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1613" r:id="rId5"/>
    <p:sldId id="3670" r:id="rId6"/>
    <p:sldId id="3671" r:id="rId7"/>
    <p:sldId id="3653" r:id="rId8"/>
    <p:sldId id="3654" r:id="rId9"/>
    <p:sldId id="3655" r:id="rId10"/>
    <p:sldId id="3656" r:id="rId11"/>
    <p:sldId id="3662" r:id="rId12"/>
    <p:sldId id="3660" r:id="rId13"/>
    <p:sldId id="3661" r:id="rId14"/>
    <p:sldId id="3664" r:id="rId15"/>
    <p:sldId id="3665" r:id="rId16"/>
    <p:sldId id="3663" r:id="rId17"/>
    <p:sldId id="3673" r:id="rId18"/>
    <p:sldId id="3639" r:id="rId19"/>
    <p:sldId id="3688" r:id="rId20"/>
    <p:sldId id="3681" r:id="rId21"/>
    <p:sldId id="3687" r:id="rId22"/>
    <p:sldId id="3682" r:id="rId23"/>
    <p:sldId id="3674" r:id="rId24"/>
    <p:sldId id="3684" r:id="rId25"/>
    <p:sldId id="3675" r:id="rId26"/>
    <p:sldId id="3683" r:id="rId27"/>
    <p:sldId id="3676" r:id="rId28"/>
    <p:sldId id="3690" r:id="rId29"/>
    <p:sldId id="3677" r:id="rId30"/>
    <p:sldId id="3686" r:id="rId31"/>
    <p:sldId id="3689" r:id="rId32"/>
  </p:sldIdLst>
  <p:sldSz cx="12192000" cy="6858000"/>
  <p:notesSz cx="6805613" cy="99441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5BB811-43C8-409A-8530-9341AFCB7515}">
          <p14:sldIdLst>
            <p14:sldId id="1613"/>
            <p14:sldId id="3670"/>
            <p14:sldId id="3671"/>
            <p14:sldId id="3653"/>
            <p14:sldId id="3654"/>
            <p14:sldId id="3655"/>
            <p14:sldId id="3656"/>
            <p14:sldId id="3662"/>
            <p14:sldId id="3660"/>
            <p14:sldId id="3661"/>
            <p14:sldId id="3664"/>
            <p14:sldId id="3665"/>
            <p14:sldId id="3663"/>
            <p14:sldId id="3673"/>
            <p14:sldId id="3639"/>
            <p14:sldId id="3688"/>
            <p14:sldId id="3681"/>
            <p14:sldId id="3687"/>
            <p14:sldId id="3682"/>
            <p14:sldId id="3674"/>
            <p14:sldId id="3684"/>
            <p14:sldId id="3675"/>
            <p14:sldId id="3683"/>
            <p14:sldId id="3676"/>
            <p14:sldId id="3690"/>
            <p14:sldId id="3677"/>
            <p14:sldId id="3686"/>
            <p14:sldId id="3689"/>
          </p14:sldIdLst>
        </p14:section>
        <p14:section name="Default Section" id="{8C1327AC-1B0E-4B40-B2E8-3FFB09591F8A}">
          <p14:sldIdLst/>
        </p14:section>
      </p14:sectionLst>
    </p:ext>
    <p:ext uri="{EFAFB233-063F-42B5-8137-9DF3F51BA10A}">
      <p15:sldGuideLst xmlns:p15="http://schemas.microsoft.com/office/powerpoint/2012/main">
        <p15:guide id="2" pos="3840" userDrawn="1">
          <p15:clr>
            <a:srgbClr val="A4A3A4"/>
          </p15:clr>
        </p15:guide>
        <p15:guide id="4" orient="horz" pos="300">
          <p15:clr>
            <a:srgbClr val="A4A3A4"/>
          </p15:clr>
        </p15:guide>
        <p15:guide id="6" orient="horz" pos="2387" userDrawn="1">
          <p15:clr>
            <a:srgbClr val="A4A3A4"/>
          </p15:clr>
        </p15:guide>
        <p15:guide id="7" pos="302" userDrawn="1">
          <p15:clr>
            <a:srgbClr val="A4A3A4"/>
          </p15:clr>
        </p15:guide>
        <p15:guide id="8" pos="7423" userDrawn="1">
          <p15:clr>
            <a:srgbClr val="A4A3A4"/>
          </p15:clr>
        </p15:guide>
        <p15:guide id="9" orient="horz" pos="2024"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9DC"/>
    <a:srgbClr val="66CCFF"/>
    <a:srgbClr val="99CCFF"/>
    <a:srgbClr val="E9EAEA"/>
    <a:srgbClr val="D1D3D4"/>
    <a:srgbClr val="000000"/>
    <a:srgbClr val="E6008C"/>
    <a:srgbClr val="FFFFC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0FF32-4BA1-4466-B0F8-CB8F9F15AF66}" v="25" dt="2021-02-18T05:43:58.406"/>
    <p1510:client id="{1B789936-3794-4075-A78B-C926DF091289}" v="134" dt="2021-02-18T18:18:31.764"/>
    <p1510:client id="{2DC88ED2-A92B-47E3-856D-D0AB7E655C3C}" v="635" dt="2021-02-17T14:30:34.378"/>
    <p1510:client id="{7C6421AC-C2E9-4BA3-AFA8-A32E02C28C7B}" v="305" dt="2021-02-18T07:43:13.717"/>
    <p1510:client id="{86C23F05-DD35-4692-BF39-825D1C6E82FC}" v="131" dt="2021-02-17T09:29:55.153"/>
    <p1510:client id="{A7471034-9527-4F92-AC8A-16CC6A948FC2}" v="75" dt="2021-02-17T10:10:01.842"/>
    <p1510:client id="{C832D697-1B02-419C-BCD0-0E3022486731}" v="34" dt="2021-02-17T09:39:50.496"/>
    <p1510:client id="{C9BCE4CA-F6E9-41B6-93B8-BD73C9C13523}" v="17" dt="2021-02-17T09:42:41.647"/>
    <p1510:client id="{CD941006-5596-4743-BBB2-DEA3DF6A913E}" v="31" dt="2021-02-17T15:01:47.014"/>
    <p1510:client id="{E42D5DCC-3886-404A-92F2-A88EBBAF8786}" v="242" dt="2021-02-17T10:04:21.658"/>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guide pos="3840"/>
        <p:guide orient="horz" pos="300"/>
        <p:guide orient="horz" pos="2387"/>
        <p:guide pos="302"/>
        <p:guide pos="7423"/>
        <p:guide orient="horz" pos="202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afonline-my.sharepoint.com/personal/sini_heads_afry_com/Documents/Documents/Projects/GasGrid/Copy%20of%20lyyti_feedback_Responses%20to%20the%20Consultation%20Questionnaire-20201209-07123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fonline-my.sharepoint.com/personal/sini_heads_afry_com/Documents/Documents/Projects/GasGrid/Copy%20of%20lyyti_feedback_Responses%20to%20the%20Consultation%20Questionnaire-20201209-07123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'[Copy of lyyti_feedback_Responses to the Consultation Questionnaire-20201209-071233.xlsx]Sheet4'!$R$33</c:f>
              <c:strCache>
                <c:ptCount val="1"/>
                <c:pt idx="0">
                  <c:v>1-2=Not important</c:v>
                </c:pt>
              </c:strCache>
            </c:strRef>
          </c:tx>
          <c:spPr>
            <a:solidFill>
              <a:schemeClr val="accent6">
                <a:lumMod val="20000"/>
                <a:lumOff val="80000"/>
              </a:schemeClr>
            </a:solidFill>
            <a:ln>
              <a:noFill/>
            </a:ln>
            <a:effectLst/>
          </c:spPr>
          <c:invertIfNegative val="0"/>
          <c:cat>
            <c:strRef>
              <c:f>'[Copy of lyyti_feedback_Responses to the Consultation Questionnaire-20201209-071233.xlsx]Sheet4'!$S$32:$AD$32</c:f>
              <c:strCache>
                <c:ptCount val="12"/>
                <c:pt idx="0">
                  <c:v>Neutrality charges </c:v>
                </c:pt>
                <c:pt idx="1">
                  <c:v>Harmonisation of invoicing procedures </c:v>
                </c:pt>
                <c:pt idx="2">
                  <c:v>Collaterals </c:v>
                </c:pt>
                <c:pt idx="3">
                  <c:v>Harmonised rules for transmission and balancing services (separate but harmonised rules) </c:v>
                </c:pt>
                <c:pt idx="4">
                  <c:v>Improvement of access to  data (capacity contracts, billing) </c:v>
                </c:pt>
                <c:pt idx="5">
                  <c:v>Rules for system physical balancing </c:v>
                </c:pt>
                <c:pt idx="6">
                  <c:v>Imbalance pricing </c:v>
                </c:pt>
                <c:pt idx="7">
                  <c:v>Information provisions of TSOs (e.g. balancing, forecasts) </c:v>
                </c:pt>
                <c:pt idx="8">
                  <c:v>Schedule of balance settelement and corrections </c:v>
                </c:pt>
                <c:pt idx="9">
                  <c:v>Joint transmission and balancing rules (one set of rules for the whole area) </c:v>
                </c:pt>
                <c:pt idx="10">
                  <c:v>Joint platform for capacity booking </c:v>
                </c:pt>
                <c:pt idx="11">
                  <c:v>Capacity booking procedures (e.g. booking periods)</c:v>
                </c:pt>
              </c:strCache>
            </c:strRef>
          </c:cat>
          <c:val>
            <c:numRef>
              <c:f>'[Copy of lyyti_feedback_Responses to the Consultation Questionnaire-20201209-071233.xlsx]Sheet4'!$S$33:$AD$33</c:f>
              <c:numCache>
                <c:formatCode>General</c:formatCode>
                <c:ptCount val="12"/>
                <c:pt idx="0">
                  <c:v>1</c:v>
                </c:pt>
                <c:pt idx="1">
                  <c:v>1</c:v>
                </c:pt>
                <c:pt idx="2">
                  <c:v>0</c:v>
                </c:pt>
                <c:pt idx="3">
                  <c:v>2</c:v>
                </c:pt>
                <c:pt idx="4">
                  <c:v>1</c:v>
                </c:pt>
                <c:pt idx="5">
                  <c:v>1</c:v>
                </c:pt>
                <c:pt idx="6">
                  <c:v>0</c:v>
                </c:pt>
                <c:pt idx="7">
                  <c:v>0</c:v>
                </c:pt>
                <c:pt idx="8">
                  <c:v>0</c:v>
                </c:pt>
                <c:pt idx="9">
                  <c:v>0</c:v>
                </c:pt>
                <c:pt idx="10">
                  <c:v>0</c:v>
                </c:pt>
                <c:pt idx="11">
                  <c:v>0</c:v>
                </c:pt>
              </c:numCache>
            </c:numRef>
          </c:val>
          <c:extLst>
            <c:ext xmlns:c16="http://schemas.microsoft.com/office/drawing/2014/chart" uri="{C3380CC4-5D6E-409C-BE32-E72D297353CC}">
              <c16:uniqueId val="{00000000-8CCE-4DFB-B76B-27990ED4684A}"/>
            </c:ext>
          </c:extLst>
        </c:ser>
        <c:ser>
          <c:idx val="1"/>
          <c:order val="1"/>
          <c:tx>
            <c:strRef>
              <c:f>'[Copy of lyyti_feedback_Responses to the Consultation Questionnaire-20201209-071233.xlsx]Sheet4'!$R$34</c:f>
              <c:strCache>
                <c:ptCount val="1"/>
                <c:pt idx="0">
                  <c:v>3-4</c:v>
                </c:pt>
              </c:strCache>
            </c:strRef>
          </c:tx>
          <c:spPr>
            <a:solidFill>
              <a:schemeClr val="accent6">
                <a:lumMod val="40000"/>
                <a:lumOff val="60000"/>
              </a:schemeClr>
            </a:solidFill>
            <a:ln>
              <a:noFill/>
            </a:ln>
            <a:effectLst/>
          </c:spPr>
          <c:invertIfNegative val="0"/>
          <c:cat>
            <c:strRef>
              <c:f>'[Copy of lyyti_feedback_Responses to the Consultation Questionnaire-20201209-071233.xlsx]Sheet4'!$S$32:$AD$32</c:f>
              <c:strCache>
                <c:ptCount val="12"/>
                <c:pt idx="0">
                  <c:v>Neutrality charges </c:v>
                </c:pt>
                <c:pt idx="1">
                  <c:v>Harmonisation of invoicing procedures </c:v>
                </c:pt>
                <c:pt idx="2">
                  <c:v>Collaterals </c:v>
                </c:pt>
                <c:pt idx="3">
                  <c:v>Harmonised rules for transmission and balancing services (separate but harmonised rules) </c:v>
                </c:pt>
                <c:pt idx="4">
                  <c:v>Improvement of access to  data (capacity contracts, billing) </c:v>
                </c:pt>
                <c:pt idx="5">
                  <c:v>Rules for system physical balancing </c:v>
                </c:pt>
                <c:pt idx="6">
                  <c:v>Imbalance pricing </c:v>
                </c:pt>
                <c:pt idx="7">
                  <c:v>Information provisions of TSOs (e.g. balancing, forecasts) </c:v>
                </c:pt>
                <c:pt idx="8">
                  <c:v>Schedule of balance settelement and corrections </c:v>
                </c:pt>
                <c:pt idx="9">
                  <c:v>Joint transmission and balancing rules (one set of rules for the whole area) </c:v>
                </c:pt>
                <c:pt idx="10">
                  <c:v>Joint platform for capacity booking </c:v>
                </c:pt>
                <c:pt idx="11">
                  <c:v>Capacity booking procedures (e.g. booking periods)</c:v>
                </c:pt>
              </c:strCache>
            </c:strRef>
          </c:cat>
          <c:val>
            <c:numRef>
              <c:f>'[Copy of lyyti_feedback_Responses to the Consultation Questionnaire-20201209-071233.xlsx]Sheet4'!$S$34:$AD$34</c:f>
              <c:numCache>
                <c:formatCode>General</c:formatCode>
                <c:ptCount val="12"/>
                <c:pt idx="0">
                  <c:v>2</c:v>
                </c:pt>
                <c:pt idx="1">
                  <c:v>1</c:v>
                </c:pt>
                <c:pt idx="2">
                  <c:v>4</c:v>
                </c:pt>
                <c:pt idx="3">
                  <c:v>0</c:v>
                </c:pt>
                <c:pt idx="4">
                  <c:v>0</c:v>
                </c:pt>
                <c:pt idx="5">
                  <c:v>0</c:v>
                </c:pt>
                <c:pt idx="6">
                  <c:v>0</c:v>
                </c:pt>
                <c:pt idx="7">
                  <c:v>1</c:v>
                </c:pt>
                <c:pt idx="8">
                  <c:v>1</c:v>
                </c:pt>
                <c:pt idx="9">
                  <c:v>0</c:v>
                </c:pt>
                <c:pt idx="10">
                  <c:v>1</c:v>
                </c:pt>
                <c:pt idx="11">
                  <c:v>0</c:v>
                </c:pt>
              </c:numCache>
            </c:numRef>
          </c:val>
          <c:extLst>
            <c:ext xmlns:c16="http://schemas.microsoft.com/office/drawing/2014/chart" uri="{C3380CC4-5D6E-409C-BE32-E72D297353CC}">
              <c16:uniqueId val="{00000001-8CCE-4DFB-B76B-27990ED4684A}"/>
            </c:ext>
          </c:extLst>
        </c:ser>
        <c:ser>
          <c:idx val="2"/>
          <c:order val="2"/>
          <c:tx>
            <c:strRef>
              <c:f>'[Copy of lyyti_feedback_Responses to the Consultation Questionnaire-20201209-071233.xlsx]Sheet4'!$R$35</c:f>
              <c:strCache>
                <c:ptCount val="1"/>
                <c:pt idx="0">
                  <c:v>5-6</c:v>
                </c:pt>
              </c:strCache>
            </c:strRef>
          </c:tx>
          <c:spPr>
            <a:solidFill>
              <a:schemeClr val="accent6">
                <a:lumMod val="60000"/>
                <a:lumOff val="40000"/>
              </a:schemeClr>
            </a:solidFill>
            <a:ln>
              <a:noFill/>
            </a:ln>
            <a:effectLst/>
          </c:spPr>
          <c:invertIfNegative val="0"/>
          <c:cat>
            <c:strRef>
              <c:f>'[Copy of lyyti_feedback_Responses to the Consultation Questionnaire-20201209-071233.xlsx]Sheet4'!$S$32:$AD$32</c:f>
              <c:strCache>
                <c:ptCount val="12"/>
                <c:pt idx="0">
                  <c:v>Neutrality charges </c:v>
                </c:pt>
                <c:pt idx="1">
                  <c:v>Harmonisation of invoicing procedures </c:v>
                </c:pt>
                <c:pt idx="2">
                  <c:v>Collaterals </c:v>
                </c:pt>
                <c:pt idx="3">
                  <c:v>Harmonised rules for transmission and balancing services (separate but harmonised rules) </c:v>
                </c:pt>
                <c:pt idx="4">
                  <c:v>Improvement of access to  data (capacity contracts, billing) </c:v>
                </c:pt>
                <c:pt idx="5">
                  <c:v>Rules for system physical balancing </c:v>
                </c:pt>
                <c:pt idx="6">
                  <c:v>Imbalance pricing </c:v>
                </c:pt>
                <c:pt idx="7">
                  <c:v>Information provisions of TSOs (e.g. balancing, forecasts) </c:v>
                </c:pt>
                <c:pt idx="8">
                  <c:v>Schedule of balance settelement and corrections </c:v>
                </c:pt>
                <c:pt idx="9">
                  <c:v>Joint transmission and balancing rules (one set of rules for the whole area) </c:v>
                </c:pt>
                <c:pt idx="10">
                  <c:v>Joint platform for capacity booking </c:v>
                </c:pt>
                <c:pt idx="11">
                  <c:v>Capacity booking procedures (e.g. booking periods)</c:v>
                </c:pt>
              </c:strCache>
            </c:strRef>
          </c:cat>
          <c:val>
            <c:numRef>
              <c:f>'[Copy of lyyti_feedback_Responses to the Consultation Questionnaire-20201209-071233.xlsx]Sheet4'!$S$35:$AD$35</c:f>
              <c:numCache>
                <c:formatCode>General</c:formatCode>
                <c:ptCount val="12"/>
                <c:pt idx="0">
                  <c:v>3</c:v>
                </c:pt>
                <c:pt idx="1">
                  <c:v>5</c:v>
                </c:pt>
                <c:pt idx="2">
                  <c:v>3</c:v>
                </c:pt>
                <c:pt idx="3">
                  <c:v>2</c:v>
                </c:pt>
                <c:pt idx="4">
                  <c:v>4</c:v>
                </c:pt>
                <c:pt idx="5">
                  <c:v>4</c:v>
                </c:pt>
                <c:pt idx="6">
                  <c:v>5</c:v>
                </c:pt>
                <c:pt idx="7">
                  <c:v>3</c:v>
                </c:pt>
                <c:pt idx="8">
                  <c:v>2</c:v>
                </c:pt>
                <c:pt idx="9">
                  <c:v>3</c:v>
                </c:pt>
                <c:pt idx="10">
                  <c:v>2</c:v>
                </c:pt>
                <c:pt idx="11">
                  <c:v>0</c:v>
                </c:pt>
              </c:numCache>
            </c:numRef>
          </c:val>
          <c:extLst>
            <c:ext xmlns:c16="http://schemas.microsoft.com/office/drawing/2014/chart" uri="{C3380CC4-5D6E-409C-BE32-E72D297353CC}">
              <c16:uniqueId val="{00000002-8CCE-4DFB-B76B-27990ED4684A}"/>
            </c:ext>
          </c:extLst>
        </c:ser>
        <c:ser>
          <c:idx val="3"/>
          <c:order val="3"/>
          <c:tx>
            <c:strRef>
              <c:f>'[Copy of lyyti_feedback_Responses to the Consultation Questionnaire-20201209-071233.xlsx]Sheet4'!$R$36</c:f>
              <c:strCache>
                <c:ptCount val="1"/>
                <c:pt idx="0">
                  <c:v>7-8</c:v>
                </c:pt>
              </c:strCache>
            </c:strRef>
          </c:tx>
          <c:spPr>
            <a:solidFill>
              <a:schemeClr val="accent6">
                <a:lumMod val="75000"/>
              </a:schemeClr>
            </a:solidFill>
            <a:ln>
              <a:noFill/>
            </a:ln>
            <a:effectLst/>
          </c:spPr>
          <c:invertIfNegative val="0"/>
          <c:cat>
            <c:strRef>
              <c:f>'[Copy of lyyti_feedback_Responses to the Consultation Questionnaire-20201209-071233.xlsx]Sheet4'!$S$32:$AD$32</c:f>
              <c:strCache>
                <c:ptCount val="12"/>
                <c:pt idx="0">
                  <c:v>Neutrality charges </c:v>
                </c:pt>
                <c:pt idx="1">
                  <c:v>Harmonisation of invoicing procedures </c:v>
                </c:pt>
                <c:pt idx="2">
                  <c:v>Collaterals </c:v>
                </c:pt>
                <c:pt idx="3">
                  <c:v>Harmonised rules for transmission and balancing services (separate but harmonised rules) </c:v>
                </c:pt>
                <c:pt idx="4">
                  <c:v>Improvement of access to  data (capacity contracts, billing) </c:v>
                </c:pt>
                <c:pt idx="5">
                  <c:v>Rules for system physical balancing </c:v>
                </c:pt>
                <c:pt idx="6">
                  <c:v>Imbalance pricing </c:v>
                </c:pt>
                <c:pt idx="7">
                  <c:v>Information provisions of TSOs (e.g. balancing, forecasts) </c:v>
                </c:pt>
                <c:pt idx="8">
                  <c:v>Schedule of balance settelement and corrections </c:v>
                </c:pt>
                <c:pt idx="9">
                  <c:v>Joint transmission and balancing rules (one set of rules for the whole area) </c:v>
                </c:pt>
                <c:pt idx="10">
                  <c:v>Joint platform for capacity booking </c:v>
                </c:pt>
                <c:pt idx="11">
                  <c:v>Capacity booking procedures (e.g. booking periods)</c:v>
                </c:pt>
              </c:strCache>
            </c:strRef>
          </c:cat>
          <c:val>
            <c:numRef>
              <c:f>'[Copy of lyyti_feedback_Responses to the Consultation Questionnaire-20201209-071233.xlsx]Sheet4'!$S$36:$AD$36</c:f>
              <c:numCache>
                <c:formatCode>General</c:formatCode>
                <c:ptCount val="12"/>
                <c:pt idx="0">
                  <c:v>3</c:v>
                </c:pt>
                <c:pt idx="1">
                  <c:v>3</c:v>
                </c:pt>
                <c:pt idx="2">
                  <c:v>2</c:v>
                </c:pt>
                <c:pt idx="3">
                  <c:v>5</c:v>
                </c:pt>
                <c:pt idx="4">
                  <c:v>4</c:v>
                </c:pt>
                <c:pt idx="5">
                  <c:v>5</c:v>
                </c:pt>
                <c:pt idx="6">
                  <c:v>3</c:v>
                </c:pt>
                <c:pt idx="7">
                  <c:v>3</c:v>
                </c:pt>
                <c:pt idx="8">
                  <c:v>5</c:v>
                </c:pt>
                <c:pt idx="9">
                  <c:v>5</c:v>
                </c:pt>
                <c:pt idx="10">
                  <c:v>1</c:v>
                </c:pt>
                <c:pt idx="11">
                  <c:v>4</c:v>
                </c:pt>
              </c:numCache>
            </c:numRef>
          </c:val>
          <c:extLst>
            <c:ext xmlns:c16="http://schemas.microsoft.com/office/drawing/2014/chart" uri="{C3380CC4-5D6E-409C-BE32-E72D297353CC}">
              <c16:uniqueId val="{00000003-8CCE-4DFB-B76B-27990ED4684A}"/>
            </c:ext>
          </c:extLst>
        </c:ser>
        <c:ser>
          <c:idx val="4"/>
          <c:order val="4"/>
          <c:tx>
            <c:strRef>
              <c:f>'[Copy of lyyti_feedback_Responses to the Consultation Questionnaire-20201209-071233.xlsx]Sheet4'!$R$37</c:f>
              <c:strCache>
                <c:ptCount val="1"/>
                <c:pt idx="0">
                  <c:v>9-10= Very important</c:v>
                </c:pt>
              </c:strCache>
            </c:strRef>
          </c:tx>
          <c:spPr>
            <a:solidFill>
              <a:schemeClr val="accent6">
                <a:lumMod val="50000"/>
              </a:schemeClr>
            </a:solidFill>
            <a:ln>
              <a:noFill/>
            </a:ln>
            <a:effectLst/>
          </c:spPr>
          <c:invertIfNegative val="0"/>
          <c:cat>
            <c:strRef>
              <c:f>'[Copy of lyyti_feedback_Responses to the Consultation Questionnaire-20201209-071233.xlsx]Sheet4'!$S$32:$AD$32</c:f>
              <c:strCache>
                <c:ptCount val="12"/>
                <c:pt idx="0">
                  <c:v>Neutrality charges </c:v>
                </c:pt>
                <c:pt idx="1">
                  <c:v>Harmonisation of invoicing procedures </c:v>
                </c:pt>
                <c:pt idx="2">
                  <c:v>Collaterals </c:v>
                </c:pt>
                <c:pt idx="3">
                  <c:v>Harmonised rules for transmission and balancing services (separate but harmonised rules) </c:v>
                </c:pt>
                <c:pt idx="4">
                  <c:v>Improvement of access to  data (capacity contracts, billing) </c:v>
                </c:pt>
                <c:pt idx="5">
                  <c:v>Rules for system physical balancing </c:v>
                </c:pt>
                <c:pt idx="6">
                  <c:v>Imbalance pricing </c:v>
                </c:pt>
                <c:pt idx="7">
                  <c:v>Information provisions of TSOs (e.g. balancing, forecasts) </c:v>
                </c:pt>
                <c:pt idx="8">
                  <c:v>Schedule of balance settelement and corrections </c:v>
                </c:pt>
                <c:pt idx="9">
                  <c:v>Joint transmission and balancing rules (one set of rules for the whole area) </c:v>
                </c:pt>
                <c:pt idx="10">
                  <c:v>Joint platform for capacity booking </c:v>
                </c:pt>
                <c:pt idx="11">
                  <c:v>Capacity booking procedures (e.g. booking periods)</c:v>
                </c:pt>
              </c:strCache>
            </c:strRef>
          </c:cat>
          <c:val>
            <c:numRef>
              <c:f>'[Copy of lyyti_feedback_Responses to the Consultation Questionnaire-20201209-071233.xlsx]Sheet4'!$S$37:$AD$37</c:f>
              <c:numCache>
                <c:formatCode>General</c:formatCode>
                <c:ptCount val="12"/>
                <c:pt idx="0">
                  <c:v>1</c:v>
                </c:pt>
                <c:pt idx="1">
                  <c:v>1</c:v>
                </c:pt>
                <c:pt idx="2">
                  <c:v>2</c:v>
                </c:pt>
                <c:pt idx="3">
                  <c:v>2</c:v>
                </c:pt>
                <c:pt idx="4">
                  <c:v>2</c:v>
                </c:pt>
                <c:pt idx="5">
                  <c:v>1</c:v>
                </c:pt>
                <c:pt idx="6">
                  <c:v>3</c:v>
                </c:pt>
                <c:pt idx="7">
                  <c:v>4</c:v>
                </c:pt>
                <c:pt idx="8">
                  <c:v>3</c:v>
                </c:pt>
                <c:pt idx="9">
                  <c:v>3</c:v>
                </c:pt>
                <c:pt idx="10">
                  <c:v>7</c:v>
                </c:pt>
                <c:pt idx="11">
                  <c:v>7</c:v>
                </c:pt>
              </c:numCache>
            </c:numRef>
          </c:val>
          <c:extLst>
            <c:ext xmlns:c16="http://schemas.microsoft.com/office/drawing/2014/chart" uri="{C3380CC4-5D6E-409C-BE32-E72D297353CC}">
              <c16:uniqueId val="{00000004-8CCE-4DFB-B76B-27990ED4684A}"/>
            </c:ext>
          </c:extLst>
        </c:ser>
        <c:dLbls>
          <c:showLegendKey val="0"/>
          <c:showVal val="0"/>
          <c:showCatName val="0"/>
          <c:showSerName val="0"/>
          <c:showPercent val="0"/>
          <c:showBubbleSize val="0"/>
        </c:dLbls>
        <c:gapWidth val="150"/>
        <c:overlap val="100"/>
        <c:axId val="778414600"/>
        <c:axId val="778414928"/>
      </c:barChart>
      <c:catAx>
        <c:axId val="778414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778414928"/>
        <c:crosses val="autoZero"/>
        <c:auto val="1"/>
        <c:lblAlgn val="ctr"/>
        <c:lblOffset val="100"/>
        <c:noMultiLvlLbl val="0"/>
      </c:catAx>
      <c:valAx>
        <c:axId val="778414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778414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8324016690075"/>
          <c:y val="5.2041302665566808E-2"/>
          <c:w val="0.81219273326752028"/>
          <c:h val="0.84130734238266625"/>
        </c:manualLayout>
      </c:layout>
      <c:barChart>
        <c:barDir val="bar"/>
        <c:grouping val="stacked"/>
        <c:varyColors val="0"/>
        <c:ser>
          <c:idx val="0"/>
          <c:order val="0"/>
          <c:tx>
            <c:strRef>
              <c:f>'[Copy of lyyti_feedback_Responses to the Consultation Questionnaire-20201209-071233.xlsx]Sheet4'!$B$20</c:f>
              <c:strCache>
                <c:ptCount val="1"/>
                <c:pt idx="0">
                  <c:v>1= Not important</c:v>
                </c:pt>
              </c:strCache>
            </c:strRef>
          </c:tx>
          <c:spPr>
            <a:solidFill>
              <a:schemeClr val="accent6">
                <a:lumMod val="20000"/>
                <a:lumOff val="80000"/>
              </a:schemeClr>
            </a:solidFill>
            <a:ln>
              <a:noFill/>
            </a:ln>
            <a:effectLst/>
          </c:spPr>
          <c:invertIfNegative val="0"/>
          <c:val>
            <c:numRef>
              <c:f>'[Copy of lyyti_feedback_Responses to the Consultation Questionnaire-20201209-071233.xlsx]Sheet4'!$C$20</c:f>
              <c:numCache>
                <c:formatCode>General</c:formatCode>
                <c:ptCount val="1"/>
                <c:pt idx="0">
                  <c:v>4</c:v>
                </c:pt>
              </c:numCache>
            </c:numRef>
          </c:val>
          <c:extLst>
            <c:ext xmlns:c16="http://schemas.microsoft.com/office/drawing/2014/chart" uri="{C3380CC4-5D6E-409C-BE32-E72D297353CC}">
              <c16:uniqueId val="{00000000-FEEE-4BDD-BFA3-DC810F9A53DC}"/>
            </c:ext>
          </c:extLst>
        </c:ser>
        <c:ser>
          <c:idx val="1"/>
          <c:order val="1"/>
          <c:tx>
            <c:strRef>
              <c:f>'[Copy of lyyti_feedback_Responses to the Consultation Questionnaire-20201209-071233.xlsx]Sheet4'!$B$21</c:f>
              <c:strCache>
                <c:ptCount val="1"/>
                <c:pt idx="0">
                  <c:v>2</c:v>
                </c:pt>
              </c:strCache>
            </c:strRef>
          </c:tx>
          <c:spPr>
            <a:solidFill>
              <a:schemeClr val="accent6">
                <a:lumMod val="40000"/>
                <a:lumOff val="60000"/>
              </a:schemeClr>
            </a:solidFill>
            <a:ln>
              <a:noFill/>
            </a:ln>
            <a:effectLst/>
          </c:spPr>
          <c:invertIfNegative val="0"/>
          <c:val>
            <c:numRef>
              <c:f>'[Copy of lyyti_feedback_Responses to the Consultation Questionnaire-20201209-071233.xlsx]Sheet4'!$C$21</c:f>
              <c:numCache>
                <c:formatCode>General</c:formatCode>
                <c:ptCount val="1"/>
                <c:pt idx="0">
                  <c:v>1</c:v>
                </c:pt>
              </c:numCache>
            </c:numRef>
          </c:val>
          <c:extLst>
            <c:ext xmlns:c16="http://schemas.microsoft.com/office/drawing/2014/chart" uri="{C3380CC4-5D6E-409C-BE32-E72D297353CC}">
              <c16:uniqueId val="{00000001-FEEE-4BDD-BFA3-DC810F9A53DC}"/>
            </c:ext>
          </c:extLst>
        </c:ser>
        <c:ser>
          <c:idx val="2"/>
          <c:order val="2"/>
          <c:tx>
            <c:strRef>
              <c:f>'[Copy of lyyti_feedback_Responses to the Consultation Questionnaire-20201209-071233.xlsx]Sheet4'!$B$22</c:f>
              <c:strCache>
                <c:ptCount val="1"/>
                <c:pt idx="0">
                  <c:v>3</c:v>
                </c:pt>
              </c:strCache>
            </c:strRef>
          </c:tx>
          <c:spPr>
            <a:solidFill>
              <a:schemeClr val="accent6">
                <a:lumMod val="60000"/>
                <a:lumOff val="40000"/>
              </a:schemeClr>
            </a:solidFill>
            <a:ln>
              <a:noFill/>
            </a:ln>
            <a:effectLst/>
          </c:spPr>
          <c:invertIfNegative val="0"/>
          <c:val>
            <c:numRef>
              <c:f>'[Copy of lyyti_feedback_Responses to the Consultation Questionnaire-20201209-071233.xlsx]Sheet4'!$C$22</c:f>
              <c:numCache>
                <c:formatCode>General</c:formatCode>
                <c:ptCount val="1"/>
                <c:pt idx="0">
                  <c:v>2</c:v>
                </c:pt>
              </c:numCache>
            </c:numRef>
          </c:val>
          <c:extLst>
            <c:ext xmlns:c16="http://schemas.microsoft.com/office/drawing/2014/chart" uri="{C3380CC4-5D6E-409C-BE32-E72D297353CC}">
              <c16:uniqueId val="{00000002-FEEE-4BDD-BFA3-DC810F9A53DC}"/>
            </c:ext>
          </c:extLst>
        </c:ser>
        <c:ser>
          <c:idx val="3"/>
          <c:order val="3"/>
          <c:tx>
            <c:strRef>
              <c:f>'[Copy of lyyti_feedback_Responses to the Consultation Questionnaire-20201209-071233.xlsx]Sheet4'!$B$23</c:f>
              <c:strCache>
                <c:ptCount val="1"/>
                <c:pt idx="0">
                  <c:v>4</c:v>
                </c:pt>
              </c:strCache>
            </c:strRef>
          </c:tx>
          <c:spPr>
            <a:solidFill>
              <a:schemeClr val="accent6">
                <a:lumMod val="75000"/>
              </a:schemeClr>
            </a:solidFill>
            <a:ln>
              <a:noFill/>
            </a:ln>
            <a:effectLst/>
          </c:spPr>
          <c:invertIfNegative val="0"/>
          <c:val>
            <c:numRef>
              <c:f>'[Copy of lyyti_feedback_Responses to the Consultation Questionnaire-20201209-071233.xlsx]Sheet4'!$C$23</c:f>
              <c:numCache>
                <c:formatCode>General</c:formatCode>
                <c:ptCount val="1"/>
                <c:pt idx="0">
                  <c:v>1</c:v>
                </c:pt>
              </c:numCache>
            </c:numRef>
          </c:val>
          <c:extLst>
            <c:ext xmlns:c16="http://schemas.microsoft.com/office/drawing/2014/chart" uri="{C3380CC4-5D6E-409C-BE32-E72D297353CC}">
              <c16:uniqueId val="{00000003-FEEE-4BDD-BFA3-DC810F9A53DC}"/>
            </c:ext>
          </c:extLst>
        </c:ser>
        <c:ser>
          <c:idx val="4"/>
          <c:order val="4"/>
          <c:tx>
            <c:strRef>
              <c:f>'[Copy of lyyti_feedback_Responses to the Consultation Questionnaire-20201209-071233.xlsx]Sheet4'!$B$24</c:f>
              <c:strCache>
                <c:ptCount val="1"/>
                <c:pt idx="0">
                  <c:v>5= Very important</c:v>
                </c:pt>
              </c:strCache>
            </c:strRef>
          </c:tx>
          <c:spPr>
            <a:solidFill>
              <a:schemeClr val="accent6">
                <a:lumMod val="50000"/>
              </a:schemeClr>
            </a:solidFill>
            <a:ln>
              <a:noFill/>
            </a:ln>
            <a:effectLst/>
          </c:spPr>
          <c:invertIfNegative val="0"/>
          <c:val>
            <c:numRef>
              <c:f>'[Copy of lyyti_feedback_Responses to the Consultation Questionnaire-20201209-071233.xlsx]Sheet4'!$C$24</c:f>
              <c:numCache>
                <c:formatCode>General</c:formatCode>
                <c:ptCount val="1"/>
                <c:pt idx="0">
                  <c:v>0</c:v>
                </c:pt>
              </c:numCache>
            </c:numRef>
          </c:val>
          <c:extLst>
            <c:ext xmlns:c16="http://schemas.microsoft.com/office/drawing/2014/chart" uri="{C3380CC4-5D6E-409C-BE32-E72D297353CC}">
              <c16:uniqueId val="{00000004-FEEE-4BDD-BFA3-DC810F9A53DC}"/>
            </c:ext>
          </c:extLst>
        </c:ser>
        <c:dLbls>
          <c:showLegendKey val="0"/>
          <c:showVal val="0"/>
          <c:showCatName val="0"/>
          <c:showSerName val="0"/>
          <c:showPercent val="0"/>
          <c:showBubbleSize val="0"/>
        </c:dLbls>
        <c:gapWidth val="150"/>
        <c:overlap val="100"/>
        <c:axId val="779758984"/>
        <c:axId val="816012320"/>
      </c:barChart>
      <c:catAx>
        <c:axId val="779758984"/>
        <c:scaling>
          <c:orientation val="minMax"/>
        </c:scaling>
        <c:delete val="1"/>
        <c:axPos val="l"/>
        <c:numFmt formatCode="General" sourceLinked="1"/>
        <c:majorTickMark val="none"/>
        <c:minorTickMark val="none"/>
        <c:tickLblPos val="nextTo"/>
        <c:crossAx val="816012320"/>
        <c:crosses val="autoZero"/>
        <c:auto val="1"/>
        <c:lblAlgn val="ctr"/>
        <c:lblOffset val="100"/>
        <c:noMultiLvlLbl val="0"/>
      </c:catAx>
      <c:valAx>
        <c:axId val="816012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7975898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CA347513-0371-4FE5-8196-BED2EE04D1BA}" type="datetimeFigureOut">
              <a:rPr lang="en-GB" sz="800" smtClean="0"/>
              <a:t>18/02/2021</a:t>
            </a:fld>
            <a:endParaRPr lang="en-GB" sz="800"/>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E3DB1084-2F42-4560-8E30-7A4B39E7F4D0}" type="slidenum">
              <a:rPr lang="en-GB" sz="800" smtClean="0"/>
              <a:t>‹#›</a:t>
            </a:fld>
            <a:endParaRPr lang="en-GB" sz="800"/>
          </a:p>
        </p:txBody>
      </p:sp>
    </p:spTree>
    <p:extLst>
      <p:ext uri="{BB962C8B-B14F-4D97-AF65-F5344CB8AC3E}">
        <p14:creationId xmlns:p14="http://schemas.microsoft.com/office/powerpoint/2010/main" val="3783479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800"/>
            </a:lvl1pPr>
          </a:lstStyle>
          <a:p>
            <a:fld id="{8537300E-779C-4CF1-80FD-6F18B864ED82}" type="datetimeFigureOut">
              <a:rPr lang="en-GB" smtClean="0"/>
              <a:pPr/>
              <a:t>18/02/2021</a:t>
            </a:fld>
            <a:endParaRPr lang="en-GB"/>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800"/>
            </a:lvl1pPr>
          </a:lstStyle>
          <a:p>
            <a:fld id="{8A6DD4B0-C2E5-4F6E-9D4F-0E6D5D03A23D}" type="slidenum">
              <a:rPr lang="en-GB" smtClean="0"/>
              <a:pPr/>
              <a:t>‹#›</a:t>
            </a:fld>
            <a:endParaRPr lang="en-GB"/>
          </a:p>
        </p:txBody>
      </p:sp>
    </p:spTree>
    <p:extLst>
      <p:ext uri="{BB962C8B-B14F-4D97-AF65-F5344CB8AC3E}">
        <p14:creationId xmlns:p14="http://schemas.microsoft.com/office/powerpoint/2010/main" val="415106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fld id="{8A6DD4B0-C2E5-4F6E-9D4F-0E6D5D03A23D}" type="slidenum">
              <a:rPr lang="en-GB" smtClean="0"/>
              <a:pPr/>
              <a:t>1</a:t>
            </a:fld>
            <a:endParaRPr lang="en-GB"/>
          </a:p>
        </p:txBody>
      </p:sp>
    </p:spTree>
    <p:extLst>
      <p:ext uri="{BB962C8B-B14F-4D97-AF65-F5344CB8AC3E}">
        <p14:creationId xmlns:p14="http://schemas.microsoft.com/office/powerpoint/2010/main" val="214850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fld id="{8A6DD4B0-C2E5-4F6E-9D4F-0E6D5D03A23D}" type="slidenum">
              <a:rPr lang="en-GB" smtClean="0"/>
              <a:pPr/>
              <a:t>22</a:t>
            </a:fld>
            <a:endParaRPr lang="en-GB"/>
          </a:p>
        </p:txBody>
      </p:sp>
    </p:spTree>
    <p:extLst>
      <p:ext uri="{BB962C8B-B14F-4D97-AF65-F5344CB8AC3E}">
        <p14:creationId xmlns:p14="http://schemas.microsoft.com/office/powerpoint/2010/main" val="399167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8A6DD4B0-C2E5-4F6E-9D4F-0E6D5D03A23D}" type="slidenum">
              <a:rPr lang="en-GB" smtClean="0"/>
              <a:pPr/>
              <a:t>23</a:t>
            </a:fld>
            <a:endParaRPr lang="en-GB"/>
          </a:p>
        </p:txBody>
      </p:sp>
    </p:spTree>
    <p:extLst>
      <p:ext uri="{BB962C8B-B14F-4D97-AF65-F5344CB8AC3E}">
        <p14:creationId xmlns:p14="http://schemas.microsoft.com/office/powerpoint/2010/main" val="1649064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fld id="{8A6DD4B0-C2E5-4F6E-9D4F-0E6D5D03A23D}" type="slidenum">
              <a:rPr lang="en-GB" smtClean="0"/>
              <a:pPr/>
              <a:t>24</a:t>
            </a:fld>
            <a:endParaRPr lang="en-GB"/>
          </a:p>
        </p:txBody>
      </p:sp>
    </p:spTree>
    <p:extLst>
      <p:ext uri="{BB962C8B-B14F-4D97-AF65-F5344CB8AC3E}">
        <p14:creationId xmlns:p14="http://schemas.microsoft.com/office/powerpoint/2010/main" val="94489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8A6DD4B0-C2E5-4F6E-9D4F-0E6D5D03A23D}" type="slidenum">
              <a:rPr lang="en-GB" smtClean="0"/>
              <a:pPr/>
              <a:t>25</a:t>
            </a:fld>
            <a:endParaRPr lang="en-GB"/>
          </a:p>
        </p:txBody>
      </p:sp>
    </p:spTree>
    <p:extLst>
      <p:ext uri="{BB962C8B-B14F-4D97-AF65-F5344CB8AC3E}">
        <p14:creationId xmlns:p14="http://schemas.microsoft.com/office/powerpoint/2010/main" val="1921512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fld id="{8A6DD4B0-C2E5-4F6E-9D4F-0E6D5D03A23D}" type="slidenum">
              <a:rPr lang="en-GB" smtClean="0"/>
              <a:pPr/>
              <a:t>26</a:t>
            </a:fld>
            <a:endParaRPr lang="en-GB"/>
          </a:p>
        </p:txBody>
      </p:sp>
    </p:spTree>
    <p:extLst>
      <p:ext uri="{BB962C8B-B14F-4D97-AF65-F5344CB8AC3E}">
        <p14:creationId xmlns:p14="http://schemas.microsoft.com/office/powerpoint/2010/main" val="423370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8A6DD4B0-C2E5-4F6E-9D4F-0E6D5D03A23D}" type="slidenum">
              <a:rPr lang="en-GB" smtClean="0"/>
              <a:pPr/>
              <a:t>27</a:t>
            </a:fld>
            <a:endParaRPr lang="en-GB"/>
          </a:p>
        </p:txBody>
      </p:sp>
    </p:spTree>
    <p:extLst>
      <p:ext uri="{BB962C8B-B14F-4D97-AF65-F5344CB8AC3E}">
        <p14:creationId xmlns:p14="http://schemas.microsoft.com/office/powerpoint/2010/main" val="380283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fld id="{8A6DD4B0-C2E5-4F6E-9D4F-0E6D5D03A23D}" type="slidenum">
              <a:rPr lang="en-GB" smtClean="0"/>
              <a:pPr/>
              <a:t>3</a:t>
            </a:fld>
            <a:endParaRPr lang="en-GB"/>
          </a:p>
        </p:txBody>
      </p:sp>
    </p:spTree>
    <p:extLst>
      <p:ext uri="{BB962C8B-B14F-4D97-AF65-F5344CB8AC3E}">
        <p14:creationId xmlns:p14="http://schemas.microsoft.com/office/powerpoint/2010/main" val="143347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fld id="{8A6DD4B0-C2E5-4F6E-9D4F-0E6D5D03A23D}" type="slidenum">
              <a:rPr lang="en-GB" smtClean="0"/>
              <a:pPr/>
              <a:t>14</a:t>
            </a:fld>
            <a:endParaRPr lang="en-GB"/>
          </a:p>
        </p:txBody>
      </p:sp>
    </p:spTree>
    <p:extLst>
      <p:ext uri="{BB962C8B-B14F-4D97-AF65-F5344CB8AC3E}">
        <p14:creationId xmlns:p14="http://schemas.microsoft.com/office/powerpoint/2010/main" val="366291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8A6DD4B0-C2E5-4F6E-9D4F-0E6D5D03A23D}" type="slidenum">
              <a:rPr lang="en-GB" smtClean="0"/>
              <a:pPr/>
              <a:t>15</a:t>
            </a:fld>
            <a:endParaRPr lang="en-GB"/>
          </a:p>
        </p:txBody>
      </p:sp>
    </p:spTree>
    <p:extLst>
      <p:ext uri="{BB962C8B-B14F-4D97-AF65-F5344CB8AC3E}">
        <p14:creationId xmlns:p14="http://schemas.microsoft.com/office/powerpoint/2010/main" val="165867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8A6DD4B0-C2E5-4F6E-9D4F-0E6D5D03A23D}" type="slidenum">
              <a:rPr lang="en-GB" smtClean="0"/>
              <a:pPr/>
              <a:t>16</a:t>
            </a:fld>
            <a:endParaRPr lang="en-GB"/>
          </a:p>
        </p:txBody>
      </p:sp>
    </p:spTree>
    <p:extLst>
      <p:ext uri="{BB962C8B-B14F-4D97-AF65-F5344CB8AC3E}">
        <p14:creationId xmlns:p14="http://schemas.microsoft.com/office/powerpoint/2010/main" val="318041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8A6DD4B0-C2E5-4F6E-9D4F-0E6D5D03A23D}" type="slidenum">
              <a:rPr lang="en-GB" smtClean="0"/>
              <a:pPr/>
              <a:t>17</a:t>
            </a:fld>
            <a:endParaRPr lang="en-GB"/>
          </a:p>
        </p:txBody>
      </p:sp>
    </p:spTree>
    <p:extLst>
      <p:ext uri="{BB962C8B-B14F-4D97-AF65-F5344CB8AC3E}">
        <p14:creationId xmlns:p14="http://schemas.microsoft.com/office/powerpoint/2010/main" val="401139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8A6DD4B0-C2E5-4F6E-9D4F-0E6D5D03A23D}" type="slidenum">
              <a:rPr lang="en-GB" smtClean="0"/>
              <a:pPr/>
              <a:t>19</a:t>
            </a:fld>
            <a:endParaRPr lang="en-GB"/>
          </a:p>
        </p:txBody>
      </p:sp>
    </p:spTree>
    <p:extLst>
      <p:ext uri="{BB962C8B-B14F-4D97-AF65-F5344CB8AC3E}">
        <p14:creationId xmlns:p14="http://schemas.microsoft.com/office/powerpoint/2010/main" val="235271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fld id="{8A6DD4B0-C2E5-4F6E-9D4F-0E6D5D03A23D}" type="slidenum">
              <a:rPr lang="en-GB" smtClean="0"/>
              <a:pPr/>
              <a:t>20</a:t>
            </a:fld>
            <a:endParaRPr lang="en-GB"/>
          </a:p>
        </p:txBody>
      </p:sp>
    </p:spTree>
    <p:extLst>
      <p:ext uri="{BB962C8B-B14F-4D97-AF65-F5344CB8AC3E}">
        <p14:creationId xmlns:p14="http://schemas.microsoft.com/office/powerpoint/2010/main" val="419880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8A6DD4B0-C2E5-4F6E-9D4F-0E6D5D03A23D}" type="slidenum">
              <a:rPr lang="en-GB" smtClean="0"/>
              <a:pPr/>
              <a:t>21</a:t>
            </a:fld>
            <a:endParaRPr lang="en-GB"/>
          </a:p>
        </p:txBody>
      </p:sp>
    </p:spTree>
    <p:extLst>
      <p:ext uri="{BB962C8B-B14F-4D97-AF65-F5344CB8AC3E}">
        <p14:creationId xmlns:p14="http://schemas.microsoft.com/office/powerpoint/2010/main" val="26069588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453D8F-9E1B-4EAB-960A-1768F1C4F58B}"/>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20000"/>
                    </a14:imgEffect>
                    <a14:imgEffect>
                      <a14:brightnessContrast contrast="-72000"/>
                    </a14:imgEffect>
                  </a14:imgLayer>
                </a14:imgProps>
              </a:ext>
            </a:extLst>
          </a:blip>
          <a:stretch>
            <a:fillRect/>
          </a:stretch>
        </p:blipFill>
        <p:spPr>
          <a:xfrm>
            <a:off x="-5989" y="1176909"/>
            <a:ext cx="12192000" cy="4700016"/>
          </a:xfrm>
          <a:prstGeom prst="rect">
            <a:avLst/>
          </a:prstGeom>
        </p:spPr>
      </p:pic>
      <p:sp>
        <p:nvSpPr>
          <p:cNvPr id="14" name="Rectangle 13"/>
          <p:cNvSpPr/>
          <p:nvPr userDrawn="1"/>
        </p:nvSpPr>
        <p:spPr>
          <a:xfrm>
            <a:off x="0" y="5876925"/>
            <a:ext cx="12192000" cy="981075"/>
          </a:xfrm>
          <a:prstGeom prst="rect">
            <a:avLst/>
          </a:pr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479425" y="6092825"/>
            <a:ext cx="11233150" cy="648543"/>
          </a:xfrm>
        </p:spPr>
        <p:txBody>
          <a:bodyPr anchor="ctr" anchorCtr="0"/>
          <a:lstStyle>
            <a:lvl1pPr marL="0" indent="0" algn="ctr">
              <a:spcBef>
                <a:spcPts val="0"/>
              </a:spcBef>
              <a:buNone/>
              <a:defRPr sz="1400" spc="1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1"/>
          <p:cNvSpPr>
            <a:spLocks noGrp="1"/>
          </p:cNvSpPr>
          <p:nvPr>
            <p:ph type="ctrTitle"/>
          </p:nvPr>
        </p:nvSpPr>
        <p:spPr>
          <a:xfrm>
            <a:off x="479425" y="3025164"/>
            <a:ext cx="11233150" cy="664797"/>
          </a:xfrm>
        </p:spPr>
        <p:txBody>
          <a:bodyPr wrap="square" anchor="ctr" anchorCtr="0">
            <a:spAutoFit/>
          </a:bodyPr>
          <a:lstStyle>
            <a:lvl1pPr algn="ctr">
              <a:defRPr sz="4800" baseline="0">
                <a:solidFill>
                  <a:schemeClr val="tx2"/>
                </a:solidFill>
              </a:defRPr>
            </a:lvl1pPr>
          </a:lstStyle>
          <a:p>
            <a:r>
              <a:rPr lang="en-US"/>
              <a:t>Click to edit Master title style</a:t>
            </a:r>
            <a:endParaRPr lang="en-GB"/>
          </a:p>
        </p:txBody>
      </p:sp>
      <p:grpSp>
        <p:nvGrpSpPr>
          <p:cNvPr id="30" name="Group 29">
            <a:extLst>
              <a:ext uri="{FF2B5EF4-FFF2-40B4-BE49-F238E27FC236}">
                <a16:creationId xmlns:a16="http://schemas.microsoft.com/office/drawing/2014/main" id="{D44BA08D-C137-4EB8-80DA-3F12E6852C0A}"/>
              </a:ext>
            </a:extLst>
          </p:cNvPr>
          <p:cNvGrpSpPr/>
          <p:nvPr userDrawn="1"/>
        </p:nvGrpSpPr>
        <p:grpSpPr>
          <a:xfrm>
            <a:off x="2567608" y="338423"/>
            <a:ext cx="6949531" cy="438485"/>
            <a:chOff x="2567608" y="338423"/>
            <a:chExt cx="6949531" cy="438485"/>
          </a:xfrm>
        </p:grpSpPr>
        <p:pic>
          <p:nvPicPr>
            <p:cNvPr id="22" name="Picture 21">
              <a:extLst>
                <a:ext uri="{FF2B5EF4-FFF2-40B4-BE49-F238E27FC236}">
                  <a16:creationId xmlns:a16="http://schemas.microsoft.com/office/drawing/2014/main" id="{A1A42A58-97AA-46B4-BCB7-47CD0B840535}"/>
                </a:ext>
              </a:extLst>
            </p:cNvPr>
            <p:cNvPicPr>
              <a:picLocks noChangeAspect="1"/>
            </p:cNvPicPr>
            <p:nvPr userDrawn="1"/>
          </p:nvPicPr>
          <p:blipFill>
            <a:blip r:embed="rId4"/>
            <a:stretch>
              <a:fillRect/>
            </a:stretch>
          </p:blipFill>
          <p:spPr>
            <a:xfrm>
              <a:off x="2567608" y="338423"/>
              <a:ext cx="911457" cy="438485"/>
            </a:xfrm>
            <a:prstGeom prst="rect">
              <a:avLst/>
            </a:prstGeom>
          </p:spPr>
        </p:pic>
        <p:pic>
          <p:nvPicPr>
            <p:cNvPr id="24" name="Picture 23">
              <a:extLst>
                <a:ext uri="{FF2B5EF4-FFF2-40B4-BE49-F238E27FC236}">
                  <a16:creationId xmlns:a16="http://schemas.microsoft.com/office/drawing/2014/main" id="{03903079-FEFE-4E04-A128-A56243CC1BF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56739" y="350774"/>
              <a:ext cx="1368152" cy="413783"/>
            </a:xfrm>
            <a:prstGeom prst="rect">
              <a:avLst/>
            </a:prstGeom>
          </p:spPr>
        </p:pic>
        <p:pic>
          <p:nvPicPr>
            <p:cNvPr id="25" name="Picture 24">
              <a:extLst>
                <a:ext uri="{FF2B5EF4-FFF2-40B4-BE49-F238E27FC236}">
                  <a16:creationId xmlns:a16="http://schemas.microsoft.com/office/drawing/2014/main" id="{99567F68-1419-45F2-83A4-11EFAA445B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02565" y="338423"/>
              <a:ext cx="1022519" cy="438485"/>
            </a:xfrm>
            <a:prstGeom prst="rect">
              <a:avLst/>
            </a:prstGeom>
          </p:spPr>
        </p:pic>
        <p:pic>
          <p:nvPicPr>
            <p:cNvPr id="29" name="Picture 28">
              <a:extLst>
                <a:ext uri="{FF2B5EF4-FFF2-40B4-BE49-F238E27FC236}">
                  <a16:creationId xmlns:a16="http://schemas.microsoft.com/office/drawing/2014/main" id="{441BF1C4-9D52-46F7-B7E3-094D3C336A2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02758" y="401243"/>
              <a:ext cx="1314381" cy="312845"/>
            </a:xfrm>
            <a:prstGeom prst="rect">
              <a:avLst/>
            </a:prstGeom>
          </p:spPr>
        </p:pic>
      </p:grpSp>
      <p:cxnSp>
        <p:nvCxnSpPr>
          <p:cNvPr id="31" name="Straight Connector 30">
            <a:extLst>
              <a:ext uri="{FF2B5EF4-FFF2-40B4-BE49-F238E27FC236}">
                <a16:creationId xmlns:a16="http://schemas.microsoft.com/office/drawing/2014/main" id="{E95DD340-8F86-4C67-92EF-FD22C397DB9D}"/>
              </a:ext>
            </a:extLst>
          </p:cNvPr>
          <p:cNvCxnSpPr/>
          <p:nvPr userDrawn="1"/>
        </p:nvCxnSpPr>
        <p:spPr>
          <a:xfrm>
            <a:off x="0" y="587727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932710"/>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9426" y="1628774"/>
            <a:ext cx="5472554" cy="648065"/>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9426" y="2276840"/>
            <a:ext cx="5472554" cy="3815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240019" y="1628774"/>
            <a:ext cx="5472555" cy="648065"/>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0019" y="2276840"/>
            <a:ext cx="5472555" cy="3815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74C98A-ACF0-4622-91BD-7754E1138EB3}" type="datetime1">
              <a:rPr lang="en-US" smtClean="0"/>
              <a:t>2/18/2021</a:t>
            </a:fld>
            <a:endParaRPr lang="en-GB"/>
          </a:p>
        </p:txBody>
      </p:sp>
      <p:sp>
        <p:nvSpPr>
          <p:cNvPr id="8" name="Footer Placeholder 7"/>
          <p:cNvSpPr>
            <a:spLocks noGrp="1"/>
          </p:cNvSpPr>
          <p:nvPr>
            <p:ph type="ftr" sz="quarter" idx="11"/>
          </p:nvPr>
        </p:nvSpPr>
        <p:spPr/>
        <p:txBody>
          <a:bodyPr/>
          <a:lstStyle/>
          <a:p>
            <a:r>
              <a:rPr lang="en-GB"/>
              <a:t>Presentation name and Author</a:t>
            </a:r>
          </a:p>
        </p:txBody>
      </p:sp>
      <p:sp>
        <p:nvSpPr>
          <p:cNvPr id="9" name="Slide Number Placeholder 8"/>
          <p:cNvSpPr>
            <a:spLocks noGrp="1"/>
          </p:cNvSpPr>
          <p:nvPr>
            <p:ph type="sldNum" sz="quarter" idx="12"/>
          </p:nvPr>
        </p:nvSpPr>
        <p:spPr/>
        <p:txBody>
          <a:bodyPr/>
          <a:lstStyle/>
          <a:p>
            <a:fld id="{D2311017-6C23-4A48-8D88-5CABF0ADC80E}"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GB"/>
          </a:p>
        </p:txBody>
      </p:sp>
      <p:sp>
        <p:nvSpPr>
          <p:cNvPr id="13" name="Rounded Rectangle 12"/>
          <p:cNvSpPr/>
          <p:nvPr userDrawn="1"/>
        </p:nvSpPr>
        <p:spPr>
          <a:xfrm>
            <a:off x="6096000" y="1628775"/>
            <a:ext cx="7200" cy="4535487"/>
          </a:xfrm>
          <a:prstGeom prst="roundRect">
            <a:avLst>
              <a:gd name="adj" fmla="val 50000"/>
            </a:avLst>
          </a:prstGeom>
          <a:gradFill flip="none" rotWithShape="1">
            <a:gsLst>
              <a:gs pos="0">
                <a:schemeClr val="accent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001561202"/>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9426" y="1628774"/>
            <a:ext cx="3528284" cy="648065"/>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9426" y="2276840"/>
            <a:ext cx="3528284" cy="3815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295751" y="1628774"/>
            <a:ext cx="3600499" cy="648065"/>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95751" y="2276840"/>
            <a:ext cx="3600500" cy="3815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FB7930-F395-4490-9408-F83E54558389}" type="datetime1">
              <a:rPr lang="en-US" smtClean="0"/>
              <a:t>2/18/2021</a:t>
            </a:fld>
            <a:endParaRPr lang="en-GB"/>
          </a:p>
        </p:txBody>
      </p:sp>
      <p:sp>
        <p:nvSpPr>
          <p:cNvPr id="8" name="Footer Placeholder 7"/>
          <p:cNvSpPr>
            <a:spLocks noGrp="1"/>
          </p:cNvSpPr>
          <p:nvPr>
            <p:ph type="ftr" sz="quarter" idx="11"/>
          </p:nvPr>
        </p:nvSpPr>
        <p:spPr/>
        <p:txBody>
          <a:bodyPr/>
          <a:lstStyle/>
          <a:p>
            <a:r>
              <a:rPr lang="en-GB"/>
              <a:t>Presentation name and Author</a:t>
            </a:r>
          </a:p>
        </p:txBody>
      </p:sp>
      <p:sp>
        <p:nvSpPr>
          <p:cNvPr id="9" name="Slide Number Placeholder 8"/>
          <p:cNvSpPr>
            <a:spLocks noGrp="1"/>
          </p:cNvSpPr>
          <p:nvPr>
            <p:ph type="sldNum" sz="quarter" idx="12"/>
          </p:nvPr>
        </p:nvSpPr>
        <p:spPr/>
        <p:txBody>
          <a:bodyPr/>
          <a:lstStyle/>
          <a:p>
            <a:fld id="{D2311017-6C23-4A48-8D88-5CABF0ADC80E}"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GB"/>
          </a:p>
        </p:txBody>
      </p:sp>
      <p:sp>
        <p:nvSpPr>
          <p:cNvPr id="13" name="Rounded Rectangle 12"/>
          <p:cNvSpPr/>
          <p:nvPr userDrawn="1"/>
        </p:nvSpPr>
        <p:spPr>
          <a:xfrm>
            <a:off x="4151730" y="1633638"/>
            <a:ext cx="7200" cy="4535487"/>
          </a:xfrm>
          <a:prstGeom prst="roundRect">
            <a:avLst>
              <a:gd name="adj" fmla="val 50000"/>
            </a:avLst>
          </a:prstGeom>
          <a:gradFill flip="none" rotWithShape="1">
            <a:gsLst>
              <a:gs pos="0">
                <a:schemeClr val="accent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Text Placeholder 4"/>
          <p:cNvSpPr>
            <a:spLocks noGrp="1"/>
          </p:cNvSpPr>
          <p:nvPr>
            <p:ph type="body" sz="quarter" idx="13"/>
          </p:nvPr>
        </p:nvSpPr>
        <p:spPr>
          <a:xfrm>
            <a:off x="8184290" y="1628774"/>
            <a:ext cx="3528285" cy="648065"/>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14"/>
          </p:nvPr>
        </p:nvSpPr>
        <p:spPr>
          <a:xfrm>
            <a:off x="8184290" y="2276840"/>
            <a:ext cx="3528285" cy="3815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ounded Rectangle 16"/>
          <p:cNvSpPr/>
          <p:nvPr userDrawn="1"/>
        </p:nvSpPr>
        <p:spPr>
          <a:xfrm>
            <a:off x="8040270" y="1633638"/>
            <a:ext cx="7200" cy="4535487"/>
          </a:xfrm>
          <a:prstGeom prst="roundRect">
            <a:avLst>
              <a:gd name="adj" fmla="val 50000"/>
            </a:avLst>
          </a:prstGeom>
          <a:gradFill flip="none" rotWithShape="1">
            <a:gsLst>
              <a:gs pos="0">
                <a:schemeClr val="accent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69179587"/>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9425" y="1628775"/>
            <a:ext cx="11233149" cy="648064"/>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9425" y="2276840"/>
            <a:ext cx="11233149" cy="3815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F6D255-15D8-47D0-9203-3E2490B72239}" type="datetime1">
              <a:rPr lang="en-US" smtClean="0"/>
              <a:t>2/18/2021</a:t>
            </a:fld>
            <a:endParaRPr lang="en-GB"/>
          </a:p>
        </p:txBody>
      </p:sp>
      <p:sp>
        <p:nvSpPr>
          <p:cNvPr id="8" name="Footer Placeholder 7"/>
          <p:cNvSpPr>
            <a:spLocks noGrp="1"/>
          </p:cNvSpPr>
          <p:nvPr>
            <p:ph type="ftr" sz="quarter" idx="11"/>
          </p:nvPr>
        </p:nvSpPr>
        <p:spPr/>
        <p:txBody>
          <a:bodyPr/>
          <a:lstStyle/>
          <a:p>
            <a:r>
              <a:rPr lang="en-GB"/>
              <a:t>Presentation name and Author</a:t>
            </a:r>
          </a:p>
        </p:txBody>
      </p:sp>
      <p:sp>
        <p:nvSpPr>
          <p:cNvPr id="9" name="Slide Number Placeholder 8"/>
          <p:cNvSpPr>
            <a:spLocks noGrp="1"/>
          </p:cNvSpPr>
          <p:nvPr>
            <p:ph type="sldNum" sz="quarter" idx="12"/>
          </p:nvPr>
        </p:nvSpPr>
        <p:spPr/>
        <p:txBody>
          <a:bodyPr/>
          <a:lstStyle/>
          <a:p>
            <a:fld id="{D2311017-6C23-4A48-8D88-5CABF0ADC80E}"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36637921"/>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9426" y="1628774"/>
            <a:ext cx="7416824" cy="648065"/>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9426" y="2276840"/>
            <a:ext cx="7416824" cy="3815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8184290" y="1628774"/>
            <a:ext cx="3528284" cy="648065"/>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8184290" y="2276840"/>
            <a:ext cx="3528284" cy="3815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8ECB6FC-1CE9-4CF9-B142-D59FA16367DA}" type="datetime1">
              <a:rPr lang="en-US" smtClean="0"/>
              <a:t>2/18/2021</a:t>
            </a:fld>
            <a:endParaRPr lang="en-GB"/>
          </a:p>
        </p:txBody>
      </p:sp>
      <p:sp>
        <p:nvSpPr>
          <p:cNvPr id="8" name="Footer Placeholder 7"/>
          <p:cNvSpPr>
            <a:spLocks noGrp="1"/>
          </p:cNvSpPr>
          <p:nvPr>
            <p:ph type="ftr" sz="quarter" idx="11"/>
          </p:nvPr>
        </p:nvSpPr>
        <p:spPr/>
        <p:txBody>
          <a:bodyPr/>
          <a:lstStyle/>
          <a:p>
            <a:r>
              <a:rPr lang="en-GB"/>
              <a:t>Presentation name and Author</a:t>
            </a:r>
          </a:p>
        </p:txBody>
      </p:sp>
      <p:sp>
        <p:nvSpPr>
          <p:cNvPr id="9" name="Slide Number Placeholder 8"/>
          <p:cNvSpPr>
            <a:spLocks noGrp="1"/>
          </p:cNvSpPr>
          <p:nvPr>
            <p:ph type="sldNum" sz="quarter" idx="12"/>
          </p:nvPr>
        </p:nvSpPr>
        <p:spPr/>
        <p:txBody>
          <a:bodyPr/>
          <a:lstStyle/>
          <a:p>
            <a:fld id="{D2311017-6C23-4A48-8D88-5CABF0ADC80E}"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GB"/>
          </a:p>
        </p:txBody>
      </p:sp>
      <p:sp>
        <p:nvSpPr>
          <p:cNvPr id="15" name="Rounded Rectangle 14"/>
          <p:cNvSpPr/>
          <p:nvPr userDrawn="1"/>
        </p:nvSpPr>
        <p:spPr>
          <a:xfrm>
            <a:off x="8040270" y="1628775"/>
            <a:ext cx="7200" cy="4535487"/>
          </a:xfrm>
          <a:prstGeom prst="roundRect">
            <a:avLst>
              <a:gd name="adj" fmla="val 50000"/>
            </a:avLst>
          </a:prstGeom>
          <a:gradFill flip="none" rotWithShape="1">
            <a:gsLst>
              <a:gs pos="0">
                <a:schemeClr val="accent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2268191"/>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7FC650-CB8D-4FAC-8158-719DD316447D}" type="datetime1">
              <a:rPr lang="en-US" smtClean="0"/>
              <a:t>2/18/2021</a:t>
            </a:fld>
            <a:endParaRPr lang="en-GB"/>
          </a:p>
        </p:txBody>
      </p:sp>
      <p:sp>
        <p:nvSpPr>
          <p:cNvPr id="4" name="Footer Placeholder 3"/>
          <p:cNvSpPr>
            <a:spLocks noGrp="1"/>
          </p:cNvSpPr>
          <p:nvPr>
            <p:ph type="ftr" sz="quarter" idx="11"/>
          </p:nvPr>
        </p:nvSpPr>
        <p:spPr/>
        <p:txBody>
          <a:bodyPr/>
          <a:lstStyle/>
          <a:p>
            <a:r>
              <a:rPr lang="en-GB"/>
              <a:t>Presentation name and Author</a:t>
            </a:r>
          </a:p>
        </p:txBody>
      </p:sp>
      <p:sp>
        <p:nvSpPr>
          <p:cNvPr id="5" name="Slide Number Placeholder 4"/>
          <p:cNvSpPr>
            <a:spLocks noGrp="1"/>
          </p:cNvSpPr>
          <p:nvPr>
            <p:ph type="sldNum" sz="quarter" idx="12"/>
          </p:nvPr>
        </p:nvSpPr>
        <p:spPr/>
        <p:txBody>
          <a:bodyPr/>
          <a:lstStyle/>
          <a:p>
            <a:fld id="{D2311017-6C23-4A48-8D88-5CABF0ADC80E}" type="slidenum">
              <a:rPr lang="en-GB" smtClean="0"/>
              <a:t>‹#›</a:t>
            </a:fld>
            <a:endParaRPr lang="en-GB"/>
          </a:p>
        </p:txBody>
      </p:sp>
    </p:spTree>
    <p:extLst>
      <p:ext uri="{BB962C8B-B14F-4D97-AF65-F5344CB8AC3E}">
        <p14:creationId xmlns:p14="http://schemas.microsoft.com/office/powerpoint/2010/main" val="4278927644"/>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DB5AC-A789-4D27-B3C9-60CF87AB6788}" type="datetime1">
              <a:rPr lang="en-US" smtClean="0"/>
              <a:t>2/18/2021</a:t>
            </a:fld>
            <a:endParaRPr lang="en-GB"/>
          </a:p>
        </p:txBody>
      </p:sp>
      <p:sp>
        <p:nvSpPr>
          <p:cNvPr id="3" name="Footer Placeholder 2"/>
          <p:cNvSpPr>
            <a:spLocks noGrp="1"/>
          </p:cNvSpPr>
          <p:nvPr>
            <p:ph type="ftr" sz="quarter" idx="11"/>
          </p:nvPr>
        </p:nvSpPr>
        <p:spPr/>
        <p:txBody>
          <a:bodyPr/>
          <a:lstStyle/>
          <a:p>
            <a:r>
              <a:rPr lang="en-GB"/>
              <a:t>Presentation name and Author</a:t>
            </a:r>
          </a:p>
        </p:txBody>
      </p:sp>
      <p:sp>
        <p:nvSpPr>
          <p:cNvPr id="4" name="Slide Number Placeholder 3"/>
          <p:cNvSpPr>
            <a:spLocks noGrp="1"/>
          </p:cNvSpPr>
          <p:nvPr>
            <p:ph type="sldNum" sz="quarter" idx="12"/>
          </p:nvPr>
        </p:nvSpPr>
        <p:spPr/>
        <p:txBody>
          <a:bodyPr/>
          <a:lstStyle/>
          <a:p>
            <a:fld id="{D2311017-6C23-4A48-8D88-5CABF0ADC80E}" type="slidenum">
              <a:rPr lang="en-GB" smtClean="0"/>
              <a:t>‹#›</a:t>
            </a:fld>
            <a:endParaRPr lang="en-GB"/>
          </a:p>
        </p:txBody>
      </p:sp>
      <p:grpSp>
        <p:nvGrpSpPr>
          <p:cNvPr id="5" name="Group 4"/>
          <p:cNvGrpSpPr>
            <a:grpSpLocks noChangeAspect="1"/>
          </p:cNvGrpSpPr>
          <p:nvPr userDrawn="1"/>
        </p:nvGrpSpPr>
        <p:grpSpPr>
          <a:xfrm>
            <a:off x="10501051" y="6488575"/>
            <a:ext cx="1211524" cy="288000"/>
            <a:chOff x="623888" y="406401"/>
            <a:chExt cx="3198813" cy="760413"/>
          </a:xfrm>
        </p:grpSpPr>
        <p:sp>
          <p:nvSpPr>
            <p:cNvPr id="6" name="Freeform 6"/>
            <p:cNvSpPr>
              <a:spLocks noEditPoints="1"/>
            </p:cNvSpPr>
            <p:nvPr/>
          </p:nvSpPr>
          <p:spPr bwMode="auto">
            <a:xfrm>
              <a:off x="3062288" y="406401"/>
              <a:ext cx="760413" cy="760413"/>
            </a:xfrm>
            <a:custGeom>
              <a:avLst/>
              <a:gdLst>
                <a:gd name="T0" fmla="*/ 1147 w 2871"/>
                <a:gd name="T1" fmla="*/ 2843 h 2872"/>
                <a:gd name="T2" fmla="*/ 813 w 2871"/>
                <a:gd name="T3" fmla="*/ 2730 h 2872"/>
                <a:gd name="T4" fmla="*/ 523 w 2871"/>
                <a:gd name="T5" fmla="*/ 2543 h 2872"/>
                <a:gd name="T6" fmla="*/ 285 w 2871"/>
                <a:gd name="T7" fmla="*/ 2295 h 2872"/>
                <a:gd name="T8" fmla="*/ 112 w 2871"/>
                <a:gd name="T9" fmla="*/ 1995 h 2872"/>
                <a:gd name="T10" fmla="*/ 16 w 2871"/>
                <a:gd name="T11" fmla="*/ 1654 h 2872"/>
                <a:gd name="T12" fmla="*/ 7 w 2871"/>
                <a:gd name="T13" fmla="*/ 1289 h 2872"/>
                <a:gd name="T14" fmla="*/ 87 w 2871"/>
                <a:gd name="T15" fmla="*/ 942 h 2872"/>
                <a:gd name="T16" fmla="*/ 246 w 2871"/>
                <a:gd name="T17" fmla="*/ 634 h 2872"/>
                <a:gd name="T18" fmla="*/ 470 w 2871"/>
                <a:gd name="T19" fmla="*/ 374 h 2872"/>
                <a:gd name="T20" fmla="*/ 752 w 2871"/>
                <a:gd name="T21" fmla="*/ 173 h 2872"/>
                <a:gd name="T22" fmla="*/ 1077 w 2871"/>
                <a:gd name="T23" fmla="*/ 45 h 2872"/>
                <a:gd name="T24" fmla="*/ 1436 w 2871"/>
                <a:gd name="T25" fmla="*/ 0 h 2872"/>
                <a:gd name="T26" fmla="*/ 1793 w 2871"/>
                <a:gd name="T27" fmla="*/ 45 h 2872"/>
                <a:gd name="T28" fmla="*/ 2118 w 2871"/>
                <a:gd name="T29" fmla="*/ 173 h 2872"/>
                <a:gd name="T30" fmla="*/ 2400 w 2871"/>
                <a:gd name="T31" fmla="*/ 374 h 2872"/>
                <a:gd name="T32" fmla="*/ 2626 w 2871"/>
                <a:gd name="T33" fmla="*/ 634 h 2872"/>
                <a:gd name="T34" fmla="*/ 2783 w 2871"/>
                <a:gd name="T35" fmla="*/ 942 h 2872"/>
                <a:gd name="T36" fmla="*/ 2863 w 2871"/>
                <a:gd name="T37" fmla="*/ 1289 h 2872"/>
                <a:gd name="T38" fmla="*/ 2854 w 2871"/>
                <a:gd name="T39" fmla="*/ 1654 h 2872"/>
                <a:gd name="T40" fmla="*/ 2758 w 2871"/>
                <a:gd name="T41" fmla="*/ 1995 h 2872"/>
                <a:gd name="T42" fmla="*/ 2585 w 2871"/>
                <a:gd name="T43" fmla="*/ 2295 h 2872"/>
                <a:gd name="T44" fmla="*/ 2348 w 2871"/>
                <a:gd name="T45" fmla="*/ 2543 h 2872"/>
                <a:gd name="T46" fmla="*/ 2057 w 2871"/>
                <a:gd name="T47" fmla="*/ 2730 h 2872"/>
                <a:gd name="T48" fmla="*/ 1724 w 2871"/>
                <a:gd name="T49" fmla="*/ 2843 h 2872"/>
                <a:gd name="T50" fmla="*/ 1436 w 2871"/>
                <a:gd name="T51" fmla="*/ 140 h 2872"/>
                <a:gd name="T52" fmla="*/ 1112 w 2871"/>
                <a:gd name="T53" fmla="*/ 180 h 2872"/>
                <a:gd name="T54" fmla="*/ 818 w 2871"/>
                <a:gd name="T55" fmla="*/ 297 h 2872"/>
                <a:gd name="T56" fmla="*/ 565 w 2871"/>
                <a:gd name="T57" fmla="*/ 477 h 2872"/>
                <a:gd name="T58" fmla="*/ 361 w 2871"/>
                <a:gd name="T59" fmla="*/ 712 h 2872"/>
                <a:gd name="T60" fmla="*/ 218 w 2871"/>
                <a:gd name="T61" fmla="*/ 990 h 2872"/>
                <a:gd name="T62" fmla="*/ 146 w 2871"/>
                <a:gd name="T63" fmla="*/ 1304 h 2872"/>
                <a:gd name="T64" fmla="*/ 154 w 2871"/>
                <a:gd name="T65" fmla="*/ 1634 h 2872"/>
                <a:gd name="T66" fmla="*/ 242 w 2871"/>
                <a:gd name="T67" fmla="*/ 1940 h 2872"/>
                <a:gd name="T68" fmla="*/ 397 w 2871"/>
                <a:gd name="T69" fmla="*/ 2211 h 2872"/>
                <a:gd name="T70" fmla="*/ 611 w 2871"/>
                <a:gd name="T71" fmla="*/ 2435 h 2872"/>
                <a:gd name="T72" fmla="*/ 874 w 2871"/>
                <a:gd name="T73" fmla="*/ 2604 h 2872"/>
                <a:gd name="T74" fmla="*/ 1174 w 2871"/>
                <a:gd name="T75" fmla="*/ 2705 h 2872"/>
                <a:gd name="T76" fmla="*/ 1502 w 2871"/>
                <a:gd name="T77" fmla="*/ 2730 h 2872"/>
                <a:gd name="T78" fmla="*/ 1820 w 2871"/>
                <a:gd name="T79" fmla="*/ 2674 h 2872"/>
                <a:gd name="T80" fmla="*/ 2106 w 2871"/>
                <a:gd name="T81" fmla="*/ 2544 h 2872"/>
                <a:gd name="T82" fmla="*/ 2351 w 2871"/>
                <a:gd name="T83" fmla="*/ 2352 h 2872"/>
                <a:gd name="T84" fmla="*/ 2543 w 2871"/>
                <a:gd name="T85" fmla="*/ 2108 h 2872"/>
                <a:gd name="T86" fmla="*/ 2673 w 2871"/>
                <a:gd name="T87" fmla="*/ 1821 h 2872"/>
                <a:gd name="T88" fmla="*/ 2729 w 2871"/>
                <a:gd name="T89" fmla="*/ 1503 h 2872"/>
                <a:gd name="T90" fmla="*/ 2705 w 2871"/>
                <a:gd name="T91" fmla="*/ 1175 h 2872"/>
                <a:gd name="T92" fmla="*/ 2603 w 2871"/>
                <a:gd name="T93" fmla="*/ 875 h 2872"/>
                <a:gd name="T94" fmla="*/ 2435 w 2871"/>
                <a:gd name="T95" fmla="*/ 612 h 2872"/>
                <a:gd name="T96" fmla="*/ 2210 w 2871"/>
                <a:gd name="T97" fmla="*/ 398 h 2872"/>
                <a:gd name="T98" fmla="*/ 1940 w 2871"/>
                <a:gd name="T99" fmla="*/ 242 h 2872"/>
                <a:gd name="T100" fmla="*/ 1632 w 2871"/>
                <a:gd name="T101" fmla="*/ 155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1" h="2872">
                  <a:moveTo>
                    <a:pt x="1436" y="2872"/>
                  </a:moveTo>
                  <a:lnTo>
                    <a:pt x="1361" y="2870"/>
                  </a:lnTo>
                  <a:lnTo>
                    <a:pt x="1288" y="2865"/>
                  </a:lnTo>
                  <a:lnTo>
                    <a:pt x="1217" y="2855"/>
                  </a:lnTo>
                  <a:lnTo>
                    <a:pt x="1147" y="2843"/>
                  </a:lnTo>
                  <a:lnTo>
                    <a:pt x="1077" y="2826"/>
                  </a:lnTo>
                  <a:lnTo>
                    <a:pt x="1009" y="2807"/>
                  </a:lnTo>
                  <a:lnTo>
                    <a:pt x="943" y="2784"/>
                  </a:lnTo>
                  <a:lnTo>
                    <a:pt x="877" y="2759"/>
                  </a:lnTo>
                  <a:lnTo>
                    <a:pt x="813" y="2730"/>
                  </a:lnTo>
                  <a:lnTo>
                    <a:pt x="752" y="2698"/>
                  </a:lnTo>
                  <a:lnTo>
                    <a:pt x="692" y="2664"/>
                  </a:lnTo>
                  <a:lnTo>
                    <a:pt x="633" y="2626"/>
                  </a:lnTo>
                  <a:lnTo>
                    <a:pt x="577" y="2586"/>
                  </a:lnTo>
                  <a:lnTo>
                    <a:pt x="523" y="2543"/>
                  </a:lnTo>
                  <a:lnTo>
                    <a:pt x="470" y="2499"/>
                  </a:lnTo>
                  <a:lnTo>
                    <a:pt x="421" y="2451"/>
                  </a:lnTo>
                  <a:lnTo>
                    <a:pt x="373" y="2402"/>
                  </a:lnTo>
                  <a:lnTo>
                    <a:pt x="328" y="2349"/>
                  </a:lnTo>
                  <a:lnTo>
                    <a:pt x="285" y="2295"/>
                  </a:lnTo>
                  <a:lnTo>
                    <a:pt x="246" y="2238"/>
                  </a:lnTo>
                  <a:lnTo>
                    <a:pt x="207" y="2180"/>
                  </a:lnTo>
                  <a:lnTo>
                    <a:pt x="174" y="2120"/>
                  </a:lnTo>
                  <a:lnTo>
                    <a:pt x="141" y="2058"/>
                  </a:lnTo>
                  <a:lnTo>
                    <a:pt x="112" y="1995"/>
                  </a:lnTo>
                  <a:lnTo>
                    <a:pt x="87" y="1929"/>
                  </a:lnTo>
                  <a:lnTo>
                    <a:pt x="64" y="1863"/>
                  </a:lnTo>
                  <a:lnTo>
                    <a:pt x="45" y="1794"/>
                  </a:lnTo>
                  <a:lnTo>
                    <a:pt x="28" y="1725"/>
                  </a:lnTo>
                  <a:lnTo>
                    <a:pt x="16" y="1654"/>
                  </a:lnTo>
                  <a:lnTo>
                    <a:pt x="7" y="1583"/>
                  </a:lnTo>
                  <a:lnTo>
                    <a:pt x="2" y="1510"/>
                  </a:lnTo>
                  <a:lnTo>
                    <a:pt x="0" y="1436"/>
                  </a:lnTo>
                  <a:lnTo>
                    <a:pt x="2" y="1362"/>
                  </a:lnTo>
                  <a:lnTo>
                    <a:pt x="7" y="1289"/>
                  </a:lnTo>
                  <a:lnTo>
                    <a:pt x="16" y="1217"/>
                  </a:lnTo>
                  <a:lnTo>
                    <a:pt x="28" y="1146"/>
                  </a:lnTo>
                  <a:lnTo>
                    <a:pt x="45" y="1078"/>
                  </a:lnTo>
                  <a:lnTo>
                    <a:pt x="64" y="1010"/>
                  </a:lnTo>
                  <a:lnTo>
                    <a:pt x="87" y="942"/>
                  </a:lnTo>
                  <a:lnTo>
                    <a:pt x="112" y="878"/>
                  </a:lnTo>
                  <a:lnTo>
                    <a:pt x="141" y="814"/>
                  </a:lnTo>
                  <a:lnTo>
                    <a:pt x="174" y="752"/>
                  </a:lnTo>
                  <a:lnTo>
                    <a:pt x="207" y="692"/>
                  </a:lnTo>
                  <a:lnTo>
                    <a:pt x="246" y="634"/>
                  </a:lnTo>
                  <a:lnTo>
                    <a:pt x="285" y="578"/>
                  </a:lnTo>
                  <a:lnTo>
                    <a:pt x="328" y="524"/>
                  </a:lnTo>
                  <a:lnTo>
                    <a:pt x="373" y="471"/>
                  </a:lnTo>
                  <a:lnTo>
                    <a:pt x="421" y="422"/>
                  </a:lnTo>
                  <a:lnTo>
                    <a:pt x="470" y="374"/>
                  </a:lnTo>
                  <a:lnTo>
                    <a:pt x="523" y="328"/>
                  </a:lnTo>
                  <a:lnTo>
                    <a:pt x="577" y="286"/>
                  </a:lnTo>
                  <a:lnTo>
                    <a:pt x="633" y="245"/>
                  </a:lnTo>
                  <a:lnTo>
                    <a:pt x="692" y="208"/>
                  </a:lnTo>
                  <a:lnTo>
                    <a:pt x="752" y="173"/>
                  </a:lnTo>
                  <a:lnTo>
                    <a:pt x="813" y="142"/>
                  </a:lnTo>
                  <a:lnTo>
                    <a:pt x="877" y="113"/>
                  </a:lnTo>
                  <a:lnTo>
                    <a:pt x="943" y="87"/>
                  </a:lnTo>
                  <a:lnTo>
                    <a:pt x="1009" y="65"/>
                  </a:lnTo>
                  <a:lnTo>
                    <a:pt x="1077" y="45"/>
                  </a:lnTo>
                  <a:lnTo>
                    <a:pt x="1147" y="29"/>
                  </a:lnTo>
                  <a:lnTo>
                    <a:pt x="1217" y="17"/>
                  </a:lnTo>
                  <a:lnTo>
                    <a:pt x="1288" y="8"/>
                  </a:lnTo>
                  <a:lnTo>
                    <a:pt x="1361" y="2"/>
                  </a:lnTo>
                  <a:lnTo>
                    <a:pt x="1436" y="0"/>
                  </a:lnTo>
                  <a:lnTo>
                    <a:pt x="1509" y="2"/>
                  </a:lnTo>
                  <a:lnTo>
                    <a:pt x="1582" y="8"/>
                  </a:lnTo>
                  <a:lnTo>
                    <a:pt x="1654" y="17"/>
                  </a:lnTo>
                  <a:lnTo>
                    <a:pt x="1724" y="29"/>
                  </a:lnTo>
                  <a:lnTo>
                    <a:pt x="1793" y="45"/>
                  </a:lnTo>
                  <a:lnTo>
                    <a:pt x="1862" y="65"/>
                  </a:lnTo>
                  <a:lnTo>
                    <a:pt x="1929" y="87"/>
                  </a:lnTo>
                  <a:lnTo>
                    <a:pt x="1994" y="113"/>
                  </a:lnTo>
                  <a:lnTo>
                    <a:pt x="2057" y="142"/>
                  </a:lnTo>
                  <a:lnTo>
                    <a:pt x="2118" y="173"/>
                  </a:lnTo>
                  <a:lnTo>
                    <a:pt x="2180" y="208"/>
                  </a:lnTo>
                  <a:lnTo>
                    <a:pt x="2237" y="245"/>
                  </a:lnTo>
                  <a:lnTo>
                    <a:pt x="2294" y="286"/>
                  </a:lnTo>
                  <a:lnTo>
                    <a:pt x="2348" y="328"/>
                  </a:lnTo>
                  <a:lnTo>
                    <a:pt x="2400" y="374"/>
                  </a:lnTo>
                  <a:lnTo>
                    <a:pt x="2449" y="422"/>
                  </a:lnTo>
                  <a:lnTo>
                    <a:pt x="2497" y="471"/>
                  </a:lnTo>
                  <a:lnTo>
                    <a:pt x="2543" y="524"/>
                  </a:lnTo>
                  <a:lnTo>
                    <a:pt x="2585" y="578"/>
                  </a:lnTo>
                  <a:lnTo>
                    <a:pt x="2626" y="634"/>
                  </a:lnTo>
                  <a:lnTo>
                    <a:pt x="2663" y="692"/>
                  </a:lnTo>
                  <a:lnTo>
                    <a:pt x="2698" y="752"/>
                  </a:lnTo>
                  <a:lnTo>
                    <a:pt x="2729" y="814"/>
                  </a:lnTo>
                  <a:lnTo>
                    <a:pt x="2758" y="878"/>
                  </a:lnTo>
                  <a:lnTo>
                    <a:pt x="2783" y="942"/>
                  </a:lnTo>
                  <a:lnTo>
                    <a:pt x="2806" y="1010"/>
                  </a:lnTo>
                  <a:lnTo>
                    <a:pt x="2825" y="1078"/>
                  </a:lnTo>
                  <a:lnTo>
                    <a:pt x="2842" y="1146"/>
                  </a:lnTo>
                  <a:lnTo>
                    <a:pt x="2854" y="1217"/>
                  </a:lnTo>
                  <a:lnTo>
                    <a:pt x="2863" y="1289"/>
                  </a:lnTo>
                  <a:lnTo>
                    <a:pt x="2869" y="1362"/>
                  </a:lnTo>
                  <a:lnTo>
                    <a:pt x="2871" y="1436"/>
                  </a:lnTo>
                  <a:lnTo>
                    <a:pt x="2869" y="1510"/>
                  </a:lnTo>
                  <a:lnTo>
                    <a:pt x="2863" y="1583"/>
                  </a:lnTo>
                  <a:lnTo>
                    <a:pt x="2854" y="1654"/>
                  </a:lnTo>
                  <a:lnTo>
                    <a:pt x="2842" y="1725"/>
                  </a:lnTo>
                  <a:lnTo>
                    <a:pt x="2825" y="1794"/>
                  </a:lnTo>
                  <a:lnTo>
                    <a:pt x="2806" y="1863"/>
                  </a:lnTo>
                  <a:lnTo>
                    <a:pt x="2783" y="1929"/>
                  </a:lnTo>
                  <a:lnTo>
                    <a:pt x="2758" y="1995"/>
                  </a:lnTo>
                  <a:lnTo>
                    <a:pt x="2729" y="2058"/>
                  </a:lnTo>
                  <a:lnTo>
                    <a:pt x="2698" y="2120"/>
                  </a:lnTo>
                  <a:lnTo>
                    <a:pt x="2663" y="2180"/>
                  </a:lnTo>
                  <a:lnTo>
                    <a:pt x="2626" y="2238"/>
                  </a:lnTo>
                  <a:lnTo>
                    <a:pt x="2585" y="2295"/>
                  </a:lnTo>
                  <a:lnTo>
                    <a:pt x="2543" y="2349"/>
                  </a:lnTo>
                  <a:lnTo>
                    <a:pt x="2497" y="2402"/>
                  </a:lnTo>
                  <a:lnTo>
                    <a:pt x="2449" y="2451"/>
                  </a:lnTo>
                  <a:lnTo>
                    <a:pt x="2400" y="2499"/>
                  </a:lnTo>
                  <a:lnTo>
                    <a:pt x="2348" y="2543"/>
                  </a:lnTo>
                  <a:lnTo>
                    <a:pt x="2294" y="2586"/>
                  </a:lnTo>
                  <a:lnTo>
                    <a:pt x="2237" y="2626"/>
                  </a:lnTo>
                  <a:lnTo>
                    <a:pt x="2180" y="2664"/>
                  </a:lnTo>
                  <a:lnTo>
                    <a:pt x="2118" y="2698"/>
                  </a:lnTo>
                  <a:lnTo>
                    <a:pt x="2057" y="2730"/>
                  </a:lnTo>
                  <a:lnTo>
                    <a:pt x="1994" y="2759"/>
                  </a:lnTo>
                  <a:lnTo>
                    <a:pt x="1929" y="2784"/>
                  </a:lnTo>
                  <a:lnTo>
                    <a:pt x="1862" y="2807"/>
                  </a:lnTo>
                  <a:lnTo>
                    <a:pt x="1793" y="2826"/>
                  </a:lnTo>
                  <a:lnTo>
                    <a:pt x="1724" y="2843"/>
                  </a:lnTo>
                  <a:lnTo>
                    <a:pt x="1654" y="2855"/>
                  </a:lnTo>
                  <a:lnTo>
                    <a:pt x="1582" y="2865"/>
                  </a:lnTo>
                  <a:lnTo>
                    <a:pt x="1509" y="2870"/>
                  </a:lnTo>
                  <a:lnTo>
                    <a:pt x="1436" y="2872"/>
                  </a:lnTo>
                  <a:close/>
                  <a:moveTo>
                    <a:pt x="1436" y="140"/>
                  </a:moveTo>
                  <a:lnTo>
                    <a:pt x="1368" y="142"/>
                  </a:lnTo>
                  <a:lnTo>
                    <a:pt x="1303" y="147"/>
                  </a:lnTo>
                  <a:lnTo>
                    <a:pt x="1238" y="155"/>
                  </a:lnTo>
                  <a:lnTo>
                    <a:pt x="1174" y="166"/>
                  </a:lnTo>
                  <a:lnTo>
                    <a:pt x="1112" y="180"/>
                  </a:lnTo>
                  <a:lnTo>
                    <a:pt x="1051" y="198"/>
                  </a:lnTo>
                  <a:lnTo>
                    <a:pt x="991" y="219"/>
                  </a:lnTo>
                  <a:lnTo>
                    <a:pt x="932" y="242"/>
                  </a:lnTo>
                  <a:lnTo>
                    <a:pt x="874" y="268"/>
                  </a:lnTo>
                  <a:lnTo>
                    <a:pt x="818" y="297"/>
                  </a:lnTo>
                  <a:lnTo>
                    <a:pt x="764" y="328"/>
                  </a:lnTo>
                  <a:lnTo>
                    <a:pt x="711" y="362"/>
                  </a:lnTo>
                  <a:lnTo>
                    <a:pt x="661" y="398"/>
                  </a:lnTo>
                  <a:lnTo>
                    <a:pt x="611" y="436"/>
                  </a:lnTo>
                  <a:lnTo>
                    <a:pt x="565" y="477"/>
                  </a:lnTo>
                  <a:lnTo>
                    <a:pt x="519" y="520"/>
                  </a:lnTo>
                  <a:lnTo>
                    <a:pt x="476" y="566"/>
                  </a:lnTo>
                  <a:lnTo>
                    <a:pt x="435" y="612"/>
                  </a:lnTo>
                  <a:lnTo>
                    <a:pt x="397" y="662"/>
                  </a:lnTo>
                  <a:lnTo>
                    <a:pt x="361" y="712"/>
                  </a:lnTo>
                  <a:lnTo>
                    <a:pt x="327" y="765"/>
                  </a:lnTo>
                  <a:lnTo>
                    <a:pt x="296" y="819"/>
                  </a:lnTo>
                  <a:lnTo>
                    <a:pt x="267" y="875"/>
                  </a:lnTo>
                  <a:lnTo>
                    <a:pt x="242" y="932"/>
                  </a:lnTo>
                  <a:lnTo>
                    <a:pt x="218" y="990"/>
                  </a:lnTo>
                  <a:lnTo>
                    <a:pt x="198" y="1052"/>
                  </a:lnTo>
                  <a:lnTo>
                    <a:pt x="181" y="1113"/>
                  </a:lnTo>
                  <a:lnTo>
                    <a:pt x="166" y="1175"/>
                  </a:lnTo>
                  <a:lnTo>
                    <a:pt x="154" y="1239"/>
                  </a:lnTo>
                  <a:lnTo>
                    <a:pt x="146" y="1304"/>
                  </a:lnTo>
                  <a:lnTo>
                    <a:pt x="141" y="1370"/>
                  </a:lnTo>
                  <a:lnTo>
                    <a:pt x="140" y="1436"/>
                  </a:lnTo>
                  <a:lnTo>
                    <a:pt x="141" y="1503"/>
                  </a:lnTo>
                  <a:lnTo>
                    <a:pt x="146" y="1569"/>
                  </a:lnTo>
                  <a:lnTo>
                    <a:pt x="154" y="1634"/>
                  </a:lnTo>
                  <a:lnTo>
                    <a:pt x="166" y="1697"/>
                  </a:lnTo>
                  <a:lnTo>
                    <a:pt x="181" y="1760"/>
                  </a:lnTo>
                  <a:lnTo>
                    <a:pt x="198" y="1821"/>
                  </a:lnTo>
                  <a:lnTo>
                    <a:pt x="218" y="1881"/>
                  </a:lnTo>
                  <a:lnTo>
                    <a:pt x="242" y="1940"/>
                  </a:lnTo>
                  <a:lnTo>
                    <a:pt x="267" y="1997"/>
                  </a:lnTo>
                  <a:lnTo>
                    <a:pt x="296" y="2054"/>
                  </a:lnTo>
                  <a:lnTo>
                    <a:pt x="327" y="2108"/>
                  </a:lnTo>
                  <a:lnTo>
                    <a:pt x="361" y="2160"/>
                  </a:lnTo>
                  <a:lnTo>
                    <a:pt x="397" y="2211"/>
                  </a:lnTo>
                  <a:lnTo>
                    <a:pt x="435" y="2260"/>
                  </a:lnTo>
                  <a:lnTo>
                    <a:pt x="476" y="2307"/>
                  </a:lnTo>
                  <a:lnTo>
                    <a:pt x="519" y="2352"/>
                  </a:lnTo>
                  <a:lnTo>
                    <a:pt x="565" y="2394"/>
                  </a:lnTo>
                  <a:lnTo>
                    <a:pt x="611" y="2435"/>
                  </a:lnTo>
                  <a:lnTo>
                    <a:pt x="661" y="2475"/>
                  </a:lnTo>
                  <a:lnTo>
                    <a:pt x="711" y="2511"/>
                  </a:lnTo>
                  <a:lnTo>
                    <a:pt x="764" y="2544"/>
                  </a:lnTo>
                  <a:lnTo>
                    <a:pt x="818" y="2576"/>
                  </a:lnTo>
                  <a:lnTo>
                    <a:pt x="874" y="2604"/>
                  </a:lnTo>
                  <a:lnTo>
                    <a:pt x="932" y="2630"/>
                  </a:lnTo>
                  <a:lnTo>
                    <a:pt x="991" y="2654"/>
                  </a:lnTo>
                  <a:lnTo>
                    <a:pt x="1051" y="2674"/>
                  </a:lnTo>
                  <a:lnTo>
                    <a:pt x="1112" y="2691"/>
                  </a:lnTo>
                  <a:lnTo>
                    <a:pt x="1174" y="2705"/>
                  </a:lnTo>
                  <a:lnTo>
                    <a:pt x="1238" y="2717"/>
                  </a:lnTo>
                  <a:lnTo>
                    <a:pt x="1303" y="2726"/>
                  </a:lnTo>
                  <a:lnTo>
                    <a:pt x="1368" y="2730"/>
                  </a:lnTo>
                  <a:lnTo>
                    <a:pt x="1436" y="2732"/>
                  </a:lnTo>
                  <a:lnTo>
                    <a:pt x="1502" y="2730"/>
                  </a:lnTo>
                  <a:lnTo>
                    <a:pt x="1568" y="2726"/>
                  </a:lnTo>
                  <a:lnTo>
                    <a:pt x="1632" y="2717"/>
                  </a:lnTo>
                  <a:lnTo>
                    <a:pt x="1696" y="2705"/>
                  </a:lnTo>
                  <a:lnTo>
                    <a:pt x="1758" y="2691"/>
                  </a:lnTo>
                  <a:lnTo>
                    <a:pt x="1820" y="2674"/>
                  </a:lnTo>
                  <a:lnTo>
                    <a:pt x="1881" y="2654"/>
                  </a:lnTo>
                  <a:lnTo>
                    <a:pt x="1940" y="2630"/>
                  </a:lnTo>
                  <a:lnTo>
                    <a:pt x="1996" y="2604"/>
                  </a:lnTo>
                  <a:lnTo>
                    <a:pt x="2052" y="2576"/>
                  </a:lnTo>
                  <a:lnTo>
                    <a:pt x="2106" y="2544"/>
                  </a:lnTo>
                  <a:lnTo>
                    <a:pt x="2159" y="2511"/>
                  </a:lnTo>
                  <a:lnTo>
                    <a:pt x="2210" y="2475"/>
                  </a:lnTo>
                  <a:lnTo>
                    <a:pt x="2259" y="2435"/>
                  </a:lnTo>
                  <a:lnTo>
                    <a:pt x="2306" y="2394"/>
                  </a:lnTo>
                  <a:lnTo>
                    <a:pt x="2351" y="2352"/>
                  </a:lnTo>
                  <a:lnTo>
                    <a:pt x="2394" y="2307"/>
                  </a:lnTo>
                  <a:lnTo>
                    <a:pt x="2435" y="2260"/>
                  </a:lnTo>
                  <a:lnTo>
                    <a:pt x="2473" y="2211"/>
                  </a:lnTo>
                  <a:lnTo>
                    <a:pt x="2509" y="2160"/>
                  </a:lnTo>
                  <a:lnTo>
                    <a:pt x="2543" y="2108"/>
                  </a:lnTo>
                  <a:lnTo>
                    <a:pt x="2574" y="2054"/>
                  </a:lnTo>
                  <a:lnTo>
                    <a:pt x="2603" y="1997"/>
                  </a:lnTo>
                  <a:lnTo>
                    <a:pt x="2629" y="1940"/>
                  </a:lnTo>
                  <a:lnTo>
                    <a:pt x="2652" y="1881"/>
                  </a:lnTo>
                  <a:lnTo>
                    <a:pt x="2673" y="1821"/>
                  </a:lnTo>
                  <a:lnTo>
                    <a:pt x="2691" y="1760"/>
                  </a:lnTo>
                  <a:lnTo>
                    <a:pt x="2705" y="1697"/>
                  </a:lnTo>
                  <a:lnTo>
                    <a:pt x="2716" y="1634"/>
                  </a:lnTo>
                  <a:lnTo>
                    <a:pt x="2724" y="1569"/>
                  </a:lnTo>
                  <a:lnTo>
                    <a:pt x="2729" y="1503"/>
                  </a:lnTo>
                  <a:lnTo>
                    <a:pt x="2731" y="1436"/>
                  </a:lnTo>
                  <a:lnTo>
                    <a:pt x="2729" y="1370"/>
                  </a:lnTo>
                  <a:lnTo>
                    <a:pt x="2724" y="1304"/>
                  </a:lnTo>
                  <a:lnTo>
                    <a:pt x="2716" y="1239"/>
                  </a:lnTo>
                  <a:lnTo>
                    <a:pt x="2705" y="1175"/>
                  </a:lnTo>
                  <a:lnTo>
                    <a:pt x="2691" y="1113"/>
                  </a:lnTo>
                  <a:lnTo>
                    <a:pt x="2673" y="1052"/>
                  </a:lnTo>
                  <a:lnTo>
                    <a:pt x="2652" y="990"/>
                  </a:lnTo>
                  <a:lnTo>
                    <a:pt x="2629" y="932"/>
                  </a:lnTo>
                  <a:lnTo>
                    <a:pt x="2603" y="875"/>
                  </a:lnTo>
                  <a:lnTo>
                    <a:pt x="2574" y="819"/>
                  </a:lnTo>
                  <a:lnTo>
                    <a:pt x="2543" y="765"/>
                  </a:lnTo>
                  <a:lnTo>
                    <a:pt x="2509" y="712"/>
                  </a:lnTo>
                  <a:lnTo>
                    <a:pt x="2473" y="662"/>
                  </a:lnTo>
                  <a:lnTo>
                    <a:pt x="2435" y="612"/>
                  </a:lnTo>
                  <a:lnTo>
                    <a:pt x="2394" y="566"/>
                  </a:lnTo>
                  <a:lnTo>
                    <a:pt x="2351" y="520"/>
                  </a:lnTo>
                  <a:lnTo>
                    <a:pt x="2306" y="477"/>
                  </a:lnTo>
                  <a:lnTo>
                    <a:pt x="2259" y="436"/>
                  </a:lnTo>
                  <a:lnTo>
                    <a:pt x="2210" y="398"/>
                  </a:lnTo>
                  <a:lnTo>
                    <a:pt x="2159" y="362"/>
                  </a:lnTo>
                  <a:lnTo>
                    <a:pt x="2106" y="328"/>
                  </a:lnTo>
                  <a:lnTo>
                    <a:pt x="2052" y="297"/>
                  </a:lnTo>
                  <a:lnTo>
                    <a:pt x="1996" y="268"/>
                  </a:lnTo>
                  <a:lnTo>
                    <a:pt x="1940" y="242"/>
                  </a:lnTo>
                  <a:lnTo>
                    <a:pt x="1881" y="219"/>
                  </a:lnTo>
                  <a:lnTo>
                    <a:pt x="1820" y="198"/>
                  </a:lnTo>
                  <a:lnTo>
                    <a:pt x="1758" y="180"/>
                  </a:lnTo>
                  <a:lnTo>
                    <a:pt x="1696" y="166"/>
                  </a:lnTo>
                  <a:lnTo>
                    <a:pt x="1632" y="155"/>
                  </a:lnTo>
                  <a:lnTo>
                    <a:pt x="1568" y="147"/>
                  </a:lnTo>
                  <a:lnTo>
                    <a:pt x="1502" y="142"/>
                  </a:lnTo>
                  <a:lnTo>
                    <a:pt x="1436" y="140"/>
                  </a:lnTo>
                  <a:close/>
                </a:path>
              </a:pathLst>
            </a:custGeom>
            <a:gradFill flip="none" rotWithShape="1">
              <a:gsLst>
                <a:gs pos="30000">
                  <a:schemeClr val="accent1"/>
                </a:gs>
                <a:gs pos="85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noEditPoints="1"/>
            </p:cNvSpPr>
            <p:nvPr/>
          </p:nvSpPr>
          <p:spPr bwMode="auto">
            <a:xfrm>
              <a:off x="3135313" y="479426"/>
              <a:ext cx="614363" cy="614363"/>
            </a:xfrm>
            <a:custGeom>
              <a:avLst/>
              <a:gdLst>
                <a:gd name="T0" fmla="*/ 985 w 2325"/>
                <a:gd name="T1" fmla="*/ 2312 h 2325"/>
                <a:gd name="T2" fmla="*/ 763 w 2325"/>
                <a:gd name="T3" fmla="*/ 2255 h 2325"/>
                <a:gd name="T4" fmla="*/ 560 w 2325"/>
                <a:gd name="T5" fmla="*/ 2157 h 2325"/>
                <a:gd name="T6" fmla="*/ 380 w 2325"/>
                <a:gd name="T7" fmla="*/ 2023 h 2325"/>
                <a:gd name="T8" fmla="*/ 230 w 2325"/>
                <a:gd name="T9" fmla="*/ 1859 h 2325"/>
                <a:gd name="T10" fmla="*/ 114 w 2325"/>
                <a:gd name="T11" fmla="*/ 1667 h 2325"/>
                <a:gd name="T12" fmla="*/ 36 w 2325"/>
                <a:gd name="T13" fmla="*/ 1453 h 2325"/>
                <a:gd name="T14" fmla="*/ 0 w 2325"/>
                <a:gd name="T15" fmla="*/ 1163 h 2325"/>
                <a:gd name="T16" fmla="*/ 23 w 2325"/>
                <a:gd name="T17" fmla="*/ 929 h 2325"/>
                <a:gd name="T18" fmla="*/ 91 w 2325"/>
                <a:gd name="T19" fmla="*/ 711 h 2325"/>
                <a:gd name="T20" fmla="*/ 198 w 2325"/>
                <a:gd name="T21" fmla="*/ 513 h 2325"/>
                <a:gd name="T22" fmla="*/ 341 w 2325"/>
                <a:gd name="T23" fmla="*/ 342 h 2325"/>
                <a:gd name="T24" fmla="*/ 512 w 2325"/>
                <a:gd name="T25" fmla="*/ 199 h 2325"/>
                <a:gd name="T26" fmla="*/ 710 w 2325"/>
                <a:gd name="T27" fmla="*/ 92 h 2325"/>
                <a:gd name="T28" fmla="*/ 929 w 2325"/>
                <a:gd name="T29" fmla="*/ 24 h 2325"/>
                <a:gd name="T30" fmla="*/ 1221 w 2325"/>
                <a:gd name="T31" fmla="*/ 2 h 2325"/>
                <a:gd name="T32" fmla="*/ 1452 w 2325"/>
                <a:gd name="T33" fmla="*/ 37 h 2325"/>
                <a:gd name="T34" fmla="*/ 1665 w 2325"/>
                <a:gd name="T35" fmla="*/ 115 h 2325"/>
                <a:gd name="T36" fmla="*/ 1857 w 2325"/>
                <a:gd name="T37" fmla="*/ 231 h 2325"/>
                <a:gd name="T38" fmla="*/ 2023 w 2325"/>
                <a:gd name="T39" fmla="*/ 381 h 2325"/>
                <a:gd name="T40" fmla="*/ 2156 w 2325"/>
                <a:gd name="T41" fmla="*/ 560 h 2325"/>
                <a:gd name="T42" fmla="*/ 2254 w 2325"/>
                <a:gd name="T43" fmla="*/ 764 h 2325"/>
                <a:gd name="T44" fmla="*/ 2319 w 2325"/>
                <a:gd name="T45" fmla="*/ 1044 h 2325"/>
                <a:gd name="T46" fmla="*/ 2319 w 2325"/>
                <a:gd name="T47" fmla="*/ 1281 h 2325"/>
                <a:gd name="T48" fmla="*/ 2272 w 2325"/>
                <a:gd name="T49" fmla="*/ 1508 h 2325"/>
                <a:gd name="T50" fmla="*/ 2184 w 2325"/>
                <a:gd name="T51" fmla="*/ 1717 h 2325"/>
                <a:gd name="T52" fmla="*/ 2059 w 2325"/>
                <a:gd name="T53" fmla="*/ 1902 h 2325"/>
                <a:gd name="T54" fmla="*/ 1902 w 2325"/>
                <a:gd name="T55" fmla="*/ 2060 h 2325"/>
                <a:gd name="T56" fmla="*/ 1716 w 2325"/>
                <a:gd name="T57" fmla="*/ 2185 h 2325"/>
                <a:gd name="T58" fmla="*/ 1507 w 2325"/>
                <a:gd name="T59" fmla="*/ 2274 h 2325"/>
                <a:gd name="T60" fmla="*/ 1221 w 2325"/>
                <a:gd name="T61" fmla="*/ 2324 h 2325"/>
                <a:gd name="T62" fmla="*/ 1058 w 2325"/>
                <a:gd name="T63" fmla="*/ 145 h 2325"/>
                <a:gd name="T64" fmla="*/ 858 w 2325"/>
                <a:gd name="T65" fmla="*/ 186 h 2325"/>
                <a:gd name="T66" fmla="*/ 676 w 2325"/>
                <a:gd name="T67" fmla="*/ 264 h 2325"/>
                <a:gd name="T68" fmla="*/ 512 w 2325"/>
                <a:gd name="T69" fmla="*/ 374 h 2325"/>
                <a:gd name="T70" fmla="*/ 373 w 2325"/>
                <a:gd name="T71" fmla="*/ 512 h 2325"/>
                <a:gd name="T72" fmla="*/ 263 w 2325"/>
                <a:gd name="T73" fmla="*/ 675 h 2325"/>
                <a:gd name="T74" fmla="*/ 186 w 2325"/>
                <a:gd name="T75" fmla="*/ 859 h 2325"/>
                <a:gd name="T76" fmla="*/ 145 w 2325"/>
                <a:gd name="T77" fmla="*/ 1058 h 2325"/>
                <a:gd name="T78" fmla="*/ 145 w 2325"/>
                <a:gd name="T79" fmla="*/ 1267 h 2325"/>
                <a:gd name="T80" fmla="*/ 186 w 2325"/>
                <a:gd name="T81" fmla="*/ 1467 h 2325"/>
                <a:gd name="T82" fmla="*/ 263 w 2325"/>
                <a:gd name="T83" fmla="*/ 1650 h 2325"/>
                <a:gd name="T84" fmla="*/ 373 w 2325"/>
                <a:gd name="T85" fmla="*/ 1813 h 2325"/>
                <a:gd name="T86" fmla="*/ 512 w 2325"/>
                <a:gd name="T87" fmla="*/ 1952 h 2325"/>
                <a:gd name="T88" fmla="*/ 676 w 2325"/>
                <a:gd name="T89" fmla="*/ 2063 h 2325"/>
                <a:gd name="T90" fmla="*/ 858 w 2325"/>
                <a:gd name="T91" fmla="*/ 2139 h 2325"/>
                <a:gd name="T92" fmla="*/ 1058 w 2325"/>
                <a:gd name="T93" fmla="*/ 2180 h 2325"/>
                <a:gd name="T94" fmla="*/ 1267 w 2325"/>
                <a:gd name="T95" fmla="*/ 2180 h 2325"/>
                <a:gd name="T96" fmla="*/ 1466 w 2325"/>
                <a:gd name="T97" fmla="*/ 2139 h 2325"/>
                <a:gd name="T98" fmla="*/ 1650 w 2325"/>
                <a:gd name="T99" fmla="*/ 2063 h 2325"/>
                <a:gd name="T100" fmla="*/ 1812 w 2325"/>
                <a:gd name="T101" fmla="*/ 1952 h 2325"/>
                <a:gd name="T102" fmla="*/ 1951 w 2325"/>
                <a:gd name="T103" fmla="*/ 1813 h 2325"/>
                <a:gd name="T104" fmla="*/ 2061 w 2325"/>
                <a:gd name="T105" fmla="*/ 1650 h 2325"/>
                <a:gd name="T106" fmla="*/ 2139 w 2325"/>
                <a:gd name="T107" fmla="*/ 1467 h 2325"/>
                <a:gd name="T108" fmla="*/ 2180 w 2325"/>
                <a:gd name="T109" fmla="*/ 1267 h 2325"/>
                <a:gd name="T110" fmla="*/ 2180 w 2325"/>
                <a:gd name="T111" fmla="*/ 1058 h 2325"/>
                <a:gd name="T112" fmla="*/ 2139 w 2325"/>
                <a:gd name="T113" fmla="*/ 859 h 2325"/>
                <a:gd name="T114" fmla="*/ 2061 w 2325"/>
                <a:gd name="T115" fmla="*/ 675 h 2325"/>
                <a:gd name="T116" fmla="*/ 1951 w 2325"/>
                <a:gd name="T117" fmla="*/ 512 h 2325"/>
                <a:gd name="T118" fmla="*/ 1812 w 2325"/>
                <a:gd name="T119" fmla="*/ 374 h 2325"/>
                <a:gd name="T120" fmla="*/ 1650 w 2325"/>
                <a:gd name="T121" fmla="*/ 264 h 2325"/>
                <a:gd name="T122" fmla="*/ 1466 w 2325"/>
                <a:gd name="T123" fmla="*/ 186 h 2325"/>
                <a:gd name="T124" fmla="*/ 1267 w 2325"/>
                <a:gd name="T125" fmla="*/ 145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5" h="2325">
                  <a:moveTo>
                    <a:pt x="1163" y="2325"/>
                  </a:moveTo>
                  <a:lnTo>
                    <a:pt x="1103" y="2324"/>
                  </a:lnTo>
                  <a:lnTo>
                    <a:pt x="1044" y="2319"/>
                  </a:lnTo>
                  <a:lnTo>
                    <a:pt x="985" y="2312"/>
                  </a:lnTo>
                  <a:lnTo>
                    <a:pt x="929" y="2303"/>
                  </a:lnTo>
                  <a:lnTo>
                    <a:pt x="872" y="2289"/>
                  </a:lnTo>
                  <a:lnTo>
                    <a:pt x="817" y="2274"/>
                  </a:lnTo>
                  <a:lnTo>
                    <a:pt x="763" y="2255"/>
                  </a:lnTo>
                  <a:lnTo>
                    <a:pt x="710" y="2234"/>
                  </a:lnTo>
                  <a:lnTo>
                    <a:pt x="659" y="2211"/>
                  </a:lnTo>
                  <a:lnTo>
                    <a:pt x="608" y="2185"/>
                  </a:lnTo>
                  <a:lnTo>
                    <a:pt x="560" y="2157"/>
                  </a:lnTo>
                  <a:lnTo>
                    <a:pt x="512" y="2127"/>
                  </a:lnTo>
                  <a:lnTo>
                    <a:pt x="467" y="2095"/>
                  </a:lnTo>
                  <a:lnTo>
                    <a:pt x="424" y="2060"/>
                  </a:lnTo>
                  <a:lnTo>
                    <a:pt x="380" y="2023"/>
                  </a:lnTo>
                  <a:lnTo>
                    <a:pt x="341" y="1985"/>
                  </a:lnTo>
                  <a:lnTo>
                    <a:pt x="302" y="1945"/>
                  </a:lnTo>
                  <a:lnTo>
                    <a:pt x="265" y="1902"/>
                  </a:lnTo>
                  <a:lnTo>
                    <a:pt x="230" y="1859"/>
                  </a:lnTo>
                  <a:lnTo>
                    <a:pt x="198" y="1813"/>
                  </a:lnTo>
                  <a:lnTo>
                    <a:pt x="168" y="1765"/>
                  </a:lnTo>
                  <a:lnTo>
                    <a:pt x="140" y="1717"/>
                  </a:lnTo>
                  <a:lnTo>
                    <a:pt x="114" y="1667"/>
                  </a:lnTo>
                  <a:lnTo>
                    <a:pt x="91" y="1615"/>
                  </a:lnTo>
                  <a:lnTo>
                    <a:pt x="70" y="1562"/>
                  </a:lnTo>
                  <a:lnTo>
                    <a:pt x="52" y="1508"/>
                  </a:lnTo>
                  <a:lnTo>
                    <a:pt x="36" y="1453"/>
                  </a:lnTo>
                  <a:lnTo>
                    <a:pt x="23" y="1397"/>
                  </a:lnTo>
                  <a:lnTo>
                    <a:pt x="6" y="1281"/>
                  </a:lnTo>
                  <a:lnTo>
                    <a:pt x="1" y="1223"/>
                  </a:lnTo>
                  <a:lnTo>
                    <a:pt x="0" y="1163"/>
                  </a:lnTo>
                  <a:lnTo>
                    <a:pt x="1" y="1104"/>
                  </a:lnTo>
                  <a:lnTo>
                    <a:pt x="6" y="1044"/>
                  </a:lnTo>
                  <a:lnTo>
                    <a:pt x="13" y="986"/>
                  </a:lnTo>
                  <a:lnTo>
                    <a:pt x="23" y="929"/>
                  </a:lnTo>
                  <a:lnTo>
                    <a:pt x="36" y="872"/>
                  </a:lnTo>
                  <a:lnTo>
                    <a:pt x="52" y="818"/>
                  </a:lnTo>
                  <a:lnTo>
                    <a:pt x="70" y="764"/>
                  </a:lnTo>
                  <a:lnTo>
                    <a:pt x="91" y="711"/>
                  </a:lnTo>
                  <a:lnTo>
                    <a:pt x="114" y="660"/>
                  </a:lnTo>
                  <a:lnTo>
                    <a:pt x="140" y="609"/>
                  </a:lnTo>
                  <a:lnTo>
                    <a:pt x="168" y="560"/>
                  </a:lnTo>
                  <a:lnTo>
                    <a:pt x="198" y="513"/>
                  </a:lnTo>
                  <a:lnTo>
                    <a:pt x="230" y="468"/>
                  </a:lnTo>
                  <a:lnTo>
                    <a:pt x="265" y="423"/>
                  </a:lnTo>
                  <a:lnTo>
                    <a:pt x="302" y="381"/>
                  </a:lnTo>
                  <a:lnTo>
                    <a:pt x="341" y="342"/>
                  </a:lnTo>
                  <a:lnTo>
                    <a:pt x="380" y="302"/>
                  </a:lnTo>
                  <a:lnTo>
                    <a:pt x="424" y="266"/>
                  </a:lnTo>
                  <a:lnTo>
                    <a:pt x="467" y="231"/>
                  </a:lnTo>
                  <a:lnTo>
                    <a:pt x="512" y="199"/>
                  </a:lnTo>
                  <a:lnTo>
                    <a:pt x="560" y="169"/>
                  </a:lnTo>
                  <a:lnTo>
                    <a:pt x="608" y="141"/>
                  </a:lnTo>
                  <a:lnTo>
                    <a:pt x="659" y="115"/>
                  </a:lnTo>
                  <a:lnTo>
                    <a:pt x="710" y="92"/>
                  </a:lnTo>
                  <a:lnTo>
                    <a:pt x="763" y="71"/>
                  </a:lnTo>
                  <a:lnTo>
                    <a:pt x="817" y="53"/>
                  </a:lnTo>
                  <a:lnTo>
                    <a:pt x="872" y="37"/>
                  </a:lnTo>
                  <a:lnTo>
                    <a:pt x="929" y="24"/>
                  </a:lnTo>
                  <a:lnTo>
                    <a:pt x="1044" y="6"/>
                  </a:lnTo>
                  <a:lnTo>
                    <a:pt x="1103" y="2"/>
                  </a:lnTo>
                  <a:lnTo>
                    <a:pt x="1163" y="0"/>
                  </a:lnTo>
                  <a:lnTo>
                    <a:pt x="1221" y="2"/>
                  </a:lnTo>
                  <a:lnTo>
                    <a:pt x="1281" y="6"/>
                  </a:lnTo>
                  <a:lnTo>
                    <a:pt x="1339" y="14"/>
                  </a:lnTo>
                  <a:lnTo>
                    <a:pt x="1397" y="24"/>
                  </a:lnTo>
                  <a:lnTo>
                    <a:pt x="1452" y="37"/>
                  </a:lnTo>
                  <a:lnTo>
                    <a:pt x="1507" y="53"/>
                  </a:lnTo>
                  <a:lnTo>
                    <a:pt x="1561" y="71"/>
                  </a:lnTo>
                  <a:lnTo>
                    <a:pt x="1614" y="92"/>
                  </a:lnTo>
                  <a:lnTo>
                    <a:pt x="1665" y="115"/>
                  </a:lnTo>
                  <a:lnTo>
                    <a:pt x="1716" y="141"/>
                  </a:lnTo>
                  <a:lnTo>
                    <a:pt x="1765" y="169"/>
                  </a:lnTo>
                  <a:lnTo>
                    <a:pt x="1812" y="199"/>
                  </a:lnTo>
                  <a:lnTo>
                    <a:pt x="1857" y="231"/>
                  </a:lnTo>
                  <a:lnTo>
                    <a:pt x="1902" y="266"/>
                  </a:lnTo>
                  <a:lnTo>
                    <a:pt x="1944" y="302"/>
                  </a:lnTo>
                  <a:lnTo>
                    <a:pt x="1983" y="342"/>
                  </a:lnTo>
                  <a:lnTo>
                    <a:pt x="2023" y="381"/>
                  </a:lnTo>
                  <a:lnTo>
                    <a:pt x="2059" y="423"/>
                  </a:lnTo>
                  <a:lnTo>
                    <a:pt x="2094" y="468"/>
                  </a:lnTo>
                  <a:lnTo>
                    <a:pt x="2126" y="513"/>
                  </a:lnTo>
                  <a:lnTo>
                    <a:pt x="2156" y="560"/>
                  </a:lnTo>
                  <a:lnTo>
                    <a:pt x="2184" y="609"/>
                  </a:lnTo>
                  <a:lnTo>
                    <a:pt x="2210" y="660"/>
                  </a:lnTo>
                  <a:lnTo>
                    <a:pt x="2233" y="711"/>
                  </a:lnTo>
                  <a:lnTo>
                    <a:pt x="2254" y="764"/>
                  </a:lnTo>
                  <a:lnTo>
                    <a:pt x="2272" y="818"/>
                  </a:lnTo>
                  <a:lnTo>
                    <a:pt x="2288" y="872"/>
                  </a:lnTo>
                  <a:lnTo>
                    <a:pt x="2301" y="929"/>
                  </a:lnTo>
                  <a:lnTo>
                    <a:pt x="2319" y="1044"/>
                  </a:lnTo>
                  <a:lnTo>
                    <a:pt x="2323" y="1104"/>
                  </a:lnTo>
                  <a:lnTo>
                    <a:pt x="2325" y="1163"/>
                  </a:lnTo>
                  <a:lnTo>
                    <a:pt x="2323" y="1223"/>
                  </a:lnTo>
                  <a:lnTo>
                    <a:pt x="2319" y="1281"/>
                  </a:lnTo>
                  <a:lnTo>
                    <a:pt x="2311" y="1340"/>
                  </a:lnTo>
                  <a:lnTo>
                    <a:pt x="2301" y="1397"/>
                  </a:lnTo>
                  <a:lnTo>
                    <a:pt x="2288" y="1453"/>
                  </a:lnTo>
                  <a:lnTo>
                    <a:pt x="2272" y="1508"/>
                  </a:lnTo>
                  <a:lnTo>
                    <a:pt x="2254" y="1562"/>
                  </a:lnTo>
                  <a:lnTo>
                    <a:pt x="2233" y="1615"/>
                  </a:lnTo>
                  <a:lnTo>
                    <a:pt x="2210" y="1667"/>
                  </a:lnTo>
                  <a:lnTo>
                    <a:pt x="2184" y="1717"/>
                  </a:lnTo>
                  <a:lnTo>
                    <a:pt x="2156" y="1765"/>
                  </a:lnTo>
                  <a:lnTo>
                    <a:pt x="2126" y="1813"/>
                  </a:lnTo>
                  <a:lnTo>
                    <a:pt x="2094" y="1859"/>
                  </a:lnTo>
                  <a:lnTo>
                    <a:pt x="2059" y="1902"/>
                  </a:lnTo>
                  <a:lnTo>
                    <a:pt x="2023" y="1945"/>
                  </a:lnTo>
                  <a:lnTo>
                    <a:pt x="1983" y="1985"/>
                  </a:lnTo>
                  <a:lnTo>
                    <a:pt x="1944" y="2023"/>
                  </a:lnTo>
                  <a:lnTo>
                    <a:pt x="1902" y="2060"/>
                  </a:lnTo>
                  <a:lnTo>
                    <a:pt x="1857" y="2095"/>
                  </a:lnTo>
                  <a:lnTo>
                    <a:pt x="1812" y="2127"/>
                  </a:lnTo>
                  <a:lnTo>
                    <a:pt x="1765" y="2157"/>
                  </a:lnTo>
                  <a:lnTo>
                    <a:pt x="1716" y="2185"/>
                  </a:lnTo>
                  <a:lnTo>
                    <a:pt x="1665" y="2211"/>
                  </a:lnTo>
                  <a:lnTo>
                    <a:pt x="1614" y="2234"/>
                  </a:lnTo>
                  <a:lnTo>
                    <a:pt x="1561" y="2255"/>
                  </a:lnTo>
                  <a:lnTo>
                    <a:pt x="1507" y="2274"/>
                  </a:lnTo>
                  <a:lnTo>
                    <a:pt x="1452" y="2289"/>
                  </a:lnTo>
                  <a:lnTo>
                    <a:pt x="1397" y="2303"/>
                  </a:lnTo>
                  <a:lnTo>
                    <a:pt x="1281" y="2319"/>
                  </a:lnTo>
                  <a:lnTo>
                    <a:pt x="1221" y="2324"/>
                  </a:lnTo>
                  <a:lnTo>
                    <a:pt x="1163" y="2325"/>
                  </a:lnTo>
                  <a:close/>
                  <a:moveTo>
                    <a:pt x="1163" y="140"/>
                  </a:moveTo>
                  <a:lnTo>
                    <a:pt x="1110" y="141"/>
                  </a:lnTo>
                  <a:lnTo>
                    <a:pt x="1058" y="145"/>
                  </a:lnTo>
                  <a:lnTo>
                    <a:pt x="1007" y="152"/>
                  </a:lnTo>
                  <a:lnTo>
                    <a:pt x="956" y="161"/>
                  </a:lnTo>
                  <a:lnTo>
                    <a:pt x="907" y="173"/>
                  </a:lnTo>
                  <a:lnTo>
                    <a:pt x="858" y="186"/>
                  </a:lnTo>
                  <a:lnTo>
                    <a:pt x="811" y="203"/>
                  </a:lnTo>
                  <a:lnTo>
                    <a:pt x="764" y="221"/>
                  </a:lnTo>
                  <a:lnTo>
                    <a:pt x="719" y="241"/>
                  </a:lnTo>
                  <a:lnTo>
                    <a:pt x="676" y="264"/>
                  </a:lnTo>
                  <a:lnTo>
                    <a:pt x="632" y="289"/>
                  </a:lnTo>
                  <a:lnTo>
                    <a:pt x="590" y="315"/>
                  </a:lnTo>
                  <a:lnTo>
                    <a:pt x="551" y="344"/>
                  </a:lnTo>
                  <a:lnTo>
                    <a:pt x="512" y="374"/>
                  </a:lnTo>
                  <a:lnTo>
                    <a:pt x="475" y="407"/>
                  </a:lnTo>
                  <a:lnTo>
                    <a:pt x="439" y="440"/>
                  </a:lnTo>
                  <a:lnTo>
                    <a:pt x="406" y="476"/>
                  </a:lnTo>
                  <a:lnTo>
                    <a:pt x="373" y="512"/>
                  </a:lnTo>
                  <a:lnTo>
                    <a:pt x="343" y="552"/>
                  </a:lnTo>
                  <a:lnTo>
                    <a:pt x="314" y="591"/>
                  </a:lnTo>
                  <a:lnTo>
                    <a:pt x="288" y="633"/>
                  </a:lnTo>
                  <a:lnTo>
                    <a:pt x="263" y="675"/>
                  </a:lnTo>
                  <a:lnTo>
                    <a:pt x="240" y="720"/>
                  </a:lnTo>
                  <a:lnTo>
                    <a:pt x="220" y="765"/>
                  </a:lnTo>
                  <a:lnTo>
                    <a:pt x="202" y="812"/>
                  </a:lnTo>
                  <a:lnTo>
                    <a:pt x="186" y="859"/>
                  </a:lnTo>
                  <a:lnTo>
                    <a:pt x="172" y="908"/>
                  </a:lnTo>
                  <a:lnTo>
                    <a:pt x="161" y="957"/>
                  </a:lnTo>
                  <a:lnTo>
                    <a:pt x="151" y="1008"/>
                  </a:lnTo>
                  <a:lnTo>
                    <a:pt x="145" y="1058"/>
                  </a:lnTo>
                  <a:lnTo>
                    <a:pt x="140" y="1111"/>
                  </a:lnTo>
                  <a:lnTo>
                    <a:pt x="139" y="1163"/>
                  </a:lnTo>
                  <a:lnTo>
                    <a:pt x="140" y="1215"/>
                  </a:lnTo>
                  <a:lnTo>
                    <a:pt x="145" y="1267"/>
                  </a:lnTo>
                  <a:lnTo>
                    <a:pt x="151" y="1319"/>
                  </a:lnTo>
                  <a:lnTo>
                    <a:pt x="161" y="1369"/>
                  </a:lnTo>
                  <a:lnTo>
                    <a:pt x="172" y="1418"/>
                  </a:lnTo>
                  <a:lnTo>
                    <a:pt x="186" y="1467"/>
                  </a:lnTo>
                  <a:lnTo>
                    <a:pt x="202" y="1514"/>
                  </a:lnTo>
                  <a:lnTo>
                    <a:pt x="220" y="1561"/>
                  </a:lnTo>
                  <a:lnTo>
                    <a:pt x="240" y="1607"/>
                  </a:lnTo>
                  <a:lnTo>
                    <a:pt x="263" y="1650"/>
                  </a:lnTo>
                  <a:lnTo>
                    <a:pt x="288" y="1693"/>
                  </a:lnTo>
                  <a:lnTo>
                    <a:pt x="314" y="1735"/>
                  </a:lnTo>
                  <a:lnTo>
                    <a:pt x="343" y="1775"/>
                  </a:lnTo>
                  <a:lnTo>
                    <a:pt x="373" y="1813"/>
                  </a:lnTo>
                  <a:lnTo>
                    <a:pt x="406" y="1850"/>
                  </a:lnTo>
                  <a:lnTo>
                    <a:pt x="439" y="1886"/>
                  </a:lnTo>
                  <a:lnTo>
                    <a:pt x="475" y="1920"/>
                  </a:lnTo>
                  <a:lnTo>
                    <a:pt x="512" y="1952"/>
                  </a:lnTo>
                  <a:lnTo>
                    <a:pt x="551" y="1982"/>
                  </a:lnTo>
                  <a:lnTo>
                    <a:pt x="590" y="2011"/>
                  </a:lnTo>
                  <a:lnTo>
                    <a:pt x="632" y="2037"/>
                  </a:lnTo>
                  <a:lnTo>
                    <a:pt x="676" y="2063"/>
                  </a:lnTo>
                  <a:lnTo>
                    <a:pt x="719" y="2085"/>
                  </a:lnTo>
                  <a:lnTo>
                    <a:pt x="764" y="2106"/>
                  </a:lnTo>
                  <a:lnTo>
                    <a:pt x="811" y="2124"/>
                  </a:lnTo>
                  <a:lnTo>
                    <a:pt x="858" y="2139"/>
                  </a:lnTo>
                  <a:lnTo>
                    <a:pt x="907" y="2154"/>
                  </a:lnTo>
                  <a:lnTo>
                    <a:pt x="956" y="2165"/>
                  </a:lnTo>
                  <a:lnTo>
                    <a:pt x="1007" y="2174"/>
                  </a:lnTo>
                  <a:lnTo>
                    <a:pt x="1058" y="2180"/>
                  </a:lnTo>
                  <a:lnTo>
                    <a:pt x="1110" y="2185"/>
                  </a:lnTo>
                  <a:lnTo>
                    <a:pt x="1163" y="2186"/>
                  </a:lnTo>
                  <a:lnTo>
                    <a:pt x="1214" y="2185"/>
                  </a:lnTo>
                  <a:lnTo>
                    <a:pt x="1267" y="2180"/>
                  </a:lnTo>
                  <a:lnTo>
                    <a:pt x="1317" y="2174"/>
                  </a:lnTo>
                  <a:lnTo>
                    <a:pt x="1368" y="2165"/>
                  </a:lnTo>
                  <a:lnTo>
                    <a:pt x="1417" y="2154"/>
                  </a:lnTo>
                  <a:lnTo>
                    <a:pt x="1466" y="2139"/>
                  </a:lnTo>
                  <a:lnTo>
                    <a:pt x="1513" y="2124"/>
                  </a:lnTo>
                  <a:lnTo>
                    <a:pt x="1560" y="2106"/>
                  </a:lnTo>
                  <a:lnTo>
                    <a:pt x="1605" y="2085"/>
                  </a:lnTo>
                  <a:lnTo>
                    <a:pt x="1650" y="2063"/>
                  </a:lnTo>
                  <a:lnTo>
                    <a:pt x="1692" y="2037"/>
                  </a:lnTo>
                  <a:lnTo>
                    <a:pt x="1734" y="2011"/>
                  </a:lnTo>
                  <a:lnTo>
                    <a:pt x="1773" y="1982"/>
                  </a:lnTo>
                  <a:lnTo>
                    <a:pt x="1812" y="1952"/>
                  </a:lnTo>
                  <a:lnTo>
                    <a:pt x="1849" y="1920"/>
                  </a:lnTo>
                  <a:lnTo>
                    <a:pt x="1885" y="1886"/>
                  </a:lnTo>
                  <a:lnTo>
                    <a:pt x="1919" y="1850"/>
                  </a:lnTo>
                  <a:lnTo>
                    <a:pt x="1951" y="1813"/>
                  </a:lnTo>
                  <a:lnTo>
                    <a:pt x="1981" y="1775"/>
                  </a:lnTo>
                  <a:lnTo>
                    <a:pt x="2010" y="1735"/>
                  </a:lnTo>
                  <a:lnTo>
                    <a:pt x="2036" y="1693"/>
                  </a:lnTo>
                  <a:lnTo>
                    <a:pt x="2061" y="1650"/>
                  </a:lnTo>
                  <a:lnTo>
                    <a:pt x="2084" y="1607"/>
                  </a:lnTo>
                  <a:lnTo>
                    <a:pt x="2104" y="1561"/>
                  </a:lnTo>
                  <a:lnTo>
                    <a:pt x="2122" y="1514"/>
                  </a:lnTo>
                  <a:lnTo>
                    <a:pt x="2139" y="1467"/>
                  </a:lnTo>
                  <a:lnTo>
                    <a:pt x="2152" y="1418"/>
                  </a:lnTo>
                  <a:lnTo>
                    <a:pt x="2164" y="1369"/>
                  </a:lnTo>
                  <a:lnTo>
                    <a:pt x="2173" y="1319"/>
                  </a:lnTo>
                  <a:lnTo>
                    <a:pt x="2180" y="1267"/>
                  </a:lnTo>
                  <a:lnTo>
                    <a:pt x="2184" y="1215"/>
                  </a:lnTo>
                  <a:lnTo>
                    <a:pt x="2185" y="1163"/>
                  </a:lnTo>
                  <a:lnTo>
                    <a:pt x="2184" y="1111"/>
                  </a:lnTo>
                  <a:lnTo>
                    <a:pt x="2180" y="1058"/>
                  </a:lnTo>
                  <a:lnTo>
                    <a:pt x="2173" y="1008"/>
                  </a:lnTo>
                  <a:lnTo>
                    <a:pt x="2164" y="957"/>
                  </a:lnTo>
                  <a:lnTo>
                    <a:pt x="2152" y="908"/>
                  </a:lnTo>
                  <a:lnTo>
                    <a:pt x="2139" y="859"/>
                  </a:lnTo>
                  <a:lnTo>
                    <a:pt x="2122" y="812"/>
                  </a:lnTo>
                  <a:lnTo>
                    <a:pt x="2104" y="765"/>
                  </a:lnTo>
                  <a:lnTo>
                    <a:pt x="2084" y="720"/>
                  </a:lnTo>
                  <a:lnTo>
                    <a:pt x="2061" y="675"/>
                  </a:lnTo>
                  <a:lnTo>
                    <a:pt x="2036" y="633"/>
                  </a:lnTo>
                  <a:lnTo>
                    <a:pt x="2010" y="591"/>
                  </a:lnTo>
                  <a:lnTo>
                    <a:pt x="1981" y="552"/>
                  </a:lnTo>
                  <a:lnTo>
                    <a:pt x="1951" y="512"/>
                  </a:lnTo>
                  <a:lnTo>
                    <a:pt x="1919" y="476"/>
                  </a:lnTo>
                  <a:lnTo>
                    <a:pt x="1885" y="440"/>
                  </a:lnTo>
                  <a:lnTo>
                    <a:pt x="1849" y="407"/>
                  </a:lnTo>
                  <a:lnTo>
                    <a:pt x="1812" y="374"/>
                  </a:lnTo>
                  <a:lnTo>
                    <a:pt x="1773" y="344"/>
                  </a:lnTo>
                  <a:lnTo>
                    <a:pt x="1734" y="315"/>
                  </a:lnTo>
                  <a:lnTo>
                    <a:pt x="1692" y="289"/>
                  </a:lnTo>
                  <a:lnTo>
                    <a:pt x="1650" y="264"/>
                  </a:lnTo>
                  <a:lnTo>
                    <a:pt x="1605" y="241"/>
                  </a:lnTo>
                  <a:lnTo>
                    <a:pt x="1560" y="221"/>
                  </a:lnTo>
                  <a:lnTo>
                    <a:pt x="1513" y="203"/>
                  </a:lnTo>
                  <a:lnTo>
                    <a:pt x="1466" y="186"/>
                  </a:lnTo>
                  <a:lnTo>
                    <a:pt x="1417" y="173"/>
                  </a:lnTo>
                  <a:lnTo>
                    <a:pt x="1368" y="161"/>
                  </a:lnTo>
                  <a:lnTo>
                    <a:pt x="1317" y="152"/>
                  </a:lnTo>
                  <a:lnTo>
                    <a:pt x="1267" y="145"/>
                  </a:lnTo>
                  <a:lnTo>
                    <a:pt x="1214" y="141"/>
                  </a:lnTo>
                  <a:lnTo>
                    <a:pt x="1163" y="140"/>
                  </a:lnTo>
                  <a:close/>
                </a:path>
              </a:pathLst>
            </a:custGeom>
            <a:gradFill>
              <a:gsLst>
                <a:gs pos="30000">
                  <a:schemeClr val="accent1"/>
                </a:gs>
                <a:gs pos="85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noEditPoints="1"/>
            </p:cNvSpPr>
            <p:nvPr/>
          </p:nvSpPr>
          <p:spPr bwMode="auto">
            <a:xfrm>
              <a:off x="623888" y="628651"/>
              <a:ext cx="1062038" cy="317500"/>
            </a:xfrm>
            <a:custGeom>
              <a:avLst/>
              <a:gdLst>
                <a:gd name="T0" fmla="*/ 3861 w 4017"/>
                <a:gd name="T1" fmla="*/ 626 h 1201"/>
                <a:gd name="T2" fmla="*/ 3994 w 4017"/>
                <a:gd name="T3" fmla="*/ 746 h 1201"/>
                <a:gd name="T4" fmla="*/ 4005 w 4017"/>
                <a:gd name="T5" fmla="*/ 943 h 1201"/>
                <a:gd name="T6" fmla="*/ 3909 w 4017"/>
                <a:gd name="T7" fmla="*/ 1082 h 1201"/>
                <a:gd name="T8" fmla="*/ 3615 w 4017"/>
                <a:gd name="T9" fmla="*/ 1190 h 1201"/>
                <a:gd name="T10" fmla="*/ 3274 w 4017"/>
                <a:gd name="T11" fmla="*/ 1194 h 1201"/>
                <a:gd name="T12" fmla="*/ 3009 w 4017"/>
                <a:gd name="T13" fmla="*/ 1134 h 1201"/>
                <a:gd name="T14" fmla="*/ 2822 w 4017"/>
                <a:gd name="T15" fmla="*/ 1016 h 1201"/>
                <a:gd name="T16" fmla="*/ 2918 w 4017"/>
                <a:gd name="T17" fmla="*/ 1005 h 1201"/>
                <a:gd name="T18" fmla="*/ 3166 w 4017"/>
                <a:gd name="T19" fmla="*/ 1111 h 1201"/>
                <a:gd name="T20" fmla="*/ 3496 w 4017"/>
                <a:gd name="T21" fmla="*/ 1135 h 1201"/>
                <a:gd name="T22" fmla="*/ 3744 w 4017"/>
                <a:gd name="T23" fmla="*/ 1090 h 1201"/>
                <a:gd name="T24" fmla="*/ 3908 w 4017"/>
                <a:gd name="T25" fmla="*/ 975 h 1201"/>
                <a:gd name="T26" fmla="*/ 3942 w 4017"/>
                <a:gd name="T27" fmla="*/ 849 h 1201"/>
                <a:gd name="T28" fmla="*/ 3891 w 4017"/>
                <a:gd name="T29" fmla="*/ 733 h 1201"/>
                <a:gd name="T30" fmla="*/ 3719 w 4017"/>
                <a:gd name="T31" fmla="*/ 660 h 1201"/>
                <a:gd name="T32" fmla="*/ 3049 w 4017"/>
                <a:gd name="T33" fmla="*/ 562 h 1201"/>
                <a:gd name="T34" fmla="*/ 2878 w 4017"/>
                <a:gd name="T35" fmla="*/ 464 h 1201"/>
                <a:gd name="T36" fmla="*/ 2824 w 4017"/>
                <a:gd name="T37" fmla="*/ 319 h 1201"/>
                <a:gd name="T38" fmla="*/ 2867 w 4017"/>
                <a:gd name="T39" fmla="*/ 156 h 1201"/>
                <a:gd name="T40" fmla="*/ 3017 w 4017"/>
                <a:gd name="T41" fmla="*/ 49 h 1201"/>
                <a:gd name="T42" fmla="*/ 3343 w 4017"/>
                <a:gd name="T43" fmla="*/ 0 h 1201"/>
                <a:gd name="T44" fmla="*/ 3656 w 4017"/>
                <a:gd name="T45" fmla="*/ 28 h 1201"/>
                <a:gd name="T46" fmla="*/ 3897 w 4017"/>
                <a:gd name="T47" fmla="*/ 128 h 1201"/>
                <a:gd name="T48" fmla="*/ 3953 w 4017"/>
                <a:gd name="T49" fmla="*/ 259 h 1201"/>
                <a:gd name="T50" fmla="*/ 3748 w 4017"/>
                <a:gd name="T51" fmla="*/ 128 h 1201"/>
                <a:gd name="T52" fmla="*/ 3493 w 4017"/>
                <a:gd name="T53" fmla="*/ 72 h 1201"/>
                <a:gd name="T54" fmla="*/ 3185 w 4017"/>
                <a:gd name="T55" fmla="*/ 78 h 1201"/>
                <a:gd name="T56" fmla="*/ 2974 w 4017"/>
                <a:gd name="T57" fmla="*/ 148 h 1201"/>
                <a:gd name="T58" fmla="*/ 2899 w 4017"/>
                <a:gd name="T59" fmla="*/ 288 h 1201"/>
                <a:gd name="T60" fmla="*/ 2935 w 4017"/>
                <a:gd name="T61" fmla="*/ 417 h 1201"/>
                <a:gd name="T62" fmla="*/ 3068 w 4017"/>
                <a:gd name="T63" fmla="*/ 496 h 1201"/>
                <a:gd name="T64" fmla="*/ 502 w 4017"/>
                <a:gd name="T65" fmla="*/ 74 h 1201"/>
                <a:gd name="T66" fmla="*/ 271 w 4017"/>
                <a:gd name="T67" fmla="*/ 148 h 1201"/>
                <a:gd name="T68" fmla="*/ 130 w 4017"/>
                <a:gd name="T69" fmla="*/ 300 h 1201"/>
                <a:gd name="T70" fmla="*/ 74 w 4017"/>
                <a:gd name="T71" fmla="*/ 529 h 1201"/>
                <a:gd name="T72" fmla="*/ 109 w 4017"/>
                <a:gd name="T73" fmla="*/ 855 h 1201"/>
                <a:gd name="T74" fmla="*/ 253 w 4017"/>
                <a:gd name="T75" fmla="*/ 1040 h 1201"/>
                <a:gd name="T76" fmla="*/ 450 w 4017"/>
                <a:gd name="T77" fmla="*/ 1117 h 1201"/>
                <a:gd name="T78" fmla="*/ 834 w 4017"/>
                <a:gd name="T79" fmla="*/ 1122 h 1201"/>
                <a:gd name="T80" fmla="*/ 1068 w 4017"/>
                <a:gd name="T81" fmla="*/ 1044 h 1201"/>
                <a:gd name="T82" fmla="*/ 1231 w 4017"/>
                <a:gd name="T83" fmla="*/ 597 h 1201"/>
                <a:gd name="T84" fmla="*/ 1082 w 4017"/>
                <a:gd name="T85" fmla="*/ 1116 h 1201"/>
                <a:gd name="T86" fmla="*/ 857 w 4017"/>
                <a:gd name="T87" fmla="*/ 1185 h 1201"/>
                <a:gd name="T88" fmla="*/ 528 w 4017"/>
                <a:gd name="T89" fmla="*/ 1196 h 1201"/>
                <a:gd name="T90" fmla="*/ 252 w 4017"/>
                <a:gd name="T91" fmla="*/ 1122 h 1201"/>
                <a:gd name="T92" fmla="*/ 84 w 4017"/>
                <a:gd name="T93" fmla="*/ 969 h 1201"/>
                <a:gd name="T94" fmla="*/ 2 w 4017"/>
                <a:gd name="T95" fmla="*/ 705 h 1201"/>
                <a:gd name="T96" fmla="*/ 23 w 4017"/>
                <a:gd name="T97" fmla="*/ 369 h 1201"/>
                <a:gd name="T98" fmla="*/ 139 w 4017"/>
                <a:gd name="T99" fmla="*/ 158 h 1201"/>
                <a:gd name="T100" fmla="*/ 356 w 4017"/>
                <a:gd name="T101" fmla="*/ 34 h 1201"/>
                <a:gd name="T102" fmla="*/ 631 w 4017"/>
                <a:gd name="T103" fmla="*/ 0 h 1201"/>
                <a:gd name="T104" fmla="*/ 893 w 4017"/>
                <a:gd name="T105" fmla="*/ 27 h 1201"/>
                <a:gd name="T106" fmla="*/ 1111 w 4017"/>
                <a:gd name="T107" fmla="*/ 126 h 1201"/>
                <a:gd name="T108" fmla="*/ 1187 w 4017"/>
                <a:gd name="T109" fmla="*/ 303 h 1201"/>
                <a:gd name="T110" fmla="*/ 1032 w 4017"/>
                <a:gd name="T111" fmla="*/ 158 h 1201"/>
                <a:gd name="T112" fmla="*/ 793 w 4017"/>
                <a:gd name="T113" fmla="*/ 78 h 1201"/>
                <a:gd name="T114" fmla="*/ 1994 w 4017"/>
                <a:gd name="T115" fmla="*/ 4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7" h="1201">
                  <a:moveTo>
                    <a:pt x="3608" y="570"/>
                  </a:moveTo>
                  <a:lnTo>
                    <a:pt x="3630" y="572"/>
                  </a:lnTo>
                  <a:lnTo>
                    <a:pt x="3652" y="576"/>
                  </a:lnTo>
                  <a:lnTo>
                    <a:pt x="3674" y="578"/>
                  </a:lnTo>
                  <a:lnTo>
                    <a:pt x="3695" y="582"/>
                  </a:lnTo>
                  <a:lnTo>
                    <a:pt x="3736" y="589"/>
                  </a:lnTo>
                  <a:lnTo>
                    <a:pt x="3774" y="597"/>
                  </a:lnTo>
                  <a:lnTo>
                    <a:pt x="3794" y="603"/>
                  </a:lnTo>
                  <a:lnTo>
                    <a:pt x="3812" y="608"/>
                  </a:lnTo>
                  <a:lnTo>
                    <a:pt x="3828" y="614"/>
                  </a:lnTo>
                  <a:lnTo>
                    <a:pt x="3845" y="620"/>
                  </a:lnTo>
                  <a:lnTo>
                    <a:pt x="3861" y="626"/>
                  </a:lnTo>
                  <a:lnTo>
                    <a:pt x="3876" y="633"/>
                  </a:lnTo>
                  <a:lnTo>
                    <a:pt x="3891" y="640"/>
                  </a:lnTo>
                  <a:lnTo>
                    <a:pt x="3904" y="649"/>
                  </a:lnTo>
                  <a:lnTo>
                    <a:pt x="3917" y="657"/>
                  </a:lnTo>
                  <a:lnTo>
                    <a:pt x="3929" y="666"/>
                  </a:lnTo>
                  <a:lnTo>
                    <a:pt x="3941" y="675"/>
                  </a:lnTo>
                  <a:lnTo>
                    <a:pt x="3952" y="686"/>
                  </a:lnTo>
                  <a:lnTo>
                    <a:pt x="3962" y="697"/>
                  </a:lnTo>
                  <a:lnTo>
                    <a:pt x="3971" y="708"/>
                  </a:lnTo>
                  <a:lnTo>
                    <a:pt x="3980" y="720"/>
                  </a:lnTo>
                  <a:lnTo>
                    <a:pt x="3987" y="733"/>
                  </a:lnTo>
                  <a:lnTo>
                    <a:pt x="3994" y="746"/>
                  </a:lnTo>
                  <a:lnTo>
                    <a:pt x="4000" y="759"/>
                  </a:lnTo>
                  <a:lnTo>
                    <a:pt x="4005" y="775"/>
                  </a:lnTo>
                  <a:lnTo>
                    <a:pt x="4010" y="790"/>
                  </a:lnTo>
                  <a:lnTo>
                    <a:pt x="4012" y="806"/>
                  </a:lnTo>
                  <a:lnTo>
                    <a:pt x="4014" y="824"/>
                  </a:lnTo>
                  <a:lnTo>
                    <a:pt x="4017" y="841"/>
                  </a:lnTo>
                  <a:lnTo>
                    <a:pt x="4017" y="860"/>
                  </a:lnTo>
                  <a:lnTo>
                    <a:pt x="4016" y="880"/>
                  </a:lnTo>
                  <a:lnTo>
                    <a:pt x="4013" y="904"/>
                  </a:lnTo>
                  <a:lnTo>
                    <a:pt x="4011" y="916"/>
                  </a:lnTo>
                  <a:lnTo>
                    <a:pt x="4008" y="930"/>
                  </a:lnTo>
                  <a:lnTo>
                    <a:pt x="4005" y="943"/>
                  </a:lnTo>
                  <a:lnTo>
                    <a:pt x="4000" y="956"/>
                  </a:lnTo>
                  <a:lnTo>
                    <a:pt x="3994" y="970"/>
                  </a:lnTo>
                  <a:lnTo>
                    <a:pt x="3988" y="985"/>
                  </a:lnTo>
                  <a:lnTo>
                    <a:pt x="3981" y="999"/>
                  </a:lnTo>
                  <a:lnTo>
                    <a:pt x="3971" y="1012"/>
                  </a:lnTo>
                  <a:lnTo>
                    <a:pt x="3966" y="1020"/>
                  </a:lnTo>
                  <a:lnTo>
                    <a:pt x="3962" y="1027"/>
                  </a:lnTo>
                  <a:lnTo>
                    <a:pt x="3951" y="1041"/>
                  </a:lnTo>
                  <a:lnTo>
                    <a:pt x="3938" y="1056"/>
                  </a:lnTo>
                  <a:lnTo>
                    <a:pt x="3930" y="1062"/>
                  </a:lnTo>
                  <a:lnTo>
                    <a:pt x="3923" y="1069"/>
                  </a:lnTo>
                  <a:lnTo>
                    <a:pt x="3909" y="1082"/>
                  </a:lnTo>
                  <a:lnTo>
                    <a:pt x="3891" y="1095"/>
                  </a:lnTo>
                  <a:lnTo>
                    <a:pt x="3872" y="1108"/>
                  </a:lnTo>
                  <a:lnTo>
                    <a:pt x="3851" y="1120"/>
                  </a:lnTo>
                  <a:lnTo>
                    <a:pt x="3830" y="1131"/>
                  </a:lnTo>
                  <a:lnTo>
                    <a:pt x="3818" y="1137"/>
                  </a:lnTo>
                  <a:lnTo>
                    <a:pt x="3804" y="1142"/>
                  </a:lnTo>
                  <a:lnTo>
                    <a:pt x="3779" y="1153"/>
                  </a:lnTo>
                  <a:lnTo>
                    <a:pt x="3750" y="1162"/>
                  </a:lnTo>
                  <a:lnTo>
                    <a:pt x="3720" y="1171"/>
                  </a:lnTo>
                  <a:lnTo>
                    <a:pt x="3687" y="1178"/>
                  </a:lnTo>
                  <a:lnTo>
                    <a:pt x="3652" y="1185"/>
                  </a:lnTo>
                  <a:lnTo>
                    <a:pt x="3615" y="1190"/>
                  </a:lnTo>
                  <a:lnTo>
                    <a:pt x="3596" y="1192"/>
                  </a:lnTo>
                  <a:lnTo>
                    <a:pt x="3575" y="1195"/>
                  </a:lnTo>
                  <a:lnTo>
                    <a:pt x="3533" y="1198"/>
                  </a:lnTo>
                  <a:lnTo>
                    <a:pt x="3489" y="1201"/>
                  </a:lnTo>
                  <a:lnTo>
                    <a:pt x="3465" y="1201"/>
                  </a:lnTo>
                  <a:lnTo>
                    <a:pt x="3441" y="1201"/>
                  </a:lnTo>
                  <a:lnTo>
                    <a:pt x="3412" y="1201"/>
                  </a:lnTo>
                  <a:lnTo>
                    <a:pt x="3383" y="1201"/>
                  </a:lnTo>
                  <a:lnTo>
                    <a:pt x="3355" y="1200"/>
                  </a:lnTo>
                  <a:lnTo>
                    <a:pt x="3327" y="1198"/>
                  </a:lnTo>
                  <a:lnTo>
                    <a:pt x="3301" y="1196"/>
                  </a:lnTo>
                  <a:lnTo>
                    <a:pt x="3274" y="1194"/>
                  </a:lnTo>
                  <a:lnTo>
                    <a:pt x="3249" y="1191"/>
                  </a:lnTo>
                  <a:lnTo>
                    <a:pt x="3224" y="1189"/>
                  </a:lnTo>
                  <a:lnTo>
                    <a:pt x="3200" y="1185"/>
                  </a:lnTo>
                  <a:lnTo>
                    <a:pt x="3177" y="1182"/>
                  </a:lnTo>
                  <a:lnTo>
                    <a:pt x="3154" y="1177"/>
                  </a:lnTo>
                  <a:lnTo>
                    <a:pt x="3131" y="1172"/>
                  </a:lnTo>
                  <a:lnTo>
                    <a:pt x="3110" y="1167"/>
                  </a:lnTo>
                  <a:lnTo>
                    <a:pt x="3088" y="1161"/>
                  </a:lnTo>
                  <a:lnTo>
                    <a:pt x="3068" y="1155"/>
                  </a:lnTo>
                  <a:lnTo>
                    <a:pt x="3047" y="1148"/>
                  </a:lnTo>
                  <a:lnTo>
                    <a:pt x="3028" y="1141"/>
                  </a:lnTo>
                  <a:lnTo>
                    <a:pt x="3009" y="1134"/>
                  </a:lnTo>
                  <a:lnTo>
                    <a:pt x="2990" y="1125"/>
                  </a:lnTo>
                  <a:lnTo>
                    <a:pt x="2972" y="1117"/>
                  </a:lnTo>
                  <a:lnTo>
                    <a:pt x="2954" y="1108"/>
                  </a:lnTo>
                  <a:lnTo>
                    <a:pt x="2936" y="1098"/>
                  </a:lnTo>
                  <a:lnTo>
                    <a:pt x="2919" y="1088"/>
                  </a:lnTo>
                  <a:lnTo>
                    <a:pt x="2911" y="1083"/>
                  </a:lnTo>
                  <a:lnTo>
                    <a:pt x="2902" y="1077"/>
                  </a:lnTo>
                  <a:lnTo>
                    <a:pt x="2885" y="1066"/>
                  </a:lnTo>
                  <a:lnTo>
                    <a:pt x="2869" y="1054"/>
                  </a:lnTo>
                  <a:lnTo>
                    <a:pt x="2853" y="1042"/>
                  </a:lnTo>
                  <a:lnTo>
                    <a:pt x="2837" y="1029"/>
                  </a:lnTo>
                  <a:lnTo>
                    <a:pt x="2822" y="1016"/>
                  </a:lnTo>
                  <a:lnTo>
                    <a:pt x="2807" y="1002"/>
                  </a:lnTo>
                  <a:lnTo>
                    <a:pt x="2777" y="972"/>
                  </a:lnTo>
                  <a:lnTo>
                    <a:pt x="2773" y="967"/>
                  </a:lnTo>
                  <a:lnTo>
                    <a:pt x="2807" y="904"/>
                  </a:lnTo>
                  <a:lnTo>
                    <a:pt x="2817" y="914"/>
                  </a:lnTo>
                  <a:lnTo>
                    <a:pt x="2829" y="927"/>
                  </a:lnTo>
                  <a:lnTo>
                    <a:pt x="2841" y="939"/>
                  </a:lnTo>
                  <a:lnTo>
                    <a:pt x="2853" y="950"/>
                  </a:lnTo>
                  <a:lnTo>
                    <a:pt x="2865" y="962"/>
                  </a:lnTo>
                  <a:lnTo>
                    <a:pt x="2890" y="984"/>
                  </a:lnTo>
                  <a:lnTo>
                    <a:pt x="2903" y="994"/>
                  </a:lnTo>
                  <a:lnTo>
                    <a:pt x="2918" y="1005"/>
                  </a:lnTo>
                  <a:lnTo>
                    <a:pt x="2945" y="1024"/>
                  </a:lnTo>
                  <a:lnTo>
                    <a:pt x="2977" y="1042"/>
                  </a:lnTo>
                  <a:lnTo>
                    <a:pt x="2992" y="1051"/>
                  </a:lnTo>
                  <a:lnTo>
                    <a:pt x="3009" y="1059"/>
                  </a:lnTo>
                  <a:lnTo>
                    <a:pt x="3026" y="1068"/>
                  </a:lnTo>
                  <a:lnTo>
                    <a:pt x="3044" y="1075"/>
                  </a:lnTo>
                  <a:lnTo>
                    <a:pt x="3063" y="1082"/>
                  </a:lnTo>
                  <a:lnTo>
                    <a:pt x="3082" y="1088"/>
                  </a:lnTo>
                  <a:lnTo>
                    <a:pt x="3101" y="1095"/>
                  </a:lnTo>
                  <a:lnTo>
                    <a:pt x="3123" y="1100"/>
                  </a:lnTo>
                  <a:lnTo>
                    <a:pt x="3143" y="1106"/>
                  </a:lnTo>
                  <a:lnTo>
                    <a:pt x="3166" y="1111"/>
                  </a:lnTo>
                  <a:lnTo>
                    <a:pt x="3189" y="1116"/>
                  </a:lnTo>
                  <a:lnTo>
                    <a:pt x="3213" y="1119"/>
                  </a:lnTo>
                  <a:lnTo>
                    <a:pt x="3238" y="1123"/>
                  </a:lnTo>
                  <a:lnTo>
                    <a:pt x="3263" y="1126"/>
                  </a:lnTo>
                  <a:lnTo>
                    <a:pt x="3291" y="1129"/>
                  </a:lnTo>
                  <a:lnTo>
                    <a:pt x="3319" y="1131"/>
                  </a:lnTo>
                  <a:lnTo>
                    <a:pt x="3347" y="1134"/>
                  </a:lnTo>
                  <a:lnTo>
                    <a:pt x="3377" y="1135"/>
                  </a:lnTo>
                  <a:lnTo>
                    <a:pt x="3407" y="1135"/>
                  </a:lnTo>
                  <a:lnTo>
                    <a:pt x="3440" y="1136"/>
                  </a:lnTo>
                  <a:lnTo>
                    <a:pt x="3469" y="1135"/>
                  </a:lnTo>
                  <a:lnTo>
                    <a:pt x="3496" y="1135"/>
                  </a:lnTo>
                  <a:lnTo>
                    <a:pt x="3524" y="1132"/>
                  </a:lnTo>
                  <a:lnTo>
                    <a:pt x="3550" y="1131"/>
                  </a:lnTo>
                  <a:lnTo>
                    <a:pt x="3576" y="1128"/>
                  </a:lnTo>
                  <a:lnTo>
                    <a:pt x="3602" y="1125"/>
                  </a:lnTo>
                  <a:lnTo>
                    <a:pt x="3626" y="1120"/>
                  </a:lnTo>
                  <a:lnTo>
                    <a:pt x="3638" y="1119"/>
                  </a:lnTo>
                  <a:lnTo>
                    <a:pt x="3650" y="1117"/>
                  </a:lnTo>
                  <a:lnTo>
                    <a:pt x="3672" y="1112"/>
                  </a:lnTo>
                  <a:lnTo>
                    <a:pt x="3694" y="1106"/>
                  </a:lnTo>
                  <a:lnTo>
                    <a:pt x="3714" y="1100"/>
                  </a:lnTo>
                  <a:lnTo>
                    <a:pt x="3735" y="1093"/>
                  </a:lnTo>
                  <a:lnTo>
                    <a:pt x="3744" y="1090"/>
                  </a:lnTo>
                  <a:lnTo>
                    <a:pt x="3754" y="1087"/>
                  </a:lnTo>
                  <a:lnTo>
                    <a:pt x="3773" y="1078"/>
                  </a:lnTo>
                  <a:lnTo>
                    <a:pt x="3791" y="1070"/>
                  </a:lnTo>
                  <a:lnTo>
                    <a:pt x="3808" y="1062"/>
                  </a:lnTo>
                  <a:lnTo>
                    <a:pt x="3824" y="1053"/>
                  </a:lnTo>
                  <a:lnTo>
                    <a:pt x="3838" y="1044"/>
                  </a:lnTo>
                  <a:lnTo>
                    <a:pt x="3852" y="1033"/>
                  </a:lnTo>
                  <a:lnTo>
                    <a:pt x="3866" y="1022"/>
                  </a:lnTo>
                  <a:lnTo>
                    <a:pt x="3878" y="1011"/>
                  </a:lnTo>
                  <a:lnTo>
                    <a:pt x="3888" y="1000"/>
                  </a:lnTo>
                  <a:lnTo>
                    <a:pt x="3899" y="988"/>
                  </a:lnTo>
                  <a:lnTo>
                    <a:pt x="3908" y="975"/>
                  </a:lnTo>
                  <a:lnTo>
                    <a:pt x="3912" y="969"/>
                  </a:lnTo>
                  <a:lnTo>
                    <a:pt x="3916" y="963"/>
                  </a:lnTo>
                  <a:lnTo>
                    <a:pt x="3923" y="950"/>
                  </a:lnTo>
                  <a:lnTo>
                    <a:pt x="3929" y="936"/>
                  </a:lnTo>
                  <a:lnTo>
                    <a:pt x="3932" y="930"/>
                  </a:lnTo>
                  <a:lnTo>
                    <a:pt x="3934" y="922"/>
                  </a:lnTo>
                  <a:lnTo>
                    <a:pt x="3938" y="908"/>
                  </a:lnTo>
                  <a:lnTo>
                    <a:pt x="3939" y="900"/>
                  </a:lnTo>
                  <a:lnTo>
                    <a:pt x="3940" y="892"/>
                  </a:lnTo>
                  <a:lnTo>
                    <a:pt x="3942" y="877"/>
                  </a:lnTo>
                  <a:lnTo>
                    <a:pt x="3942" y="861"/>
                  </a:lnTo>
                  <a:lnTo>
                    <a:pt x="3942" y="849"/>
                  </a:lnTo>
                  <a:lnTo>
                    <a:pt x="3941" y="837"/>
                  </a:lnTo>
                  <a:lnTo>
                    <a:pt x="3940" y="826"/>
                  </a:lnTo>
                  <a:lnTo>
                    <a:pt x="3938" y="816"/>
                  </a:lnTo>
                  <a:lnTo>
                    <a:pt x="3935" y="805"/>
                  </a:lnTo>
                  <a:lnTo>
                    <a:pt x="3933" y="794"/>
                  </a:lnTo>
                  <a:lnTo>
                    <a:pt x="3928" y="784"/>
                  </a:lnTo>
                  <a:lnTo>
                    <a:pt x="3924" y="775"/>
                  </a:lnTo>
                  <a:lnTo>
                    <a:pt x="3918" y="766"/>
                  </a:lnTo>
                  <a:lnTo>
                    <a:pt x="3912" y="757"/>
                  </a:lnTo>
                  <a:lnTo>
                    <a:pt x="3906" y="748"/>
                  </a:lnTo>
                  <a:lnTo>
                    <a:pt x="3899" y="741"/>
                  </a:lnTo>
                  <a:lnTo>
                    <a:pt x="3891" y="733"/>
                  </a:lnTo>
                  <a:lnTo>
                    <a:pt x="3882" y="726"/>
                  </a:lnTo>
                  <a:lnTo>
                    <a:pt x="3873" y="718"/>
                  </a:lnTo>
                  <a:lnTo>
                    <a:pt x="3863" y="712"/>
                  </a:lnTo>
                  <a:lnTo>
                    <a:pt x="3852" y="705"/>
                  </a:lnTo>
                  <a:lnTo>
                    <a:pt x="3840" y="699"/>
                  </a:lnTo>
                  <a:lnTo>
                    <a:pt x="3828" y="693"/>
                  </a:lnTo>
                  <a:lnTo>
                    <a:pt x="3815" y="688"/>
                  </a:lnTo>
                  <a:lnTo>
                    <a:pt x="3801" y="682"/>
                  </a:lnTo>
                  <a:lnTo>
                    <a:pt x="3786" y="678"/>
                  </a:lnTo>
                  <a:lnTo>
                    <a:pt x="3754" y="668"/>
                  </a:lnTo>
                  <a:lnTo>
                    <a:pt x="3737" y="664"/>
                  </a:lnTo>
                  <a:lnTo>
                    <a:pt x="3719" y="660"/>
                  </a:lnTo>
                  <a:lnTo>
                    <a:pt x="3700" y="656"/>
                  </a:lnTo>
                  <a:lnTo>
                    <a:pt x="3680" y="652"/>
                  </a:lnTo>
                  <a:lnTo>
                    <a:pt x="3638" y="646"/>
                  </a:lnTo>
                  <a:lnTo>
                    <a:pt x="3592" y="640"/>
                  </a:lnTo>
                  <a:lnTo>
                    <a:pt x="3235" y="598"/>
                  </a:lnTo>
                  <a:lnTo>
                    <a:pt x="3183" y="591"/>
                  </a:lnTo>
                  <a:lnTo>
                    <a:pt x="3158" y="588"/>
                  </a:lnTo>
                  <a:lnTo>
                    <a:pt x="3135" y="583"/>
                  </a:lnTo>
                  <a:lnTo>
                    <a:pt x="3112" y="579"/>
                  </a:lnTo>
                  <a:lnTo>
                    <a:pt x="3089" y="574"/>
                  </a:lnTo>
                  <a:lnTo>
                    <a:pt x="3069" y="568"/>
                  </a:lnTo>
                  <a:lnTo>
                    <a:pt x="3049" y="562"/>
                  </a:lnTo>
                  <a:lnTo>
                    <a:pt x="3029" y="556"/>
                  </a:lnTo>
                  <a:lnTo>
                    <a:pt x="3011" y="550"/>
                  </a:lnTo>
                  <a:lnTo>
                    <a:pt x="2995" y="543"/>
                  </a:lnTo>
                  <a:lnTo>
                    <a:pt x="2978" y="536"/>
                  </a:lnTo>
                  <a:lnTo>
                    <a:pt x="2962" y="529"/>
                  </a:lnTo>
                  <a:lnTo>
                    <a:pt x="2948" y="522"/>
                  </a:lnTo>
                  <a:lnTo>
                    <a:pt x="2935" y="513"/>
                  </a:lnTo>
                  <a:lnTo>
                    <a:pt x="2921" y="504"/>
                  </a:lnTo>
                  <a:lnTo>
                    <a:pt x="2909" y="495"/>
                  </a:lnTo>
                  <a:lnTo>
                    <a:pt x="2897" y="486"/>
                  </a:lnTo>
                  <a:lnTo>
                    <a:pt x="2888" y="475"/>
                  </a:lnTo>
                  <a:lnTo>
                    <a:pt x="2878" y="464"/>
                  </a:lnTo>
                  <a:lnTo>
                    <a:pt x="2869" y="453"/>
                  </a:lnTo>
                  <a:lnTo>
                    <a:pt x="2861" y="442"/>
                  </a:lnTo>
                  <a:lnTo>
                    <a:pt x="2854" y="430"/>
                  </a:lnTo>
                  <a:lnTo>
                    <a:pt x="2851" y="424"/>
                  </a:lnTo>
                  <a:lnTo>
                    <a:pt x="2847" y="418"/>
                  </a:lnTo>
                  <a:lnTo>
                    <a:pt x="2842" y="405"/>
                  </a:lnTo>
                  <a:lnTo>
                    <a:pt x="2837" y="392"/>
                  </a:lnTo>
                  <a:lnTo>
                    <a:pt x="2833" y="379"/>
                  </a:lnTo>
                  <a:lnTo>
                    <a:pt x="2829" y="364"/>
                  </a:lnTo>
                  <a:lnTo>
                    <a:pt x="2827" y="350"/>
                  </a:lnTo>
                  <a:lnTo>
                    <a:pt x="2825" y="334"/>
                  </a:lnTo>
                  <a:lnTo>
                    <a:pt x="2824" y="319"/>
                  </a:lnTo>
                  <a:lnTo>
                    <a:pt x="2824" y="303"/>
                  </a:lnTo>
                  <a:lnTo>
                    <a:pt x="2824" y="284"/>
                  </a:lnTo>
                  <a:lnTo>
                    <a:pt x="2825" y="266"/>
                  </a:lnTo>
                  <a:lnTo>
                    <a:pt x="2829" y="248"/>
                  </a:lnTo>
                  <a:lnTo>
                    <a:pt x="2833" y="231"/>
                  </a:lnTo>
                  <a:lnTo>
                    <a:pt x="2837" y="214"/>
                  </a:lnTo>
                  <a:lnTo>
                    <a:pt x="2840" y="207"/>
                  </a:lnTo>
                  <a:lnTo>
                    <a:pt x="2843" y="199"/>
                  </a:lnTo>
                  <a:lnTo>
                    <a:pt x="2849" y="184"/>
                  </a:lnTo>
                  <a:lnTo>
                    <a:pt x="2854" y="176"/>
                  </a:lnTo>
                  <a:lnTo>
                    <a:pt x="2858" y="169"/>
                  </a:lnTo>
                  <a:lnTo>
                    <a:pt x="2867" y="156"/>
                  </a:lnTo>
                  <a:lnTo>
                    <a:pt x="2877" y="142"/>
                  </a:lnTo>
                  <a:lnTo>
                    <a:pt x="2888" y="129"/>
                  </a:lnTo>
                  <a:lnTo>
                    <a:pt x="2901" y="117"/>
                  </a:lnTo>
                  <a:lnTo>
                    <a:pt x="2907" y="111"/>
                  </a:lnTo>
                  <a:lnTo>
                    <a:pt x="2914" y="105"/>
                  </a:lnTo>
                  <a:lnTo>
                    <a:pt x="2929" y="94"/>
                  </a:lnTo>
                  <a:lnTo>
                    <a:pt x="2944" y="85"/>
                  </a:lnTo>
                  <a:lnTo>
                    <a:pt x="2953" y="79"/>
                  </a:lnTo>
                  <a:lnTo>
                    <a:pt x="2961" y="74"/>
                  </a:lnTo>
                  <a:lnTo>
                    <a:pt x="2979" y="66"/>
                  </a:lnTo>
                  <a:lnTo>
                    <a:pt x="2997" y="57"/>
                  </a:lnTo>
                  <a:lnTo>
                    <a:pt x="3017" y="49"/>
                  </a:lnTo>
                  <a:lnTo>
                    <a:pt x="3038" y="42"/>
                  </a:lnTo>
                  <a:lnTo>
                    <a:pt x="3061" y="34"/>
                  </a:lnTo>
                  <a:lnTo>
                    <a:pt x="3083" y="28"/>
                  </a:lnTo>
                  <a:lnTo>
                    <a:pt x="3109" y="24"/>
                  </a:lnTo>
                  <a:lnTo>
                    <a:pt x="3134" y="18"/>
                  </a:lnTo>
                  <a:lnTo>
                    <a:pt x="3160" y="14"/>
                  </a:lnTo>
                  <a:lnTo>
                    <a:pt x="3188" y="10"/>
                  </a:lnTo>
                  <a:lnTo>
                    <a:pt x="3217" y="7"/>
                  </a:lnTo>
                  <a:lnTo>
                    <a:pt x="3247" y="4"/>
                  </a:lnTo>
                  <a:lnTo>
                    <a:pt x="3278" y="2"/>
                  </a:lnTo>
                  <a:lnTo>
                    <a:pt x="3309" y="1"/>
                  </a:lnTo>
                  <a:lnTo>
                    <a:pt x="3343" y="0"/>
                  </a:lnTo>
                  <a:lnTo>
                    <a:pt x="3377" y="0"/>
                  </a:lnTo>
                  <a:lnTo>
                    <a:pt x="3403" y="0"/>
                  </a:lnTo>
                  <a:lnTo>
                    <a:pt x="3428" y="0"/>
                  </a:lnTo>
                  <a:lnTo>
                    <a:pt x="3453" y="1"/>
                  </a:lnTo>
                  <a:lnTo>
                    <a:pt x="3477" y="2"/>
                  </a:lnTo>
                  <a:lnTo>
                    <a:pt x="3501" y="4"/>
                  </a:lnTo>
                  <a:lnTo>
                    <a:pt x="3525" y="7"/>
                  </a:lnTo>
                  <a:lnTo>
                    <a:pt x="3548" y="9"/>
                  </a:lnTo>
                  <a:lnTo>
                    <a:pt x="3570" y="12"/>
                  </a:lnTo>
                  <a:lnTo>
                    <a:pt x="3592" y="15"/>
                  </a:lnTo>
                  <a:lnTo>
                    <a:pt x="3614" y="19"/>
                  </a:lnTo>
                  <a:lnTo>
                    <a:pt x="3656" y="28"/>
                  </a:lnTo>
                  <a:lnTo>
                    <a:pt x="3676" y="33"/>
                  </a:lnTo>
                  <a:lnTo>
                    <a:pt x="3696" y="38"/>
                  </a:lnTo>
                  <a:lnTo>
                    <a:pt x="3717" y="44"/>
                  </a:lnTo>
                  <a:lnTo>
                    <a:pt x="3736" y="51"/>
                  </a:lnTo>
                  <a:lnTo>
                    <a:pt x="3755" y="57"/>
                  </a:lnTo>
                  <a:lnTo>
                    <a:pt x="3773" y="64"/>
                  </a:lnTo>
                  <a:lnTo>
                    <a:pt x="3792" y="73"/>
                  </a:lnTo>
                  <a:lnTo>
                    <a:pt x="3810" y="81"/>
                  </a:lnTo>
                  <a:lnTo>
                    <a:pt x="3828" y="90"/>
                  </a:lnTo>
                  <a:lnTo>
                    <a:pt x="3845" y="98"/>
                  </a:lnTo>
                  <a:lnTo>
                    <a:pt x="3880" y="118"/>
                  </a:lnTo>
                  <a:lnTo>
                    <a:pt x="3897" y="128"/>
                  </a:lnTo>
                  <a:lnTo>
                    <a:pt x="3914" y="140"/>
                  </a:lnTo>
                  <a:lnTo>
                    <a:pt x="3929" y="151"/>
                  </a:lnTo>
                  <a:lnTo>
                    <a:pt x="3946" y="163"/>
                  </a:lnTo>
                  <a:lnTo>
                    <a:pt x="3953" y="169"/>
                  </a:lnTo>
                  <a:lnTo>
                    <a:pt x="3962" y="176"/>
                  </a:lnTo>
                  <a:lnTo>
                    <a:pt x="3977" y="188"/>
                  </a:lnTo>
                  <a:lnTo>
                    <a:pt x="3993" y="202"/>
                  </a:lnTo>
                  <a:lnTo>
                    <a:pt x="4008" y="216"/>
                  </a:lnTo>
                  <a:lnTo>
                    <a:pt x="4014" y="222"/>
                  </a:lnTo>
                  <a:lnTo>
                    <a:pt x="3976" y="280"/>
                  </a:lnTo>
                  <a:lnTo>
                    <a:pt x="3968" y="273"/>
                  </a:lnTo>
                  <a:lnTo>
                    <a:pt x="3953" y="259"/>
                  </a:lnTo>
                  <a:lnTo>
                    <a:pt x="3939" y="247"/>
                  </a:lnTo>
                  <a:lnTo>
                    <a:pt x="3909" y="222"/>
                  </a:lnTo>
                  <a:lnTo>
                    <a:pt x="3893" y="211"/>
                  </a:lnTo>
                  <a:lnTo>
                    <a:pt x="3878" y="199"/>
                  </a:lnTo>
                  <a:lnTo>
                    <a:pt x="3863" y="189"/>
                  </a:lnTo>
                  <a:lnTo>
                    <a:pt x="3846" y="178"/>
                  </a:lnTo>
                  <a:lnTo>
                    <a:pt x="3831" y="169"/>
                  </a:lnTo>
                  <a:lnTo>
                    <a:pt x="3815" y="160"/>
                  </a:lnTo>
                  <a:lnTo>
                    <a:pt x="3798" y="151"/>
                  </a:lnTo>
                  <a:lnTo>
                    <a:pt x="3782" y="144"/>
                  </a:lnTo>
                  <a:lnTo>
                    <a:pt x="3765" y="135"/>
                  </a:lnTo>
                  <a:lnTo>
                    <a:pt x="3748" y="128"/>
                  </a:lnTo>
                  <a:lnTo>
                    <a:pt x="3730" y="121"/>
                  </a:lnTo>
                  <a:lnTo>
                    <a:pt x="3712" y="115"/>
                  </a:lnTo>
                  <a:lnTo>
                    <a:pt x="3694" y="109"/>
                  </a:lnTo>
                  <a:lnTo>
                    <a:pt x="3676" y="103"/>
                  </a:lnTo>
                  <a:lnTo>
                    <a:pt x="3657" y="98"/>
                  </a:lnTo>
                  <a:lnTo>
                    <a:pt x="3638" y="93"/>
                  </a:lnTo>
                  <a:lnTo>
                    <a:pt x="3598" y="85"/>
                  </a:lnTo>
                  <a:lnTo>
                    <a:pt x="3578" y="81"/>
                  </a:lnTo>
                  <a:lnTo>
                    <a:pt x="3557" y="78"/>
                  </a:lnTo>
                  <a:lnTo>
                    <a:pt x="3536" y="75"/>
                  </a:lnTo>
                  <a:lnTo>
                    <a:pt x="3514" y="73"/>
                  </a:lnTo>
                  <a:lnTo>
                    <a:pt x="3493" y="72"/>
                  </a:lnTo>
                  <a:lnTo>
                    <a:pt x="3470" y="69"/>
                  </a:lnTo>
                  <a:lnTo>
                    <a:pt x="3446" y="68"/>
                  </a:lnTo>
                  <a:lnTo>
                    <a:pt x="3423" y="67"/>
                  </a:lnTo>
                  <a:lnTo>
                    <a:pt x="3398" y="67"/>
                  </a:lnTo>
                  <a:lnTo>
                    <a:pt x="3374" y="67"/>
                  </a:lnTo>
                  <a:lnTo>
                    <a:pt x="3344" y="67"/>
                  </a:lnTo>
                  <a:lnTo>
                    <a:pt x="3315" y="68"/>
                  </a:lnTo>
                  <a:lnTo>
                    <a:pt x="3287" y="68"/>
                  </a:lnTo>
                  <a:lnTo>
                    <a:pt x="3260" y="70"/>
                  </a:lnTo>
                  <a:lnTo>
                    <a:pt x="3235" y="72"/>
                  </a:lnTo>
                  <a:lnTo>
                    <a:pt x="3209" y="74"/>
                  </a:lnTo>
                  <a:lnTo>
                    <a:pt x="3185" y="78"/>
                  </a:lnTo>
                  <a:lnTo>
                    <a:pt x="3163" y="81"/>
                  </a:lnTo>
                  <a:lnTo>
                    <a:pt x="3140" y="85"/>
                  </a:lnTo>
                  <a:lnTo>
                    <a:pt x="3119" y="88"/>
                  </a:lnTo>
                  <a:lnTo>
                    <a:pt x="3099" y="93"/>
                  </a:lnTo>
                  <a:lnTo>
                    <a:pt x="3081" y="99"/>
                  </a:lnTo>
                  <a:lnTo>
                    <a:pt x="3062" y="104"/>
                  </a:lnTo>
                  <a:lnTo>
                    <a:pt x="3045" y="111"/>
                  </a:lnTo>
                  <a:lnTo>
                    <a:pt x="3029" y="117"/>
                  </a:lnTo>
                  <a:lnTo>
                    <a:pt x="3014" y="124"/>
                  </a:lnTo>
                  <a:lnTo>
                    <a:pt x="2999" y="132"/>
                  </a:lnTo>
                  <a:lnTo>
                    <a:pt x="2986" y="140"/>
                  </a:lnTo>
                  <a:lnTo>
                    <a:pt x="2974" y="148"/>
                  </a:lnTo>
                  <a:lnTo>
                    <a:pt x="2962" y="157"/>
                  </a:lnTo>
                  <a:lnTo>
                    <a:pt x="2953" y="166"/>
                  </a:lnTo>
                  <a:lnTo>
                    <a:pt x="2943" y="177"/>
                  </a:lnTo>
                  <a:lnTo>
                    <a:pt x="2935" y="187"/>
                  </a:lnTo>
                  <a:lnTo>
                    <a:pt x="2926" y="198"/>
                  </a:lnTo>
                  <a:lnTo>
                    <a:pt x="2920" y="210"/>
                  </a:lnTo>
                  <a:lnTo>
                    <a:pt x="2914" y="222"/>
                  </a:lnTo>
                  <a:lnTo>
                    <a:pt x="2909" y="234"/>
                  </a:lnTo>
                  <a:lnTo>
                    <a:pt x="2905" y="247"/>
                  </a:lnTo>
                  <a:lnTo>
                    <a:pt x="2902" y="260"/>
                  </a:lnTo>
                  <a:lnTo>
                    <a:pt x="2900" y="273"/>
                  </a:lnTo>
                  <a:lnTo>
                    <a:pt x="2899" y="288"/>
                  </a:lnTo>
                  <a:lnTo>
                    <a:pt x="2897" y="303"/>
                  </a:lnTo>
                  <a:lnTo>
                    <a:pt x="2899" y="315"/>
                  </a:lnTo>
                  <a:lnTo>
                    <a:pt x="2899" y="327"/>
                  </a:lnTo>
                  <a:lnTo>
                    <a:pt x="2901" y="339"/>
                  </a:lnTo>
                  <a:lnTo>
                    <a:pt x="2902" y="350"/>
                  </a:lnTo>
                  <a:lnTo>
                    <a:pt x="2906" y="361"/>
                  </a:lnTo>
                  <a:lnTo>
                    <a:pt x="2908" y="372"/>
                  </a:lnTo>
                  <a:lnTo>
                    <a:pt x="2913" y="381"/>
                  </a:lnTo>
                  <a:lnTo>
                    <a:pt x="2917" y="391"/>
                  </a:lnTo>
                  <a:lnTo>
                    <a:pt x="2923" y="400"/>
                  </a:lnTo>
                  <a:lnTo>
                    <a:pt x="2929" y="409"/>
                  </a:lnTo>
                  <a:lnTo>
                    <a:pt x="2935" y="417"/>
                  </a:lnTo>
                  <a:lnTo>
                    <a:pt x="2942" y="426"/>
                  </a:lnTo>
                  <a:lnTo>
                    <a:pt x="2950" y="434"/>
                  </a:lnTo>
                  <a:lnTo>
                    <a:pt x="2959" y="441"/>
                  </a:lnTo>
                  <a:lnTo>
                    <a:pt x="2968" y="448"/>
                  </a:lnTo>
                  <a:lnTo>
                    <a:pt x="2978" y="456"/>
                  </a:lnTo>
                  <a:lnTo>
                    <a:pt x="2989" y="463"/>
                  </a:lnTo>
                  <a:lnTo>
                    <a:pt x="3001" y="469"/>
                  </a:lnTo>
                  <a:lnTo>
                    <a:pt x="3013" y="475"/>
                  </a:lnTo>
                  <a:lnTo>
                    <a:pt x="3025" y="481"/>
                  </a:lnTo>
                  <a:lnTo>
                    <a:pt x="3039" y="487"/>
                  </a:lnTo>
                  <a:lnTo>
                    <a:pt x="3053" y="492"/>
                  </a:lnTo>
                  <a:lnTo>
                    <a:pt x="3068" y="496"/>
                  </a:lnTo>
                  <a:lnTo>
                    <a:pt x="3085" y="501"/>
                  </a:lnTo>
                  <a:lnTo>
                    <a:pt x="3101" y="506"/>
                  </a:lnTo>
                  <a:lnTo>
                    <a:pt x="3118" y="510"/>
                  </a:lnTo>
                  <a:lnTo>
                    <a:pt x="3155" y="517"/>
                  </a:lnTo>
                  <a:lnTo>
                    <a:pt x="3196" y="524"/>
                  </a:lnTo>
                  <a:lnTo>
                    <a:pt x="3241" y="529"/>
                  </a:lnTo>
                  <a:lnTo>
                    <a:pt x="3608" y="570"/>
                  </a:lnTo>
                  <a:close/>
                  <a:moveTo>
                    <a:pt x="631" y="67"/>
                  </a:moveTo>
                  <a:lnTo>
                    <a:pt x="597" y="67"/>
                  </a:lnTo>
                  <a:lnTo>
                    <a:pt x="564" y="68"/>
                  </a:lnTo>
                  <a:lnTo>
                    <a:pt x="533" y="70"/>
                  </a:lnTo>
                  <a:lnTo>
                    <a:pt x="502" y="74"/>
                  </a:lnTo>
                  <a:lnTo>
                    <a:pt x="486" y="76"/>
                  </a:lnTo>
                  <a:lnTo>
                    <a:pt x="472" y="79"/>
                  </a:lnTo>
                  <a:lnTo>
                    <a:pt x="457" y="81"/>
                  </a:lnTo>
                  <a:lnTo>
                    <a:pt x="443" y="84"/>
                  </a:lnTo>
                  <a:lnTo>
                    <a:pt x="428" y="87"/>
                  </a:lnTo>
                  <a:lnTo>
                    <a:pt x="415" y="91"/>
                  </a:lnTo>
                  <a:lnTo>
                    <a:pt x="389" y="98"/>
                  </a:lnTo>
                  <a:lnTo>
                    <a:pt x="362" y="105"/>
                  </a:lnTo>
                  <a:lnTo>
                    <a:pt x="338" y="115"/>
                  </a:lnTo>
                  <a:lnTo>
                    <a:pt x="316" y="126"/>
                  </a:lnTo>
                  <a:lnTo>
                    <a:pt x="293" y="136"/>
                  </a:lnTo>
                  <a:lnTo>
                    <a:pt x="271" y="148"/>
                  </a:lnTo>
                  <a:lnTo>
                    <a:pt x="251" y="162"/>
                  </a:lnTo>
                  <a:lnTo>
                    <a:pt x="233" y="175"/>
                  </a:lnTo>
                  <a:lnTo>
                    <a:pt x="223" y="183"/>
                  </a:lnTo>
                  <a:lnTo>
                    <a:pt x="215" y="190"/>
                  </a:lnTo>
                  <a:lnTo>
                    <a:pt x="197" y="206"/>
                  </a:lnTo>
                  <a:lnTo>
                    <a:pt x="181" y="223"/>
                  </a:lnTo>
                  <a:lnTo>
                    <a:pt x="167" y="241"/>
                  </a:lnTo>
                  <a:lnTo>
                    <a:pt x="160" y="250"/>
                  </a:lnTo>
                  <a:lnTo>
                    <a:pt x="154" y="260"/>
                  </a:lnTo>
                  <a:lnTo>
                    <a:pt x="146" y="270"/>
                  </a:lnTo>
                  <a:lnTo>
                    <a:pt x="140" y="279"/>
                  </a:lnTo>
                  <a:lnTo>
                    <a:pt x="130" y="300"/>
                  </a:lnTo>
                  <a:lnTo>
                    <a:pt x="119" y="322"/>
                  </a:lnTo>
                  <a:lnTo>
                    <a:pt x="109" y="344"/>
                  </a:lnTo>
                  <a:lnTo>
                    <a:pt x="106" y="356"/>
                  </a:lnTo>
                  <a:lnTo>
                    <a:pt x="101" y="368"/>
                  </a:lnTo>
                  <a:lnTo>
                    <a:pt x="94" y="392"/>
                  </a:lnTo>
                  <a:lnTo>
                    <a:pt x="88" y="418"/>
                  </a:lnTo>
                  <a:lnTo>
                    <a:pt x="85" y="432"/>
                  </a:lnTo>
                  <a:lnTo>
                    <a:pt x="83" y="445"/>
                  </a:lnTo>
                  <a:lnTo>
                    <a:pt x="79" y="471"/>
                  </a:lnTo>
                  <a:lnTo>
                    <a:pt x="78" y="486"/>
                  </a:lnTo>
                  <a:lnTo>
                    <a:pt x="77" y="500"/>
                  </a:lnTo>
                  <a:lnTo>
                    <a:pt x="74" y="529"/>
                  </a:lnTo>
                  <a:lnTo>
                    <a:pt x="74" y="560"/>
                  </a:lnTo>
                  <a:lnTo>
                    <a:pt x="74" y="636"/>
                  </a:lnTo>
                  <a:lnTo>
                    <a:pt x="74" y="667"/>
                  </a:lnTo>
                  <a:lnTo>
                    <a:pt x="77" y="697"/>
                  </a:lnTo>
                  <a:lnTo>
                    <a:pt x="78" y="711"/>
                  </a:lnTo>
                  <a:lnTo>
                    <a:pt x="79" y="726"/>
                  </a:lnTo>
                  <a:lnTo>
                    <a:pt x="83" y="753"/>
                  </a:lnTo>
                  <a:lnTo>
                    <a:pt x="88" y="781"/>
                  </a:lnTo>
                  <a:lnTo>
                    <a:pt x="94" y="806"/>
                  </a:lnTo>
                  <a:lnTo>
                    <a:pt x="97" y="819"/>
                  </a:lnTo>
                  <a:lnTo>
                    <a:pt x="101" y="831"/>
                  </a:lnTo>
                  <a:lnTo>
                    <a:pt x="109" y="855"/>
                  </a:lnTo>
                  <a:lnTo>
                    <a:pt x="119" y="878"/>
                  </a:lnTo>
                  <a:lnTo>
                    <a:pt x="130" y="900"/>
                  </a:lnTo>
                  <a:lnTo>
                    <a:pt x="134" y="910"/>
                  </a:lnTo>
                  <a:lnTo>
                    <a:pt x="140" y="921"/>
                  </a:lnTo>
                  <a:lnTo>
                    <a:pt x="154" y="940"/>
                  </a:lnTo>
                  <a:lnTo>
                    <a:pt x="161" y="950"/>
                  </a:lnTo>
                  <a:lnTo>
                    <a:pt x="167" y="960"/>
                  </a:lnTo>
                  <a:lnTo>
                    <a:pt x="182" y="978"/>
                  </a:lnTo>
                  <a:lnTo>
                    <a:pt x="198" y="994"/>
                  </a:lnTo>
                  <a:lnTo>
                    <a:pt x="216" y="1010"/>
                  </a:lnTo>
                  <a:lnTo>
                    <a:pt x="234" y="1026"/>
                  </a:lnTo>
                  <a:lnTo>
                    <a:pt x="253" y="1040"/>
                  </a:lnTo>
                  <a:lnTo>
                    <a:pt x="264" y="1046"/>
                  </a:lnTo>
                  <a:lnTo>
                    <a:pt x="274" y="1052"/>
                  </a:lnTo>
                  <a:lnTo>
                    <a:pt x="295" y="1064"/>
                  </a:lnTo>
                  <a:lnTo>
                    <a:pt x="318" y="1076"/>
                  </a:lnTo>
                  <a:lnTo>
                    <a:pt x="342" y="1086"/>
                  </a:lnTo>
                  <a:lnTo>
                    <a:pt x="355" y="1090"/>
                  </a:lnTo>
                  <a:lnTo>
                    <a:pt x="367" y="1095"/>
                  </a:lnTo>
                  <a:lnTo>
                    <a:pt x="380" y="1099"/>
                  </a:lnTo>
                  <a:lnTo>
                    <a:pt x="394" y="1104"/>
                  </a:lnTo>
                  <a:lnTo>
                    <a:pt x="408" y="1107"/>
                  </a:lnTo>
                  <a:lnTo>
                    <a:pt x="421" y="1111"/>
                  </a:lnTo>
                  <a:lnTo>
                    <a:pt x="450" y="1117"/>
                  </a:lnTo>
                  <a:lnTo>
                    <a:pt x="480" y="1122"/>
                  </a:lnTo>
                  <a:lnTo>
                    <a:pt x="510" y="1126"/>
                  </a:lnTo>
                  <a:lnTo>
                    <a:pt x="542" y="1130"/>
                  </a:lnTo>
                  <a:lnTo>
                    <a:pt x="576" y="1132"/>
                  </a:lnTo>
                  <a:lnTo>
                    <a:pt x="609" y="1134"/>
                  </a:lnTo>
                  <a:lnTo>
                    <a:pt x="645" y="1134"/>
                  </a:lnTo>
                  <a:lnTo>
                    <a:pt x="690" y="1134"/>
                  </a:lnTo>
                  <a:lnTo>
                    <a:pt x="713" y="1132"/>
                  </a:lnTo>
                  <a:lnTo>
                    <a:pt x="734" y="1131"/>
                  </a:lnTo>
                  <a:lnTo>
                    <a:pt x="775" y="1129"/>
                  </a:lnTo>
                  <a:lnTo>
                    <a:pt x="815" y="1124"/>
                  </a:lnTo>
                  <a:lnTo>
                    <a:pt x="834" y="1122"/>
                  </a:lnTo>
                  <a:lnTo>
                    <a:pt x="852" y="1118"/>
                  </a:lnTo>
                  <a:lnTo>
                    <a:pt x="870" y="1116"/>
                  </a:lnTo>
                  <a:lnTo>
                    <a:pt x="888" y="1112"/>
                  </a:lnTo>
                  <a:lnTo>
                    <a:pt x="906" y="1108"/>
                  </a:lnTo>
                  <a:lnTo>
                    <a:pt x="923" y="1104"/>
                  </a:lnTo>
                  <a:lnTo>
                    <a:pt x="954" y="1094"/>
                  </a:lnTo>
                  <a:lnTo>
                    <a:pt x="969" y="1089"/>
                  </a:lnTo>
                  <a:lnTo>
                    <a:pt x="985" y="1083"/>
                  </a:lnTo>
                  <a:lnTo>
                    <a:pt x="1014" y="1071"/>
                  </a:lnTo>
                  <a:lnTo>
                    <a:pt x="1028" y="1065"/>
                  </a:lnTo>
                  <a:lnTo>
                    <a:pt x="1041" y="1058"/>
                  </a:lnTo>
                  <a:lnTo>
                    <a:pt x="1068" y="1044"/>
                  </a:lnTo>
                  <a:lnTo>
                    <a:pt x="1080" y="1035"/>
                  </a:lnTo>
                  <a:lnTo>
                    <a:pt x="1092" y="1027"/>
                  </a:lnTo>
                  <a:lnTo>
                    <a:pt x="1104" y="1018"/>
                  </a:lnTo>
                  <a:lnTo>
                    <a:pt x="1116" y="1010"/>
                  </a:lnTo>
                  <a:lnTo>
                    <a:pt x="1127" y="1000"/>
                  </a:lnTo>
                  <a:lnTo>
                    <a:pt x="1137" y="991"/>
                  </a:lnTo>
                  <a:lnTo>
                    <a:pt x="1148" y="980"/>
                  </a:lnTo>
                  <a:lnTo>
                    <a:pt x="1158" y="970"/>
                  </a:lnTo>
                  <a:lnTo>
                    <a:pt x="1158" y="663"/>
                  </a:lnTo>
                  <a:lnTo>
                    <a:pt x="461" y="663"/>
                  </a:lnTo>
                  <a:lnTo>
                    <a:pt x="461" y="597"/>
                  </a:lnTo>
                  <a:lnTo>
                    <a:pt x="1231" y="597"/>
                  </a:lnTo>
                  <a:lnTo>
                    <a:pt x="1231" y="1002"/>
                  </a:lnTo>
                  <a:lnTo>
                    <a:pt x="1219" y="1014"/>
                  </a:lnTo>
                  <a:lnTo>
                    <a:pt x="1207" y="1026"/>
                  </a:lnTo>
                  <a:lnTo>
                    <a:pt x="1195" y="1038"/>
                  </a:lnTo>
                  <a:lnTo>
                    <a:pt x="1183" y="1048"/>
                  </a:lnTo>
                  <a:lnTo>
                    <a:pt x="1170" y="1059"/>
                  </a:lnTo>
                  <a:lnTo>
                    <a:pt x="1157" y="1070"/>
                  </a:lnTo>
                  <a:lnTo>
                    <a:pt x="1142" y="1080"/>
                  </a:lnTo>
                  <a:lnTo>
                    <a:pt x="1128" y="1089"/>
                  </a:lnTo>
                  <a:lnTo>
                    <a:pt x="1113" y="1099"/>
                  </a:lnTo>
                  <a:lnTo>
                    <a:pt x="1098" y="1107"/>
                  </a:lnTo>
                  <a:lnTo>
                    <a:pt x="1082" y="1116"/>
                  </a:lnTo>
                  <a:lnTo>
                    <a:pt x="1067" y="1124"/>
                  </a:lnTo>
                  <a:lnTo>
                    <a:pt x="1050" y="1131"/>
                  </a:lnTo>
                  <a:lnTo>
                    <a:pt x="1033" y="1138"/>
                  </a:lnTo>
                  <a:lnTo>
                    <a:pt x="1015" y="1146"/>
                  </a:lnTo>
                  <a:lnTo>
                    <a:pt x="997" y="1152"/>
                  </a:lnTo>
                  <a:lnTo>
                    <a:pt x="978" y="1158"/>
                  </a:lnTo>
                  <a:lnTo>
                    <a:pt x="959" y="1164"/>
                  </a:lnTo>
                  <a:lnTo>
                    <a:pt x="939" y="1168"/>
                  </a:lnTo>
                  <a:lnTo>
                    <a:pt x="920" y="1173"/>
                  </a:lnTo>
                  <a:lnTo>
                    <a:pt x="900" y="1178"/>
                  </a:lnTo>
                  <a:lnTo>
                    <a:pt x="878" y="1182"/>
                  </a:lnTo>
                  <a:lnTo>
                    <a:pt x="857" y="1185"/>
                  </a:lnTo>
                  <a:lnTo>
                    <a:pt x="835" y="1189"/>
                  </a:lnTo>
                  <a:lnTo>
                    <a:pt x="812" y="1191"/>
                  </a:lnTo>
                  <a:lnTo>
                    <a:pt x="789" y="1194"/>
                  </a:lnTo>
                  <a:lnTo>
                    <a:pt x="743" y="1198"/>
                  </a:lnTo>
                  <a:lnTo>
                    <a:pt x="693" y="1201"/>
                  </a:lnTo>
                  <a:lnTo>
                    <a:pt x="667" y="1201"/>
                  </a:lnTo>
                  <a:lnTo>
                    <a:pt x="642" y="1201"/>
                  </a:lnTo>
                  <a:lnTo>
                    <a:pt x="602" y="1201"/>
                  </a:lnTo>
                  <a:lnTo>
                    <a:pt x="583" y="1200"/>
                  </a:lnTo>
                  <a:lnTo>
                    <a:pt x="564" y="1198"/>
                  </a:lnTo>
                  <a:lnTo>
                    <a:pt x="546" y="1197"/>
                  </a:lnTo>
                  <a:lnTo>
                    <a:pt x="528" y="1196"/>
                  </a:lnTo>
                  <a:lnTo>
                    <a:pt x="492" y="1192"/>
                  </a:lnTo>
                  <a:lnTo>
                    <a:pt x="475" y="1190"/>
                  </a:lnTo>
                  <a:lnTo>
                    <a:pt x="457" y="1188"/>
                  </a:lnTo>
                  <a:lnTo>
                    <a:pt x="425" y="1182"/>
                  </a:lnTo>
                  <a:lnTo>
                    <a:pt x="408" y="1178"/>
                  </a:lnTo>
                  <a:lnTo>
                    <a:pt x="392" y="1174"/>
                  </a:lnTo>
                  <a:lnTo>
                    <a:pt x="362" y="1166"/>
                  </a:lnTo>
                  <a:lnTo>
                    <a:pt x="332" y="1156"/>
                  </a:lnTo>
                  <a:lnTo>
                    <a:pt x="305" y="1146"/>
                  </a:lnTo>
                  <a:lnTo>
                    <a:pt x="290" y="1140"/>
                  </a:lnTo>
                  <a:lnTo>
                    <a:pt x="277" y="1134"/>
                  </a:lnTo>
                  <a:lnTo>
                    <a:pt x="252" y="1122"/>
                  </a:lnTo>
                  <a:lnTo>
                    <a:pt x="227" y="1107"/>
                  </a:lnTo>
                  <a:lnTo>
                    <a:pt x="204" y="1093"/>
                  </a:lnTo>
                  <a:lnTo>
                    <a:pt x="182" y="1076"/>
                  </a:lnTo>
                  <a:lnTo>
                    <a:pt x="172" y="1068"/>
                  </a:lnTo>
                  <a:lnTo>
                    <a:pt x="161" y="1059"/>
                  </a:lnTo>
                  <a:lnTo>
                    <a:pt x="142" y="1041"/>
                  </a:lnTo>
                  <a:lnTo>
                    <a:pt x="124" y="1022"/>
                  </a:lnTo>
                  <a:lnTo>
                    <a:pt x="115" y="1012"/>
                  </a:lnTo>
                  <a:lnTo>
                    <a:pt x="107" y="1002"/>
                  </a:lnTo>
                  <a:lnTo>
                    <a:pt x="98" y="991"/>
                  </a:lnTo>
                  <a:lnTo>
                    <a:pt x="91" y="980"/>
                  </a:lnTo>
                  <a:lnTo>
                    <a:pt x="84" y="969"/>
                  </a:lnTo>
                  <a:lnTo>
                    <a:pt x="77" y="957"/>
                  </a:lnTo>
                  <a:lnTo>
                    <a:pt x="64" y="934"/>
                  </a:lnTo>
                  <a:lnTo>
                    <a:pt x="52" y="909"/>
                  </a:lnTo>
                  <a:lnTo>
                    <a:pt x="46" y="896"/>
                  </a:lnTo>
                  <a:lnTo>
                    <a:pt x="41" y="883"/>
                  </a:lnTo>
                  <a:lnTo>
                    <a:pt x="31" y="856"/>
                  </a:lnTo>
                  <a:lnTo>
                    <a:pt x="23" y="829"/>
                  </a:lnTo>
                  <a:lnTo>
                    <a:pt x="16" y="799"/>
                  </a:lnTo>
                  <a:lnTo>
                    <a:pt x="11" y="769"/>
                  </a:lnTo>
                  <a:lnTo>
                    <a:pt x="8" y="753"/>
                  </a:lnTo>
                  <a:lnTo>
                    <a:pt x="6" y="738"/>
                  </a:lnTo>
                  <a:lnTo>
                    <a:pt x="2" y="705"/>
                  </a:lnTo>
                  <a:lnTo>
                    <a:pt x="1" y="672"/>
                  </a:lnTo>
                  <a:lnTo>
                    <a:pt x="0" y="638"/>
                  </a:lnTo>
                  <a:lnTo>
                    <a:pt x="0" y="558"/>
                  </a:lnTo>
                  <a:lnTo>
                    <a:pt x="1" y="524"/>
                  </a:lnTo>
                  <a:lnTo>
                    <a:pt x="1" y="507"/>
                  </a:lnTo>
                  <a:lnTo>
                    <a:pt x="2" y="490"/>
                  </a:lnTo>
                  <a:lnTo>
                    <a:pt x="6" y="458"/>
                  </a:lnTo>
                  <a:lnTo>
                    <a:pt x="7" y="442"/>
                  </a:lnTo>
                  <a:lnTo>
                    <a:pt x="10" y="427"/>
                  </a:lnTo>
                  <a:lnTo>
                    <a:pt x="16" y="398"/>
                  </a:lnTo>
                  <a:lnTo>
                    <a:pt x="19" y="382"/>
                  </a:lnTo>
                  <a:lnTo>
                    <a:pt x="23" y="369"/>
                  </a:lnTo>
                  <a:lnTo>
                    <a:pt x="30" y="340"/>
                  </a:lnTo>
                  <a:lnTo>
                    <a:pt x="40" y="314"/>
                  </a:lnTo>
                  <a:lnTo>
                    <a:pt x="50" y="289"/>
                  </a:lnTo>
                  <a:lnTo>
                    <a:pt x="56" y="276"/>
                  </a:lnTo>
                  <a:lnTo>
                    <a:pt x="62" y="264"/>
                  </a:lnTo>
                  <a:lnTo>
                    <a:pt x="76" y="241"/>
                  </a:lnTo>
                  <a:lnTo>
                    <a:pt x="90" y="218"/>
                  </a:lnTo>
                  <a:lnTo>
                    <a:pt x="104" y="196"/>
                  </a:lnTo>
                  <a:lnTo>
                    <a:pt x="113" y="187"/>
                  </a:lnTo>
                  <a:lnTo>
                    <a:pt x="121" y="177"/>
                  </a:lnTo>
                  <a:lnTo>
                    <a:pt x="131" y="168"/>
                  </a:lnTo>
                  <a:lnTo>
                    <a:pt x="139" y="158"/>
                  </a:lnTo>
                  <a:lnTo>
                    <a:pt x="149" y="148"/>
                  </a:lnTo>
                  <a:lnTo>
                    <a:pt x="158" y="140"/>
                  </a:lnTo>
                  <a:lnTo>
                    <a:pt x="179" y="123"/>
                  </a:lnTo>
                  <a:lnTo>
                    <a:pt x="190" y="115"/>
                  </a:lnTo>
                  <a:lnTo>
                    <a:pt x="200" y="106"/>
                  </a:lnTo>
                  <a:lnTo>
                    <a:pt x="223" y="92"/>
                  </a:lnTo>
                  <a:lnTo>
                    <a:pt x="247" y="79"/>
                  </a:lnTo>
                  <a:lnTo>
                    <a:pt x="260" y="72"/>
                  </a:lnTo>
                  <a:lnTo>
                    <a:pt x="272" y="66"/>
                  </a:lnTo>
                  <a:lnTo>
                    <a:pt x="300" y="55"/>
                  </a:lnTo>
                  <a:lnTo>
                    <a:pt x="328" y="44"/>
                  </a:lnTo>
                  <a:lnTo>
                    <a:pt x="356" y="34"/>
                  </a:lnTo>
                  <a:lnTo>
                    <a:pt x="371" y="31"/>
                  </a:lnTo>
                  <a:lnTo>
                    <a:pt x="386" y="26"/>
                  </a:lnTo>
                  <a:lnTo>
                    <a:pt x="402" y="22"/>
                  </a:lnTo>
                  <a:lnTo>
                    <a:pt x="418" y="19"/>
                  </a:lnTo>
                  <a:lnTo>
                    <a:pt x="450" y="13"/>
                  </a:lnTo>
                  <a:lnTo>
                    <a:pt x="467" y="10"/>
                  </a:lnTo>
                  <a:lnTo>
                    <a:pt x="484" y="8"/>
                  </a:lnTo>
                  <a:lnTo>
                    <a:pt x="519" y="4"/>
                  </a:lnTo>
                  <a:lnTo>
                    <a:pt x="537" y="3"/>
                  </a:lnTo>
                  <a:lnTo>
                    <a:pt x="555" y="2"/>
                  </a:lnTo>
                  <a:lnTo>
                    <a:pt x="593" y="0"/>
                  </a:lnTo>
                  <a:lnTo>
                    <a:pt x="631" y="0"/>
                  </a:lnTo>
                  <a:lnTo>
                    <a:pt x="657" y="0"/>
                  </a:lnTo>
                  <a:lnTo>
                    <a:pt x="684" y="1"/>
                  </a:lnTo>
                  <a:lnTo>
                    <a:pt x="709" y="1"/>
                  </a:lnTo>
                  <a:lnTo>
                    <a:pt x="734" y="3"/>
                  </a:lnTo>
                  <a:lnTo>
                    <a:pt x="758" y="6"/>
                  </a:lnTo>
                  <a:lnTo>
                    <a:pt x="782" y="8"/>
                  </a:lnTo>
                  <a:lnTo>
                    <a:pt x="805" y="10"/>
                  </a:lnTo>
                  <a:lnTo>
                    <a:pt x="816" y="13"/>
                  </a:lnTo>
                  <a:lnTo>
                    <a:pt x="828" y="14"/>
                  </a:lnTo>
                  <a:lnTo>
                    <a:pt x="849" y="18"/>
                  </a:lnTo>
                  <a:lnTo>
                    <a:pt x="871" y="22"/>
                  </a:lnTo>
                  <a:lnTo>
                    <a:pt x="893" y="27"/>
                  </a:lnTo>
                  <a:lnTo>
                    <a:pt x="913" y="33"/>
                  </a:lnTo>
                  <a:lnTo>
                    <a:pt x="933" y="39"/>
                  </a:lnTo>
                  <a:lnTo>
                    <a:pt x="953" y="45"/>
                  </a:lnTo>
                  <a:lnTo>
                    <a:pt x="972" y="52"/>
                  </a:lnTo>
                  <a:lnTo>
                    <a:pt x="991" y="60"/>
                  </a:lnTo>
                  <a:lnTo>
                    <a:pt x="1009" y="68"/>
                  </a:lnTo>
                  <a:lnTo>
                    <a:pt x="1027" y="76"/>
                  </a:lnTo>
                  <a:lnTo>
                    <a:pt x="1045" y="85"/>
                  </a:lnTo>
                  <a:lnTo>
                    <a:pt x="1062" y="94"/>
                  </a:lnTo>
                  <a:lnTo>
                    <a:pt x="1079" y="104"/>
                  </a:lnTo>
                  <a:lnTo>
                    <a:pt x="1094" y="115"/>
                  </a:lnTo>
                  <a:lnTo>
                    <a:pt x="1111" y="126"/>
                  </a:lnTo>
                  <a:lnTo>
                    <a:pt x="1127" y="138"/>
                  </a:lnTo>
                  <a:lnTo>
                    <a:pt x="1141" y="150"/>
                  </a:lnTo>
                  <a:lnTo>
                    <a:pt x="1155" y="162"/>
                  </a:lnTo>
                  <a:lnTo>
                    <a:pt x="1170" y="175"/>
                  </a:lnTo>
                  <a:lnTo>
                    <a:pt x="1184" y="189"/>
                  </a:lnTo>
                  <a:lnTo>
                    <a:pt x="1197" y="204"/>
                  </a:lnTo>
                  <a:lnTo>
                    <a:pt x="1212" y="218"/>
                  </a:lnTo>
                  <a:lnTo>
                    <a:pt x="1224" y="234"/>
                  </a:lnTo>
                  <a:lnTo>
                    <a:pt x="1237" y="249"/>
                  </a:lnTo>
                  <a:lnTo>
                    <a:pt x="1242" y="255"/>
                  </a:lnTo>
                  <a:lnTo>
                    <a:pt x="1195" y="314"/>
                  </a:lnTo>
                  <a:lnTo>
                    <a:pt x="1187" y="303"/>
                  </a:lnTo>
                  <a:lnTo>
                    <a:pt x="1176" y="289"/>
                  </a:lnTo>
                  <a:lnTo>
                    <a:pt x="1165" y="274"/>
                  </a:lnTo>
                  <a:lnTo>
                    <a:pt x="1153" y="260"/>
                  </a:lnTo>
                  <a:lnTo>
                    <a:pt x="1141" y="247"/>
                  </a:lnTo>
                  <a:lnTo>
                    <a:pt x="1129" y="234"/>
                  </a:lnTo>
                  <a:lnTo>
                    <a:pt x="1116" y="222"/>
                  </a:lnTo>
                  <a:lnTo>
                    <a:pt x="1104" y="210"/>
                  </a:lnTo>
                  <a:lnTo>
                    <a:pt x="1089" y="199"/>
                  </a:lnTo>
                  <a:lnTo>
                    <a:pt x="1076" y="187"/>
                  </a:lnTo>
                  <a:lnTo>
                    <a:pt x="1062" y="177"/>
                  </a:lnTo>
                  <a:lnTo>
                    <a:pt x="1046" y="166"/>
                  </a:lnTo>
                  <a:lnTo>
                    <a:pt x="1032" y="158"/>
                  </a:lnTo>
                  <a:lnTo>
                    <a:pt x="1016" y="148"/>
                  </a:lnTo>
                  <a:lnTo>
                    <a:pt x="999" y="140"/>
                  </a:lnTo>
                  <a:lnTo>
                    <a:pt x="983" y="132"/>
                  </a:lnTo>
                  <a:lnTo>
                    <a:pt x="966" y="124"/>
                  </a:lnTo>
                  <a:lnTo>
                    <a:pt x="931" y="111"/>
                  </a:lnTo>
                  <a:lnTo>
                    <a:pt x="913" y="104"/>
                  </a:lnTo>
                  <a:lnTo>
                    <a:pt x="894" y="99"/>
                  </a:lnTo>
                  <a:lnTo>
                    <a:pt x="875" y="93"/>
                  </a:lnTo>
                  <a:lnTo>
                    <a:pt x="855" y="88"/>
                  </a:lnTo>
                  <a:lnTo>
                    <a:pt x="835" y="85"/>
                  </a:lnTo>
                  <a:lnTo>
                    <a:pt x="815" y="81"/>
                  </a:lnTo>
                  <a:lnTo>
                    <a:pt x="793" y="78"/>
                  </a:lnTo>
                  <a:lnTo>
                    <a:pt x="771" y="74"/>
                  </a:lnTo>
                  <a:lnTo>
                    <a:pt x="750" y="72"/>
                  </a:lnTo>
                  <a:lnTo>
                    <a:pt x="727" y="70"/>
                  </a:lnTo>
                  <a:lnTo>
                    <a:pt x="704" y="68"/>
                  </a:lnTo>
                  <a:lnTo>
                    <a:pt x="680" y="68"/>
                  </a:lnTo>
                  <a:lnTo>
                    <a:pt x="656" y="67"/>
                  </a:lnTo>
                  <a:lnTo>
                    <a:pt x="631" y="67"/>
                  </a:lnTo>
                  <a:close/>
                  <a:moveTo>
                    <a:pt x="2420" y="856"/>
                  </a:moveTo>
                  <a:lnTo>
                    <a:pt x="2032" y="86"/>
                  </a:lnTo>
                  <a:lnTo>
                    <a:pt x="1644" y="856"/>
                  </a:lnTo>
                  <a:lnTo>
                    <a:pt x="2420" y="856"/>
                  </a:lnTo>
                  <a:close/>
                  <a:moveTo>
                    <a:pt x="1994" y="4"/>
                  </a:moveTo>
                  <a:lnTo>
                    <a:pt x="2071" y="4"/>
                  </a:lnTo>
                  <a:lnTo>
                    <a:pt x="2365" y="590"/>
                  </a:lnTo>
                  <a:lnTo>
                    <a:pt x="2660" y="1177"/>
                  </a:lnTo>
                  <a:lnTo>
                    <a:pt x="2579" y="1177"/>
                  </a:lnTo>
                  <a:lnTo>
                    <a:pt x="2451" y="921"/>
                  </a:lnTo>
                  <a:lnTo>
                    <a:pt x="1612" y="921"/>
                  </a:lnTo>
                  <a:lnTo>
                    <a:pt x="1483" y="1177"/>
                  </a:lnTo>
                  <a:lnTo>
                    <a:pt x="1404" y="1177"/>
                  </a:lnTo>
                  <a:lnTo>
                    <a:pt x="1699" y="590"/>
                  </a:lnTo>
                  <a:lnTo>
                    <a:pt x="1994"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3213101" y="787401"/>
              <a:ext cx="458788" cy="300038"/>
            </a:xfrm>
            <a:custGeom>
              <a:avLst/>
              <a:gdLst>
                <a:gd name="T0" fmla="*/ 779 w 1734"/>
                <a:gd name="T1" fmla="*/ 1131 h 1137"/>
                <a:gd name="T2" fmla="*/ 651 w 1734"/>
                <a:gd name="T3" fmla="*/ 1101 h 1137"/>
                <a:gd name="T4" fmla="*/ 531 w 1734"/>
                <a:gd name="T5" fmla="*/ 1047 h 1137"/>
                <a:gd name="T6" fmla="*/ 418 w 1734"/>
                <a:gd name="T7" fmla="*/ 973 h 1137"/>
                <a:gd name="T8" fmla="*/ 316 w 1734"/>
                <a:gd name="T9" fmla="*/ 877 h 1137"/>
                <a:gd name="T10" fmla="*/ 198 w 1734"/>
                <a:gd name="T11" fmla="*/ 723 h 1137"/>
                <a:gd name="T12" fmla="*/ 126 w 1734"/>
                <a:gd name="T13" fmla="*/ 589 h 1137"/>
                <a:gd name="T14" fmla="*/ 69 w 1734"/>
                <a:gd name="T15" fmla="*/ 442 h 1137"/>
                <a:gd name="T16" fmla="*/ 28 w 1734"/>
                <a:gd name="T17" fmla="*/ 284 h 1137"/>
                <a:gd name="T18" fmla="*/ 5 w 1734"/>
                <a:gd name="T19" fmla="*/ 116 h 1137"/>
                <a:gd name="T20" fmla="*/ 139 w 1734"/>
                <a:gd name="T21" fmla="*/ 0 h 1137"/>
                <a:gd name="T22" fmla="*/ 155 w 1734"/>
                <a:gd name="T23" fmla="*/ 200 h 1137"/>
                <a:gd name="T24" fmla="*/ 197 w 1734"/>
                <a:gd name="T25" fmla="*/ 386 h 1137"/>
                <a:gd name="T26" fmla="*/ 263 w 1734"/>
                <a:gd name="T27" fmla="*/ 554 h 1137"/>
                <a:gd name="T28" fmla="*/ 351 w 1734"/>
                <a:gd name="T29" fmla="*/ 702 h 1137"/>
                <a:gd name="T30" fmla="*/ 420 w 1734"/>
                <a:gd name="T31" fmla="*/ 786 h 1137"/>
                <a:gd name="T32" fmla="*/ 475 w 1734"/>
                <a:gd name="T33" fmla="*/ 818 h 1137"/>
                <a:gd name="T34" fmla="*/ 418 w 1734"/>
                <a:gd name="T35" fmla="*/ 685 h 1137"/>
                <a:gd name="T36" fmla="*/ 359 w 1734"/>
                <a:gd name="T37" fmla="*/ 481 h 1137"/>
                <a:gd name="T38" fmla="*/ 329 w 1734"/>
                <a:gd name="T39" fmla="*/ 310 h 1137"/>
                <a:gd name="T40" fmla="*/ 312 w 1734"/>
                <a:gd name="T41" fmla="*/ 128 h 1137"/>
                <a:gd name="T42" fmla="*/ 448 w 1734"/>
                <a:gd name="T43" fmla="*/ 0 h 1137"/>
                <a:gd name="T44" fmla="*/ 466 w 1734"/>
                <a:gd name="T45" fmla="*/ 267 h 1137"/>
                <a:gd name="T46" fmla="*/ 516 w 1734"/>
                <a:gd name="T47" fmla="*/ 523 h 1137"/>
                <a:gd name="T48" fmla="*/ 594 w 1734"/>
                <a:gd name="T49" fmla="*/ 744 h 1137"/>
                <a:gd name="T50" fmla="*/ 660 w 1734"/>
                <a:gd name="T51" fmla="*/ 861 h 1137"/>
                <a:gd name="T52" fmla="*/ 737 w 1734"/>
                <a:gd name="T53" fmla="*/ 945 h 1137"/>
                <a:gd name="T54" fmla="*/ 822 w 1734"/>
                <a:gd name="T55" fmla="*/ 991 h 1137"/>
                <a:gd name="T56" fmla="*/ 890 w 1734"/>
                <a:gd name="T57" fmla="*/ 996 h 1137"/>
                <a:gd name="T58" fmla="*/ 956 w 1734"/>
                <a:gd name="T59" fmla="*/ 974 h 1137"/>
                <a:gd name="T60" fmla="*/ 1018 w 1734"/>
                <a:gd name="T61" fmla="*/ 928 h 1137"/>
                <a:gd name="T62" fmla="*/ 1074 w 1734"/>
                <a:gd name="T63" fmla="*/ 861 h 1137"/>
                <a:gd name="T64" fmla="*/ 1140 w 1734"/>
                <a:gd name="T65" fmla="*/ 744 h 1137"/>
                <a:gd name="T66" fmla="*/ 1195 w 1734"/>
                <a:gd name="T67" fmla="*/ 602 h 1137"/>
                <a:gd name="T68" fmla="*/ 1255 w 1734"/>
                <a:gd name="T69" fmla="*/ 355 h 1137"/>
                <a:gd name="T70" fmla="*/ 1284 w 1734"/>
                <a:gd name="T71" fmla="*/ 88 h 1137"/>
                <a:gd name="T72" fmla="*/ 1426 w 1734"/>
                <a:gd name="T73" fmla="*/ 64 h 1137"/>
                <a:gd name="T74" fmla="*/ 1397 w 1734"/>
                <a:gd name="T75" fmla="*/ 369 h 1137"/>
                <a:gd name="T76" fmla="*/ 1362 w 1734"/>
                <a:gd name="T77" fmla="*/ 535 h 1137"/>
                <a:gd name="T78" fmla="*/ 1316 w 1734"/>
                <a:gd name="T79" fmla="*/ 685 h 1137"/>
                <a:gd name="T80" fmla="*/ 1259 w 1734"/>
                <a:gd name="T81" fmla="*/ 818 h 1137"/>
                <a:gd name="T82" fmla="*/ 1314 w 1734"/>
                <a:gd name="T83" fmla="*/ 786 h 1137"/>
                <a:gd name="T84" fmla="*/ 1415 w 1734"/>
                <a:gd name="T85" fmla="*/ 655 h 1137"/>
                <a:gd name="T86" fmla="*/ 1496 w 1734"/>
                <a:gd name="T87" fmla="*/ 500 h 1137"/>
                <a:gd name="T88" fmla="*/ 1538 w 1734"/>
                <a:gd name="T89" fmla="*/ 386 h 1137"/>
                <a:gd name="T90" fmla="*/ 1580 w 1734"/>
                <a:gd name="T91" fmla="*/ 200 h 1137"/>
                <a:gd name="T92" fmla="*/ 1595 w 1734"/>
                <a:gd name="T93" fmla="*/ 0 h 1137"/>
                <a:gd name="T94" fmla="*/ 1730 w 1734"/>
                <a:gd name="T95" fmla="*/ 116 h 1137"/>
                <a:gd name="T96" fmla="*/ 1708 w 1734"/>
                <a:gd name="T97" fmla="*/ 284 h 1137"/>
                <a:gd name="T98" fmla="*/ 1666 w 1734"/>
                <a:gd name="T99" fmla="*/ 442 h 1137"/>
                <a:gd name="T100" fmla="*/ 1609 w 1734"/>
                <a:gd name="T101" fmla="*/ 589 h 1137"/>
                <a:gd name="T102" fmla="*/ 1536 w 1734"/>
                <a:gd name="T103" fmla="*/ 723 h 1137"/>
                <a:gd name="T104" fmla="*/ 1451 w 1734"/>
                <a:gd name="T105" fmla="*/ 841 h 1137"/>
                <a:gd name="T106" fmla="*/ 1352 w 1734"/>
                <a:gd name="T107" fmla="*/ 943 h 1137"/>
                <a:gd name="T108" fmla="*/ 1243 w 1734"/>
                <a:gd name="T109" fmla="*/ 1024 h 1137"/>
                <a:gd name="T110" fmla="*/ 1126 w 1734"/>
                <a:gd name="T111" fmla="*/ 1086 h 1137"/>
                <a:gd name="T112" fmla="*/ 1000 w 1734"/>
                <a:gd name="T113" fmla="*/ 1124 h 1137"/>
                <a:gd name="T114" fmla="*/ 868 w 1734"/>
                <a:gd name="T115" fmla="*/ 113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4" h="1137">
                  <a:moveTo>
                    <a:pt x="868" y="1137"/>
                  </a:moveTo>
                  <a:lnTo>
                    <a:pt x="822" y="1136"/>
                  </a:lnTo>
                  <a:lnTo>
                    <a:pt x="779" y="1131"/>
                  </a:lnTo>
                  <a:lnTo>
                    <a:pt x="736" y="1124"/>
                  </a:lnTo>
                  <a:lnTo>
                    <a:pt x="693" y="1114"/>
                  </a:lnTo>
                  <a:lnTo>
                    <a:pt x="651" y="1101"/>
                  </a:lnTo>
                  <a:lnTo>
                    <a:pt x="610" y="1086"/>
                  </a:lnTo>
                  <a:lnTo>
                    <a:pt x="569" y="1068"/>
                  </a:lnTo>
                  <a:lnTo>
                    <a:pt x="531" y="1047"/>
                  </a:lnTo>
                  <a:lnTo>
                    <a:pt x="492" y="1024"/>
                  </a:lnTo>
                  <a:lnTo>
                    <a:pt x="454" y="1000"/>
                  </a:lnTo>
                  <a:lnTo>
                    <a:pt x="418" y="973"/>
                  </a:lnTo>
                  <a:lnTo>
                    <a:pt x="383" y="943"/>
                  </a:lnTo>
                  <a:lnTo>
                    <a:pt x="348" y="912"/>
                  </a:lnTo>
                  <a:lnTo>
                    <a:pt x="316" y="877"/>
                  </a:lnTo>
                  <a:lnTo>
                    <a:pt x="285" y="842"/>
                  </a:lnTo>
                  <a:lnTo>
                    <a:pt x="255" y="804"/>
                  </a:lnTo>
                  <a:lnTo>
                    <a:pt x="198" y="723"/>
                  </a:lnTo>
                  <a:lnTo>
                    <a:pt x="173" y="680"/>
                  </a:lnTo>
                  <a:lnTo>
                    <a:pt x="148" y="636"/>
                  </a:lnTo>
                  <a:lnTo>
                    <a:pt x="126" y="589"/>
                  </a:lnTo>
                  <a:lnTo>
                    <a:pt x="105" y="542"/>
                  </a:lnTo>
                  <a:lnTo>
                    <a:pt x="85" y="493"/>
                  </a:lnTo>
                  <a:lnTo>
                    <a:pt x="69" y="442"/>
                  </a:lnTo>
                  <a:lnTo>
                    <a:pt x="53" y="391"/>
                  </a:lnTo>
                  <a:lnTo>
                    <a:pt x="39" y="338"/>
                  </a:lnTo>
                  <a:lnTo>
                    <a:pt x="28" y="284"/>
                  </a:lnTo>
                  <a:lnTo>
                    <a:pt x="18" y="229"/>
                  </a:lnTo>
                  <a:lnTo>
                    <a:pt x="10" y="172"/>
                  </a:lnTo>
                  <a:lnTo>
                    <a:pt x="5" y="116"/>
                  </a:lnTo>
                  <a:lnTo>
                    <a:pt x="1" y="58"/>
                  </a:lnTo>
                  <a:lnTo>
                    <a:pt x="0" y="0"/>
                  </a:lnTo>
                  <a:lnTo>
                    <a:pt x="139" y="0"/>
                  </a:lnTo>
                  <a:lnTo>
                    <a:pt x="142" y="68"/>
                  </a:lnTo>
                  <a:lnTo>
                    <a:pt x="147" y="134"/>
                  </a:lnTo>
                  <a:lnTo>
                    <a:pt x="155" y="200"/>
                  </a:lnTo>
                  <a:lnTo>
                    <a:pt x="166" y="264"/>
                  </a:lnTo>
                  <a:lnTo>
                    <a:pt x="180" y="325"/>
                  </a:lnTo>
                  <a:lnTo>
                    <a:pt x="197" y="386"/>
                  </a:lnTo>
                  <a:lnTo>
                    <a:pt x="216" y="444"/>
                  </a:lnTo>
                  <a:lnTo>
                    <a:pt x="238" y="500"/>
                  </a:lnTo>
                  <a:lnTo>
                    <a:pt x="263" y="554"/>
                  </a:lnTo>
                  <a:lnTo>
                    <a:pt x="289" y="606"/>
                  </a:lnTo>
                  <a:lnTo>
                    <a:pt x="319" y="655"/>
                  </a:lnTo>
                  <a:lnTo>
                    <a:pt x="351" y="702"/>
                  </a:lnTo>
                  <a:lnTo>
                    <a:pt x="367" y="723"/>
                  </a:lnTo>
                  <a:lnTo>
                    <a:pt x="384" y="745"/>
                  </a:lnTo>
                  <a:lnTo>
                    <a:pt x="420" y="786"/>
                  </a:lnTo>
                  <a:lnTo>
                    <a:pt x="457" y="824"/>
                  </a:lnTo>
                  <a:lnTo>
                    <a:pt x="497" y="858"/>
                  </a:lnTo>
                  <a:lnTo>
                    <a:pt x="475" y="818"/>
                  </a:lnTo>
                  <a:lnTo>
                    <a:pt x="455" y="776"/>
                  </a:lnTo>
                  <a:lnTo>
                    <a:pt x="436" y="732"/>
                  </a:lnTo>
                  <a:lnTo>
                    <a:pt x="418" y="685"/>
                  </a:lnTo>
                  <a:lnTo>
                    <a:pt x="401" y="637"/>
                  </a:lnTo>
                  <a:lnTo>
                    <a:pt x="385" y="586"/>
                  </a:lnTo>
                  <a:lnTo>
                    <a:pt x="359" y="481"/>
                  </a:lnTo>
                  <a:lnTo>
                    <a:pt x="347" y="426"/>
                  </a:lnTo>
                  <a:lnTo>
                    <a:pt x="337" y="369"/>
                  </a:lnTo>
                  <a:lnTo>
                    <a:pt x="329" y="310"/>
                  </a:lnTo>
                  <a:lnTo>
                    <a:pt x="322" y="250"/>
                  </a:lnTo>
                  <a:lnTo>
                    <a:pt x="316" y="190"/>
                  </a:lnTo>
                  <a:lnTo>
                    <a:pt x="312" y="128"/>
                  </a:lnTo>
                  <a:lnTo>
                    <a:pt x="309" y="64"/>
                  </a:lnTo>
                  <a:lnTo>
                    <a:pt x="309" y="0"/>
                  </a:lnTo>
                  <a:lnTo>
                    <a:pt x="448" y="0"/>
                  </a:lnTo>
                  <a:lnTo>
                    <a:pt x="450" y="88"/>
                  </a:lnTo>
                  <a:lnTo>
                    <a:pt x="456" y="178"/>
                  </a:lnTo>
                  <a:lnTo>
                    <a:pt x="466" y="267"/>
                  </a:lnTo>
                  <a:lnTo>
                    <a:pt x="479" y="355"/>
                  </a:lnTo>
                  <a:lnTo>
                    <a:pt x="496" y="440"/>
                  </a:lnTo>
                  <a:lnTo>
                    <a:pt x="516" y="523"/>
                  </a:lnTo>
                  <a:lnTo>
                    <a:pt x="539" y="602"/>
                  </a:lnTo>
                  <a:lnTo>
                    <a:pt x="565" y="675"/>
                  </a:lnTo>
                  <a:lnTo>
                    <a:pt x="594" y="744"/>
                  </a:lnTo>
                  <a:lnTo>
                    <a:pt x="610" y="776"/>
                  </a:lnTo>
                  <a:lnTo>
                    <a:pt x="627" y="806"/>
                  </a:lnTo>
                  <a:lnTo>
                    <a:pt x="660" y="861"/>
                  </a:lnTo>
                  <a:lnTo>
                    <a:pt x="679" y="885"/>
                  </a:lnTo>
                  <a:lnTo>
                    <a:pt x="697" y="908"/>
                  </a:lnTo>
                  <a:lnTo>
                    <a:pt x="737" y="945"/>
                  </a:lnTo>
                  <a:lnTo>
                    <a:pt x="757" y="961"/>
                  </a:lnTo>
                  <a:lnTo>
                    <a:pt x="779" y="974"/>
                  </a:lnTo>
                  <a:lnTo>
                    <a:pt x="822" y="991"/>
                  </a:lnTo>
                  <a:lnTo>
                    <a:pt x="844" y="996"/>
                  </a:lnTo>
                  <a:lnTo>
                    <a:pt x="868" y="997"/>
                  </a:lnTo>
                  <a:lnTo>
                    <a:pt x="890" y="996"/>
                  </a:lnTo>
                  <a:lnTo>
                    <a:pt x="912" y="991"/>
                  </a:lnTo>
                  <a:lnTo>
                    <a:pt x="935" y="984"/>
                  </a:lnTo>
                  <a:lnTo>
                    <a:pt x="956" y="974"/>
                  </a:lnTo>
                  <a:lnTo>
                    <a:pt x="977" y="961"/>
                  </a:lnTo>
                  <a:lnTo>
                    <a:pt x="997" y="945"/>
                  </a:lnTo>
                  <a:lnTo>
                    <a:pt x="1018" y="928"/>
                  </a:lnTo>
                  <a:lnTo>
                    <a:pt x="1037" y="908"/>
                  </a:lnTo>
                  <a:lnTo>
                    <a:pt x="1056" y="885"/>
                  </a:lnTo>
                  <a:lnTo>
                    <a:pt x="1074" y="861"/>
                  </a:lnTo>
                  <a:lnTo>
                    <a:pt x="1091" y="835"/>
                  </a:lnTo>
                  <a:lnTo>
                    <a:pt x="1109" y="806"/>
                  </a:lnTo>
                  <a:lnTo>
                    <a:pt x="1140" y="744"/>
                  </a:lnTo>
                  <a:lnTo>
                    <a:pt x="1156" y="710"/>
                  </a:lnTo>
                  <a:lnTo>
                    <a:pt x="1169" y="675"/>
                  </a:lnTo>
                  <a:lnTo>
                    <a:pt x="1195" y="602"/>
                  </a:lnTo>
                  <a:lnTo>
                    <a:pt x="1219" y="523"/>
                  </a:lnTo>
                  <a:lnTo>
                    <a:pt x="1238" y="440"/>
                  </a:lnTo>
                  <a:lnTo>
                    <a:pt x="1255" y="355"/>
                  </a:lnTo>
                  <a:lnTo>
                    <a:pt x="1268" y="267"/>
                  </a:lnTo>
                  <a:lnTo>
                    <a:pt x="1278" y="178"/>
                  </a:lnTo>
                  <a:lnTo>
                    <a:pt x="1284" y="88"/>
                  </a:lnTo>
                  <a:lnTo>
                    <a:pt x="1286" y="0"/>
                  </a:lnTo>
                  <a:lnTo>
                    <a:pt x="1426" y="0"/>
                  </a:lnTo>
                  <a:lnTo>
                    <a:pt x="1426" y="64"/>
                  </a:lnTo>
                  <a:lnTo>
                    <a:pt x="1423" y="128"/>
                  </a:lnTo>
                  <a:lnTo>
                    <a:pt x="1412" y="250"/>
                  </a:lnTo>
                  <a:lnTo>
                    <a:pt x="1397" y="369"/>
                  </a:lnTo>
                  <a:lnTo>
                    <a:pt x="1387" y="426"/>
                  </a:lnTo>
                  <a:lnTo>
                    <a:pt x="1375" y="481"/>
                  </a:lnTo>
                  <a:lnTo>
                    <a:pt x="1362" y="535"/>
                  </a:lnTo>
                  <a:lnTo>
                    <a:pt x="1349" y="586"/>
                  </a:lnTo>
                  <a:lnTo>
                    <a:pt x="1333" y="637"/>
                  </a:lnTo>
                  <a:lnTo>
                    <a:pt x="1316" y="685"/>
                  </a:lnTo>
                  <a:lnTo>
                    <a:pt x="1298" y="732"/>
                  </a:lnTo>
                  <a:lnTo>
                    <a:pt x="1279" y="776"/>
                  </a:lnTo>
                  <a:lnTo>
                    <a:pt x="1259" y="818"/>
                  </a:lnTo>
                  <a:lnTo>
                    <a:pt x="1238" y="858"/>
                  </a:lnTo>
                  <a:lnTo>
                    <a:pt x="1277" y="824"/>
                  </a:lnTo>
                  <a:lnTo>
                    <a:pt x="1314" y="786"/>
                  </a:lnTo>
                  <a:lnTo>
                    <a:pt x="1350" y="745"/>
                  </a:lnTo>
                  <a:lnTo>
                    <a:pt x="1384" y="702"/>
                  </a:lnTo>
                  <a:lnTo>
                    <a:pt x="1415" y="655"/>
                  </a:lnTo>
                  <a:lnTo>
                    <a:pt x="1445" y="606"/>
                  </a:lnTo>
                  <a:lnTo>
                    <a:pt x="1471" y="554"/>
                  </a:lnTo>
                  <a:lnTo>
                    <a:pt x="1496" y="500"/>
                  </a:lnTo>
                  <a:lnTo>
                    <a:pt x="1507" y="472"/>
                  </a:lnTo>
                  <a:lnTo>
                    <a:pt x="1518" y="444"/>
                  </a:lnTo>
                  <a:lnTo>
                    <a:pt x="1538" y="386"/>
                  </a:lnTo>
                  <a:lnTo>
                    <a:pt x="1555" y="326"/>
                  </a:lnTo>
                  <a:lnTo>
                    <a:pt x="1568" y="264"/>
                  </a:lnTo>
                  <a:lnTo>
                    <a:pt x="1580" y="200"/>
                  </a:lnTo>
                  <a:lnTo>
                    <a:pt x="1588" y="134"/>
                  </a:lnTo>
                  <a:lnTo>
                    <a:pt x="1592" y="68"/>
                  </a:lnTo>
                  <a:lnTo>
                    <a:pt x="1595" y="0"/>
                  </a:lnTo>
                  <a:lnTo>
                    <a:pt x="1734" y="0"/>
                  </a:lnTo>
                  <a:lnTo>
                    <a:pt x="1733" y="58"/>
                  </a:lnTo>
                  <a:lnTo>
                    <a:pt x="1730" y="116"/>
                  </a:lnTo>
                  <a:lnTo>
                    <a:pt x="1724" y="172"/>
                  </a:lnTo>
                  <a:lnTo>
                    <a:pt x="1717" y="229"/>
                  </a:lnTo>
                  <a:lnTo>
                    <a:pt x="1708" y="284"/>
                  </a:lnTo>
                  <a:lnTo>
                    <a:pt x="1696" y="338"/>
                  </a:lnTo>
                  <a:lnTo>
                    <a:pt x="1681" y="391"/>
                  </a:lnTo>
                  <a:lnTo>
                    <a:pt x="1666" y="442"/>
                  </a:lnTo>
                  <a:lnTo>
                    <a:pt x="1649" y="493"/>
                  </a:lnTo>
                  <a:lnTo>
                    <a:pt x="1630" y="541"/>
                  </a:lnTo>
                  <a:lnTo>
                    <a:pt x="1609" y="589"/>
                  </a:lnTo>
                  <a:lnTo>
                    <a:pt x="1586" y="636"/>
                  </a:lnTo>
                  <a:lnTo>
                    <a:pt x="1562" y="680"/>
                  </a:lnTo>
                  <a:lnTo>
                    <a:pt x="1536" y="723"/>
                  </a:lnTo>
                  <a:lnTo>
                    <a:pt x="1510" y="764"/>
                  </a:lnTo>
                  <a:lnTo>
                    <a:pt x="1481" y="804"/>
                  </a:lnTo>
                  <a:lnTo>
                    <a:pt x="1451" y="841"/>
                  </a:lnTo>
                  <a:lnTo>
                    <a:pt x="1418" y="877"/>
                  </a:lnTo>
                  <a:lnTo>
                    <a:pt x="1386" y="910"/>
                  </a:lnTo>
                  <a:lnTo>
                    <a:pt x="1352" y="943"/>
                  </a:lnTo>
                  <a:lnTo>
                    <a:pt x="1316" y="972"/>
                  </a:lnTo>
                  <a:lnTo>
                    <a:pt x="1280" y="999"/>
                  </a:lnTo>
                  <a:lnTo>
                    <a:pt x="1243" y="1024"/>
                  </a:lnTo>
                  <a:lnTo>
                    <a:pt x="1205" y="1047"/>
                  </a:lnTo>
                  <a:lnTo>
                    <a:pt x="1165" y="1068"/>
                  </a:lnTo>
                  <a:lnTo>
                    <a:pt x="1126" y="1086"/>
                  </a:lnTo>
                  <a:lnTo>
                    <a:pt x="1085" y="1101"/>
                  </a:lnTo>
                  <a:lnTo>
                    <a:pt x="1043" y="1114"/>
                  </a:lnTo>
                  <a:lnTo>
                    <a:pt x="1000" y="1124"/>
                  </a:lnTo>
                  <a:lnTo>
                    <a:pt x="956" y="1131"/>
                  </a:lnTo>
                  <a:lnTo>
                    <a:pt x="912" y="1136"/>
                  </a:lnTo>
                  <a:lnTo>
                    <a:pt x="868" y="1137"/>
                  </a:lnTo>
                  <a:close/>
                </a:path>
              </a:pathLst>
            </a:custGeom>
            <a:gradFill flip="none" rotWithShape="1">
              <a:gsLst>
                <a:gs pos="30000">
                  <a:schemeClr val="accent1"/>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noEditPoints="1"/>
            </p:cNvSpPr>
            <p:nvPr/>
          </p:nvSpPr>
          <p:spPr bwMode="auto">
            <a:xfrm>
              <a:off x="1743076" y="628651"/>
              <a:ext cx="1195388" cy="317500"/>
            </a:xfrm>
            <a:custGeom>
              <a:avLst/>
              <a:gdLst>
                <a:gd name="T0" fmla="*/ 4144 w 4516"/>
                <a:gd name="T1" fmla="*/ 57 h 1201"/>
                <a:gd name="T2" fmla="*/ 4350 w 4516"/>
                <a:gd name="T3" fmla="*/ 158 h 1201"/>
                <a:gd name="T4" fmla="*/ 4451 w 4516"/>
                <a:gd name="T5" fmla="*/ 277 h 1201"/>
                <a:gd name="T6" fmla="*/ 4507 w 4516"/>
                <a:gd name="T7" fmla="*/ 448 h 1201"/>
                <a:gd name="T8" fmla="*/ 4506 w 4516"/>
                <a:gd name="T9" fmla="*/ 763 h 1201"/>
                <a:gd name="T10" fmla="*/ 4452 w 4516"/>
                <a:gd name="T11" fmla="*/ 926 h 1201"/>
                <a:gd name="T12" fmla="*/ 4361 w 4516"/>
                <a:gd name="T13" fmla="*/ 1040 h 1201"/>
                <a:gd name="T14" fmla="*/ 4216 w 4516"/>
                <a:gd name="T15" fmla="*/ 1124 h 1201"/>
                <a:gd name="T16" fmla="*/ 3994 w 4516"/>
                <a:gd name="T17" fmla="*/ 1172 h 1201"/>
                <a:gd name="T18" fmla="*/ 4441 w 4516"/>
                <a:gd name="T19" fmla="*/ 531 h 1201"/>
                <a:gd name="T20" fmla="*/ 4372 w 4516"/>
                <a:gd name="T21" fmla="*/ 294 h 1201"/>
                <a:gd name="T22" fmla="*/ 4212 w 4516"/>
                <a:gd name="T23" fmla="*/ 157 h 1201"/>
                <a:gd name="T24" fmla="*/ 3927 w 4516"/>
                <a:gd name="T25" fmla="*/ 92 h 1201"/>
                <a:gd name="T26" fmla="*/ 3996 w 4516"/>
                <a:gd name="T27" fmla="*/ 1102 h 1201"/>
                <a:gd name="T28" fmla="*/ 4260 w 4516"/>
                <a:gd name="T29" fmla="*/ 1022 h 1201"/>
                <a:gd name="T30" fmla="*/ 4362 w 4516"/>
                <a:gd name="T31" fmla="*/ 928 h 1201"/>
                <a:gd name="T32" fmla="*/ 4436 w 4516"/>
                <a:gd name="T33" fmla="*/ 722 h 1201"/>
                <a:gd name="T34" fmla="*/ 501 w 4516"/>
                <a:gd name="T35" fmla="*/ 74 h 1201"/>
                <a:gd name="T36" fmla="*/ 315 w 4516"/>
                <a:gd name="T37" fmla="*/ 126 h 1201"/>
                <a:gd name="T38" fmla="*/ 159 w 4516"/>
                <a:gd name="T39" fmla="*/ 250 h 1201"/>
                <a:gd name="T40" fmla="*/ 87 w 4516"/>
                <a:gd name="T41" fmla="*/ 418 h 1201"/>
                <a:gd name="T42" fmla="*/ 77 w 4516"/>
                <a:gd name="T43" fmla="*/ 697 h 1201"/>
                <a:gd name="T44" fmla="*/ 129 w 4516"/>
                <a:gd name="T45" fmla="*/ 900 h 1201"/>
                <a:gd name="T46" fmla="*/ 253 w 4516"/>
                <a:gd name="T47" fmla="*/ 1040 h 1201"/>
                <a:gd name="T48" fmla="*/ 408 w 4516"/>
                <a:gd name="T49" fmla="*/ 1107 h 1201"/>
                <a:gd name="T50" fmla="*/ 712 w 4516"/>
                <a:gd name="T51" fmla="*/ 1132 h 1201"/>
                <a:gd name="T52" fmla="*/ 955 w 4516"/>
                <a:gd name="T53" fmla="*/ 1094 h 1201"/>
                <a:gd name="T54" fmla="*/ 1116 w 4516"/>
                <a:gd name="T55" fmla="*/ 1010 h 1201"/>
                <a:gd name="T56" fmla="*/ 1219 w 4516"/>
                <a:gd name="T57" fmla="*/ 1014 h 1201"/>
                <a:gd name="T58" fmla="*/ 1082 w 4516"/>
                <a:gd name="T59" fmla="*/ 1116 h 1201"/>
                <a:gd name="T60" fmla="*/ 900 w 4516"/>
                <a:gd name="T61" fmla="*/ 1178 h 1201"/>
                <a:gd name="T62" fmla="*/ 602 w 4516"/>
                <a:gd name="T63" fmla="*/ 1201 h 1201"/>
                <a:gd name="T64" fmla="*/ 392 w 4516"/>
                <a:gd name="T65" fmla="*/ 1174 h 1201"/>
                <a:gd name="T66" fmla="*/ 171 w 4516"/>
                <a:gd name="T67" fmla="*/ 1068 h 1201"/>
                <a:gd name="T68" fmla="*/ 63 w 4516"/>
                <a:gd name="T69" fmla="*/ 934 h 1201"/>
                <a:gd name="T70" fmla="*/ 2 w 4516"/>
                <a:gd name="T71" fmla="*/ 705 h 1201"/>
                <a:gd name="T72" fmla="*/ 19 w 4516"/>
                <a:gd name="T73" fmla="*/ 382 h 1201"/>
                <a:gd name="T74" fmla="*/ 113 w 4516"/>
                <a:gd name="T75" fmla="*/ 187 h 1201"/>
                <a:gd name="T76" fmla="*/ 247 w 4516"/>
                <a:gd name="T77" fmla="*/ 79 h 1201"/>
                <a:gd name="T78" fmla="*/ 450 w 4516"/>
                <a:gd name="T79" fmla="*/ 13 h 1201"/>
                <a:gd name="T80" fmla="*/ 709 w 4516"/>
                <a:gd name="T81" fmla="*/ 1 h 1201"/>
                <a:gd name="T82" fmla="*/ 913 w 4516"/>
                <a:gd name="T83" fmla="*/ 33 h 1201"/>
                <a:gd name="T84" fmla="*/ 1095 w 4516"/>
                <a:gd name="T85" fmla="*/ 115 h 1201"/>
                <a:gd name="T86" fmla="*/ 1237 w 4516"/>
                <a:gd name="T87" fmla="*/ 249 h 1201"/>
                <a:gd name="T88" fmla="*/ 1104 w 4516"/>
                <a:gd name="T89" fmla="*/ 210 h 1201"/>
                <a:gd name="T90" fmla="*/ 931 w 4516"/>
                <a:gd name="T91" fmla="*/ 111 h 1201"/>
                <a:gd name="T92" fmla="*/ 727 w 4516"/>
                <a:gd name="T93" fmla="*/ 70 h 1201"/>
                <a:gd name="T94" fmla="*/ 2520 w 4516"/>
                <a:gd name="T95" fmla="*/ 274 h 1201"/>
                <a:gd name="T96" fmla="*/ 2468 w 4516"/>
                <a:gd name="T97" fmla="*/ 170 h 1201"/>
                <a:gd name="T98" fmla="*/ 2348 w 4516"/>
                <a:gd name="T99" fmla="*/ 105 h 1201"/>
                <a:gd name="T100" fmla="*/ 2200 w 4516"/>
                <a:gd name="T101" fmla="*/ 658 h 1201"/>
                <a:gd name="T102" fmla="*/ 2367 w 4516"/>
                <a:gd name="T103" fmla="*/ 626 h 1201"/>
                <a:gd name="T104" fmla="*/ 2470 w 4516"/>
                <a:gd name="T105" fmla="*/ 546 h 1201"/>
                <a:gd name="T106" fmla="*/ 2525 w 4516"/>
                <a:gd name="T107" fmla="*/ 404 h 1201"/>
                <a:gd name="T108" fmla="*/ 2589 w 4516"/>
                <a:gd name="T109" fmla="*/ 458 h 1201"/>
                <a:gd name="T110" fmla="*/ 2520 w 4516"/>
                <a:gd name="T111" fmla="*/ 600 h 1201"/>
                <a:gd name="T112" fmla="*/ 2410 w 4516"/>
                <a:gd name="T113" fmla="*/ 682 h 1201"/>
                <a:gd name="T114" fmla="*/ 2217 w 4516"/>
                <a:gd name="T115" fmla="*/ 723 h 1201"/>
                <a:gd name="T116" fmla="*/ 2297 w 4516"/>
                <a:gd name="T117" fmla="*/ 28 h 1201"/>
                <a:gd name="T118" fmla="*/ 2477 w 4516"/>
                <a:gd name="T119" fmla="*/ 85 h 1201"/>
                <a:gd name="T120" fmla="*/ 2562 w 4516"/>
                <a:gd name="T121" fmla="*/ 176 h 1201"/>
                <a:gd name="T122" fmla="*/ 2600 w 4516"/>
                <a:gd name="T123" fmla="*/ 332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6" h="1201">
                  <a:moveTo>
                    <a:pt x="3856" y="24"/>
                  </a:moveTo>
                  <a:lnTo>
                    <a:pt x="3897" y="24"/>
                  </a:lnTo>
                  <a:lnTo>
                    <a:pt x="3935" y="25"/>
                  </a:lnTo>
                  <a:lnTo>
                    <a:pt x="3954" y="26"/>
                  </a:lnTo>
                  <a:lnTo>
                    <a:pt x="3973" y="28"/>
                  </a:lnTo>
                  <a:lnTo>
                    <a:pt x="4009" y="32"/>
                  </a:lnTo>
                  <a:lnTo>
                    <a:pt x="4045" y="37"/>
                  </a:lnTo>
                  <a:lnTo>
                    <a:pt x="4079" y="42"/>
                  </a:lnTo>
                  <a:lnTo>
                    <a:pt x="4113" y="49"/>
                  </a:lnTo>
                  <a:lnTo>
                    <a:pt x="4144" y="57"/>
                  </a:lnTo>
                  <a:lnTo>
                    <a:pt x="4159" y="61"/>
                  </a:lnTo>
                  <a:lnTo>
                    <a:pt x="4174" y="66"/>
                  </a:lnTo>
                  <a:lnTo>
                    <a:pt x="4203" y="76"/>
                  </a:lnTo>
                  <a:lnTo>
                    <a:pt x="4230" y="87"/>
                  </a:lnTo>
                  <a:lnTo>
                    <a:pt x="4257" y="99"/>
                  </a:lnTo>
                  <a:lnTo>
                    <a:pt x="4282" y="112"/>
                  </a:lnTo>
                  <a:lnTo>
                    <a:pt x="4306" y="127"/>
                  </a:lnTo>
                  <a:lnTo>
                    <a:pt x="4318" y="134"/>
                  </a:lnTo>
                  <a:lnTo>
                    <a:pt x="4328" y="141"/>
                  </a:lnTo>
                  <a:lnTo>
                    <a:pt x="4350" y="158"/>
                  </a:lnTo>
                  <a:lnTo>
                    <a:pt x="4370" y="175"/>
                  </a:lnTo>
                  <a:lnTo>
                    <a:pt x="4388" y="194"/>
                  </a:lnTo>
                  <a:lnTo>
                    <a:pt x="4398" y="204"/>
                  </a:lnTo>
                  <a:lnTo>
                    <a:pt x="4406" y="213"/>
                  </a:lnTo>
                  <a:lnTo>
                    <a:pt x="4415" y="223"/>
                  </a:lnTo>
                  <a:lnTo>
                    <a:pt x="4422" y="234"/>
                  </a:lnTo>
                  <a:lnTo>
                    <a:pt x="4430" y="244"/>
                  </a:lnTo>
                  <a:lnTo>
                    <a:pt x="4438" y="255"/>
                  </a:lnTo>
                  <a:lnTo>
                    <a:pt x="4444" y="266"/>
                  </a:lnTo>
                  <a:lnTo>
                    <a:pt x="4451" y="277"/>
                  </a:lnTo>
                  <a:lnTo>
                    <a:pt x="4463" y="301"/>
                  </a:lnTo>
                  <a:lnTo>
                    <a:pt x="4474" y="326"/>
                  </a:lnTo>
                  <a:lnTo>
                    <a:pt x="4480" y="338"/>
                  </a:lnTo>
                  <a:lnTo>
                    <a:pt x="4484" y="351"/>
                  </a:lnTo>
                  <a:lnTo>
                    <a:pt x="4493" y="378"/>
                  </a:lnTo>
                  <a:lnTo>
                    <a:pt x="4496" y="392"/>
                  </a:lnTo>
                  <a:lnTo>
                    <a:pt x="4500" y="405"/>
                  </a:lnTo>
                  <a:lnTo>
                    <a:pt x="4502" y="420"/>
                  </a:lnTo>
                  <a:lnTo>
                    <a:pt x="4505" y="434"/>
                  </a:lnTo>
                  <a:lnTo>
                    <a:pt x="4507" y="448"/>
                  </a:lnTo>
                  <a:lnTo>
                    <a:pt x="4510" y="464"/>
                  </a:lnTo>
                  <a:lnTo>
                    <a:pt x="4513" y="495"/>
                  </a:lnTo>
                  <a:lnTo>
                    <a:pt x="4516" y="526"/>
                  </a:lnTo>
                  <a:lnTo>
                    <a:pt x="4516" y="560"/>
                  </a:lnTo>
                  <a:lnTo>
                    <a:pt x="4516" y="638"/>
                  </a:lnTo>
                  <a:lnTo>
                    <a:pt x="4516" y="660"/>
                  </a:lnTo>
                  <a:lnTo>
                    <a:pt x="4514" y="681"/>
                  </a:lnTo>
                  <a:lnTo>
                    <a:pt x="4513" y="703"/>
                  </a:lnTo>
                  <a:lnTo>
                    <a:pt x="4512" y="723"/>
                  </a:lnTo>
                  <a:lnTo>
                    <a:pt x="4506" y="763"/>
                  </a:lnTo>
                  <a:lnTo>
                    <a:pt x="4502" y="781"/>
                  </a:lnTo>
                  <a:lnTo>
                    <a:pt x="4499" y="800"/>
                  </a:lnTo>
                  <a:lnTo>
                    <a:pt x="4495" y="817"/>
                  </a:lnTo>
                  <a:lnTo>
                    <a:pt x="4490" y="835"/>
                  </a:lnTo>
                  <a:lnTo>
                    <a:pt x="4484" y="850"/>
                  </a:lnTo>
                  <a:lnTo>
                    <a:pt x="4480" y="867"/>
                  </a:lnTo>
                  <a:lnTo>
                    <a:pt x="4474" y="883"/>
                  </a:lnTo>
                  <a:lnTo>
                    <a:pt x="4466" y="897"/>
                  </a:lnTo>
                  <a:lnTo>
                    <a:pt x="4459" y="912"/>
                  </a:lnTo>
                  <a:lnTo>
                    <a:pt x="4452" y="926"/>
                  </a:lnTo>
                  <a:lnTo>
                    <a:pt x="4445" y="939"/>
                  </a:lnTo>
                  <a:lnTo>
                    <a:pt x="4436" y="952"/>
                  </a:lnTo>
                  <a:lnTo>
                    <a:pt x="4428" y="964"/>
                  </a:lnTo>
                  <a:lnTo>
                    <a:pt x="4420" y="978"/>
                  </a:lnTo>
                  <a:lnTo>
                    <a:pt x="4411" y="988"/>
                  </a:lnTo>
                  <a:lnTo>
                    <a:pt x="4402" y="1000"/>
                  </a:lnTo>
                  <a:lnTo>
                    <a:pt x="4392" y="1010"/>
                  </a:lnTo>
                  <a:lnTo>
                    <a:pt x="4381" y="1021"/>
                  </a:lnTo>
                  <a:lnTo>
                    <a:pt x="4372" y="1030"/>
                  </a:lnTo>
                  <a:lnTo>
                    <a:pt x="4361" y="1040"/>
                  </a:lnTo>
                  <a:lnTo>
                    <a:pt x="4350" y="1050"/>
                  </a:lnTo>
                  <a:lnTo>
                    <a:pt x="4339" y="1058"/>
                  </a:lnTo>
                  <a:lnTo>
                    <a:pt x="4327" y="1066"/>
                  </a:lnTo>
                  <a:lnTo>
                    <a:pt x="4315" y="1074"/>
                  </a:lnTo>
                  <a:lnTo>
                    <a:pt x="4293" y="1089"/>
                  </a:lnTo>
                  <a:lnTo>
                    <a:pt x="4279" y="1095"/>
                  </a:lnTo>
                  <a:lnTo>
                    <a:pt x="4267" y="1102"/>
                  </a:lnTo>
                  <a:lnTo>
                    <a:pt x="4242" y="1114"/>
                  </a:lnTo>
                  <a:lnTo>
                    <a:pt x="4229" y="1119"/>
                  </a:lnTo>
                  <a:lnTo>
                    <a:pt x="4216" y="1124"/>
                  </a:lnTo>
                  <a:lnTo>
                    <a:pt x="4203" y="1130"/>
                  </a:lnTo>
                  <a:lnTo>
                    <a:pt x="4189" y="1134"/>
                  </a:lnTo>
                  <a:lnTo>
                    <a:pt x="4162" y="1142"/>
                  </a:lnTo>
                  <a:lnTo>
                    <a:pt x="4149" y="1146"/>
                  </a:lnTo>
                  <a:lnTo>
                    <a:pt x="4134" y="1149"/>
                  </a:lnTo>
                  <a:lnTo>
                    <a:pt x="4107" y="1155"/>
                  </a:lnTo>
                  <a:lnTo>
                    <a:pt x="4078" y="1161"/>
                  </a:lnTo>
                  <a:lnTo>
                    <a:pt x="4050" y="1165"/>
                  </a:lnTo>
                  <a:lnTo>
                    <a:pt x="4021" y="1168"/>
                  </a:lnTo>
                  <a:lnTo>
                    <a:pt x="3994" y="1172"/>
                  </a:lnTo>
                  <a:lnTo>
                    <a:pt x="3965" y="1174"/>
                  </a:lnTo>
                  <a:lnTo>
                    <a:pt x="3910" y="1177"/>
                  </a:lnTo>
                  <a:lnTo>
                    <a:pt x="3882" y="1177"/>
                  </a:lnTo>
                  <a:lnTo>
                    <a:pt x="3856" y="1177"/>
                  </a:lnTo>
                  <a:lnTo>
                    <a:pt x="3315" y="1177"/>
                  </a:lnTo>
                  <a:lnTo>
                    <a:pt x="3315" y="600"/>
                  </a:lnTo>
                  <a:lnTo>
                    <a:pt x="3315" y="24"/>
                  </a:lnTo>
                  <a:lnTo>
                    <a:pt x="3856" y="24"/>
                  </a:lnTo>
                  <a:close/>
                  <a:moveTo>
                    <a:pt x="4441" y="560"/>
                  </a:moveTo>
                  <a:lnTo>
                    <a:pt x="4441" y="531"/>
                  </a:lnTo>
                  <a:lnTo>
                    <a:pt x="4439" y="502"/>
                  </a:lnTo>
                  <a:lnTo>
                    <a:pt x="4436" y="476"/>
                  </a:lnTo>
                  <a:lnTo>
                    <a:pt x="4433" y="450"/>
                  </a:lnTo>
                  <a:lnTo>
                    <a:pt x="4427" y="424"/>
                  </a:lnTo>
                  <a:lnTo>
                    <a:pt x="4421" y="400"/>
                  </a:lnTo>
                  <a:lnTo>
                    <a:pt x="4414" y="378"/>
                  </a:lnTo>
                  <a:lnTo>
                    <a:pt x="4405" y="355"/>
                  </a:lnTo>
                  <a:lnTo>
                    <a:pt x="4396" y="333"/>
                  </a:lnTo>
                  <a:lnTo>
                    <a:pt x="4384" y="313"/>
                  </a:lnTo>
                  <a:lnTo>
                    <a:pt x="4372" y="294"/>
                  </a:lnTo>
                  <a:lnTo>
                    <a:pt x="4358" y="274"/>
                  </a:lnTo>
                  <a:lnTo>
                    <a:pt x="4344" y="256"/>
                  </a:lnTo>
                  <a:lnTo>
                    <a:pt x="4328" y="240"/>
                  </a:lnTo>
                  <a:lnTo>
                    <a:pt x="4313" y="223"/>
                  </a:lnTo>
                  <a:lnTo>
                    <a:pt x="4295" y="208"/>
                  </a:lnTo>
                  <a:lnTo>
                    <a:pt x="4285" y="201"/>
                  </a:lnTo>
                  <a:lnTo>
                    <a:pt x="4276" y="194"/>
                  </a:lnTo>
                  <a:lnTo>
                    <a:pt x="4255" y="181"/>
                  </a:lnTo>
                  <a:lnTo>
                    <a:pt x="4235" y="168"/>
                  </a:lnTo>
                  <a:lnTo>
                    <a:pt x="4212" y="157"/>
                  </a:lnTo>
                  <a:lnTo>
                    <a:pt x="4188" y="146"/>
                  </a:lnTo>
                  <a:lnTo>
                    <a:pt x="4164" y="136"/>
                  </a:lnTo>
                  <a:lnTo>
                    <a:pt x="4138" y="128"/>
                  </a:lnTo>
                  <a:lnTo>
                    <a:pt x="4111" y="120"/>
                  </a:lnTo>
                  <a:lnTo>
                    <a:pt x="4084" y="112"/>
                  </a:lnTo>
                  <a:lnTo>
                    <a:pt x="4054" y="106"/>
                  </a:lnTo>
                  <a:lnTo>
                    <a:pt x="4024" y="102"/>
                  </a:lnTo>
                  <a:lnTo>
                    <a:pt x="3993" y="98"/>
                  </a:lnTo>
                  <a:lnTo>
                    <a:pt x="3960" y="94"/>
                  </a:lnTo>
                  <a:lnTo>
                    <a:pt x="3927" y="92"/>
                  </a:lnTo>
                  <a:lnTo>
                    <a:pt x="3892" y="91"/>
                  </a:lnTo>
                  <a:lnTo>
                    <a:pt x="3856" y="91"/>
                  </a:lnTo>
                  <a:lnTo>
                    <a:pt x="3388" y="91"/>
                  </a:lnTo>
                  <a:lnTo>
                    <a:pt x="3388" y="600"/>
                  </a:lnTo>
                  <a:lnTo>
                    <a:pt x="3388" y="1110"/>
                  </a:lnTo>
                  <a:lnTo>
                    <a:pt x="3856" y="1110"/>
                  </a:lnTo>
                  <a:lnTo>
                    <a:pt x="3893" y="1110"/>
                  </a:lnTo>
                  <a:lnTo>
                    <a:pt x="3928" y="1108"/>
                  </a:lnTo>
                  <a:lnTo>
                    <a:pt x="3963" y="1106"/>
                  </a:lnTo>
                  <a:lnTo>
                    <a:pt x="3996" y="1102"/>
                  </a:lnTo>
                  <a:lnTo>
                    <a:pt x="4027" y="1099"/>
                  </a:lnTo>
                  <a:lnTo>
                    <a:pt x="4059" y="1094"/>
                  </a:lnTo>
                  <a:lnTo>
                    <a:pt x="4087" y="1088"/>
                  </a:lnTo>
                  <a:lnTo>
                    <a:pt x="4116" y="1081"/>
                  </a:lnTo>
                  <a:lnTo>
                    <a:pt x="4143" y="1074"/>
                  </a:lnTo>
                  <a:lnTo>
                    <a:pt x="4169" y="1065"/>
                  </a:lnTo>
                  <a:lnTo>
                    <a:pt x="4193" y="1056"/>
                  </a:lnTo>
                  <a:lnTo>
                    <a:pt x="4217" y="1045"/>
                  </a:lnTo>
                  <a:lnTo>
                    <a:pt x="4239" y="1034"/>
                  </a:lnTo>
                  <a:lnTo>
                    <a:pt x="4260" y="1022"/>
                  </a:lnTo>
                  <a:lnTo>
                    <a:pt x="4281" y="1009"/>
                  </a:lnTo>
                  <a:lnTo>
                    <a:pt x="4299" y="994"/>
                  </a:lnTo>
                  <a:lnTo>
                    <a:pt x="4308" y="987"/>
                  </a:lnTo>
                  <a:lnTo>
                    <a:pt x="4317" y="979"/>
                  </a:lnTo>
                  <a:lnTo>
                    <a:pt x="4325" y="972"/>
                  </a:lnTo>
                  <a:lnTo>
                    <a:pt x="4332" y="963"/>
                  </a:lnTo>
                  <a:lnTo>
                    <a:pt x="4340" y="955"/>
                  </a:lnTo>
                  <a:lnTo>
                    <a:pt x="4348" y="946"/>
                  </a:lnTo>
                  <a:lnTo>
                    <a:pt x="4355" y="937"/>
                  </a:lnTo>
                  <a:lnTo>
                    <a:pt x="4362" y="928"/>
                  </a:lnTo>
                  <a:lnTo>
                    <a:pt x="4374" y="909"/>
                  </a:lnTo>
                  <a:lnTo>
                    <a:pt x="4386" y="889"/>
                  </a:lnTo>
                  <a:lnTo>
                    <a:pt x="4397" y="868"/>
                  </a:lnTo>
                  <a:lnTo>
                    <a:pt x="4406" y="847"/>
                  </a:lnTo>
                  <a:lnTo>
                    <a:pt x="4415" y="824"/>
                  </a:lnTo>
                  <a:lnTo>
                    <a:pt x="4418" y="812"/>
                  </a:lnTo>
                  <a:lnTo>
                    <a:pt x="4422" y="800"/>
                  </a:lnTo>
                  <a:lnTo>
                    <a:pt x="4428" y="775"/>
                  </a:lnTo>
                  <a:lnTo>
                    <a:pt x="4433" y="750"/>
                  </a:lnTo>
                  <a:lnTo>
                    <a:pt x="4436" y="722"/>
                  </a:lnTo>
                  <a:lnTo>
                    <a:pt x="4439" y="709"/>
                  </a:lnTo>
                  <a:lnTo>
                    <a:pt x="4440" y="694"/>
                  </a:lnTo>
                  <a:lnTo>
                    <a:pt x="4441" y="666"/>
                  </a:lnTo>
                  <a:lnTo>
                    <a:pt x="4441" y="636"/>
                  </a:lnTo>
                  <a:lnTo>
                    <a:pt x="4441" y="560"/>
                  </a:lnTo>
                  <a:close/>
                  <a:moveTo>
                    <a:pt x="631" y="67"/>
                  </a:moveTo>
                  <a:lnTo>
                    <a:pt x="597" y="67"/>
                  </a:lnTo>
                  <a:lnTo>
                    <a:pt x="564" y="68"/>
                  </a:lnTo>
                  <a:lnTo>
                    <a:pt x="532" y="70"/>
                  </a:lnTo>
                  <a:lnTo>
                    <a:pt x="501" y="74"/>
                  </a:lnTo>
                  <a:lnTo>
                    <a:pt x="486" y="76"/>
                  </a:lnTo>
                  <a:lnTo>
                    <a:pt x="471" y="79"/>
                  </a:lnTo>
                  <a:lnTo>
                    <a:pt x="457" y="81"/>
                  </a:lnTo>
                  <a:lnTo>
                    <a:pt x="442" y="84"/>
                  </a:lnTo>
                  <a:lnTo>
                    <a:pt x="428" y="87"/>
                  </a:lnTo>
                  <a:lnTo>
                    <a:pt x="415" y="91"/>
                  </a:lnTo>
                  <a:lnTo>
                    <a:pt x="388" y="98"/>
                  </a:lnTo>
                  <a:lnTo>
                    <a:pt x="363" y="105"/>
                  </a:lnTo>
                  <a:lnTo>
                    <a:pt x="338" y="115"/>
                  </a:lnTo>
                  <a:lnTo>
                    <a:pt x="315" y="126"/>
                  </a:lnTo>
                  <a:lnTo>
                    <a:pt x="293" y="136"/>
                  </a:lnTo>
                  <a:lnTo>
                    <a:pt x="271" y="148"/>
                  </a:lnTo>
                  <a:lnTo>
                    <a:pt x="252" y="162"/>
                  </a:lnTo>
                  <a:lnTo>
                    <a:pt x="233" y="175"/>
                  </a:lnTo>
                  <a:lnTo>
                    <a:pt x="223" y="183"/>
                  </a:lnTo>
                  <a:lnTo>
                    <a:pt x="215" y="190"/>
                  </a:lnTo>
                  <a:lnTo>
                    <a:pt x="198" y="206"/>
                  </a:lnTo>
                  <a:lnTo>
                    <a:pt x="181" y="223"/>
                  </a:lnTo>
                  <a:lnTo>
                    <a:pt x="167" y="241"/>
                  </a:lnTo>
                  <a:lnTo>
                    <a:pt x="159" y="250"/>
                  </a:lnTo>
                  <a:lnTo>
                    <a:pt x="153" y="260"/>
                  </a:lnTo>
                  <a:lnTo>
                    <a:pt x="146" y="270"/>
                  </a:lnTo>
                  <a:lnTo>
                    <a:pt x="140" y="279"/>
                  </a:lnTo>
                  <a:lnTo>
                    <a:pt x="129" y="300"/>
                  </a:lnTo>
                  <a:lnTo>
                    <a:pt x="119" y="322"/>
                  </a:lnTo>
                  <a:lnTo>
                    <a:pt x="109" y="344"/>
                  </a:lnTo>
                  <a:lnTo>
                    <a:pt x="105" y="356"/>
                  </a:lnTo>
                  <a:lnTo>
                    <a:pt x="101" y="368"/>
                  </a:lnTo>
                  <a:lnTo>
                    <a:pt x="93" y="392"/>
                  </a:lnTo>
                  <a:lnTo>
                    <a:pt x="87" y="418"/>
                  </a:lnTo>
                  <a:lnTo>
                    <a:pt x="85" y="432"/>
                  </a:lnTo>
                  <a:lnTo>
                    <a:pt x="83" y="445"/>
                  </a:lnTo>
                  <a:lnTo>
                    <a:pt x="79" y="471"/>
                  </a:lnTo>
                  <a:lnTo>
                    <a:pt x="78" y="486"/>
                  </a:lnTo>
                  <a:lnTo>
                    <a:pt x="77" y="500"/>
                  </a:lnTo>
                  <a:lnTo>
                    <a:pt x="74" y="529"/>
                  </a:lnTo>
                  <a:lnTo>
                    <a:pt x="74" y="560"/>
                  </a:lnTo>
                  <a:lnTo>
                    <a:pt x="74" y="636"/>
                  </a:lnTo>
                  <a:lnTo>
                    <a:pt x="74" y="667"/>
                  </a:lnTo>
                  <a:lnTo>
                    <a:pt x="77" y="697"/>
                  </a:lnTo>
                  <a:lnTo>
                    <a:pt x="78" y="711"/>
                  </a:lnTo>
                  <a:lnTo>
                    <a:pt x="79" y="726"/>
                  </a:lnTo>
                  <a:lnTo>
                    <a:pt x="83" y="753"/>
                  </a:lnTo>
                  <a:lnTo>
                    <a:pt x="87" y="781"/>
                  </a:lnTo>
                  <a:lnTo>
                    <a:pt x="93" y="806"/>
                  </a:lnTo>
                  <a:lnTo>
                    <a:pt x="97" y="819"/>
                  </a:lnTo>
                  <a:lnTo>
                    <a:pt x="101" y="831"/>
                  </a:lnTo>
                  <a:lnTo>
                    <a:pt x="109" y="855"/>
                  </a:lnTo>
                  <a:lnTo>
                    <a:pt x="119" y="878"/>
                  </a:lnTo>
                  <a:lnTo>
                    <a:pt x="129" y="900"/>
                  </a:lnTo>
                  <a:lnTo>
                    <a:pt x="135" y="910"/>
                  </a:lnTo>
                  <a:lnTo>
                    <a:pt x="140" y="921"/>
                  </a:lnTo>
                  <a:lnTo>
                    <a:pt x="153" y="940"/>
                  </a:lnTo>
                  <a:lnTo>
                    <a:pt x="161" y="950"/>
                  </a:lnTo>
                  <a:lnTo>
                    <a:pt x="168" y="960"/>
                  </a:lnTo>
                  <a:lnTo>
                    <a:pt x="182" y="978"/>
                  </a:lnTo>
                  <a:lnTo>
                    <a:pt x="198" y="994"/>
                  </a:lnTo>
                  <a:lnTo>
                    <a:pt x="216" y="1010"/>
                  </a:lnTo>
                  <a:lnTo>
                    <a:pt x="234" y="1026"/>
                  </a:lnTo>
                  <a:lnTo>
                    <a:pt x="253" y="1040"/>
                  </a:lnTo>
                  <a:lnTo>
                    <a:pt x="264" y="1046"/>
                  </a:lnTo>
                  <a:lnTo>
                    <a:pt x="273" y="1052"/>
                  </a:lnTo>
                  <a:lnTo>
                    <a:pt x="295" y="1064"/>
                  </a:lnTo>
                  <a:lnTo>
                    <a:pt x="319" y="1076"/>
                  </a:lnTo>
                  <a:lnTo>
                    <a:pt x="343" y="1086"/>
                  </a:lnTo>
                  <a:lnTo>
                    <a:pt x="355" y="1090"/>
                  </a:lnTo>
                  <a:lnTo>
                    <a:pt x="367" y="1095"/>
                  </a:lnTo>
                  <a:lnTo>
                    <a:pt x="380" y="1099"/>
                  </a:lnTo>
                  <a:lnTo>
                    <a:pt x="393" y="1104"/>
                  </a:lnTo>
                  <a:lnTo>
                    <a:pt x="408" y="1107"/>
                  </a:lnTo>
                  <a:lnTo>
                    <a:pt x="421" y="1111"/>
                  </a:lnTo>
                  <a:lnTo>
                    <a:pt x="450" y="1117"/>
                  </a:lnTo>
                  <a:lnTo>
                    <a:pt x="480" y="1122"/>
                  </a:lnTo>
                  <a:lnTo>
                    <a:pt x="510" y="1126"/>
                  </a:lnTo>
                  <a:lnTo>
                    <a:pt x="542" y="1130"/>
                  </a:lnTo>
                  <a:lnTo>
                    <a:pt x="576" y="1132"/>
                  </a:lnTo>
                  <a:lnTo>
                    <a:pt x="609" y="1134"/>
                  </a:lnTo>
                  <a:lnTo>
                    <a:pt x="645" y="1134"/>
                  </a:lnTo>
                  <a:lnTo>
                    <a:pt x="691" y="1134"/>
                  </a:lnTo>
                  <a:lnTo>
                    <a:pt x="712" y="1132"/>
                  </a:lnTo>
                  <a:lnTo>
                    <a:pt x="734" y="1131"/>
                  </a:lnTo>
                  <a:lnTo>
                    <a:pt x="775" y="1129"/>
                  </a:lnTo>
                  <a:lnTo>
                    <a:pt x="814" y="1124"/>
                  </a:lnTo>
                  <a:lnTo>
                    <a:pt x="834" y="1122"/>
                  </a:lnTo>
                  <a:lnTo>
                    <a:pt x="852" y="1118"/>
                  </a:lnTo>
                  <a:lnTo>
                    <a:pt x="871" y="1116"/>
                  </a:lnTo>
                  <a:lnTo>
                    <a:pt x="888" y="1112"/>
                  </a:lnTo>
                  <a:lnTo>
                    <a:pt x="906" y="1108"/>
                  </a:lnTo>
                  <a:lnTo>
                    <a:pt x="922" y="1104"/>
                  </a:lnTo>
                  <a:lnTo>
                    <a:pt x="955" y="1094"/>
                  </a:lnTo>
                  <a:lnTo>
                    <a:pt x="970" y="1089"/>
                  </a:lnTo>
                  <a:lnTo>
                    <a:pt x="985" y="1083"/>
                  </a:lnTo>
                  <a:lnTo>
                    <a:pt x="1014" y="1071"/>
                  </a:lnTo>
                  <a:lnTo>
                    <a:pt x="1028" y="1065"/>
                  </a:lnTo>
                  <a:lnTo>
                    <a:pt x="1041" y="1058"/>
                  </a:lnTo>
                  <a:lnTo>
                    <a:pt x="1068" y="1044"/>
                  </a:lnTo>
                  <a:lnTo>
                    <a:pt x="1080" y="1035"/>
                  </a:lnTo>
                  <a:lnTo>
                    <a:pt x="1093" y="1027"/>
                  </a:lnTo>
                  <a:lnTo>
                    <a:pt x="1104" y="1018"/>
                  </a:lnTo>
                  <a:lnTo>
                    <a:pt x="1116" y="1010"/>
                  </a:lnTo>
                  <a:lnTo>
                    <a:pt x="1126" y="1000"/>
                  </a:lnTo>
                  <a:lnTo>
                    <a:pt x="1137" y="991"/>
                  </a:lnTo>
                  <a:lnTo>
                    <a:pt x="1148" y="980"/>
                  </a:lnTo>
                  <a:lnTo>
                    <a:pt x="1158" y="970"/>
                  </a:lnTo>
                  <a:lnTo>
                    <a:pt x="1158" y="663"/>
                  </a:lnTo>
                  <a:lnTo>
                    <a:pt x="460" y="663"/>
                  </a:lnTo>
                  <a:lnTo>
                    <a:pt x="460" y="597"/>
                  </a:lnTo>
                  <a:lnTo>
                    <a:pt x="1231" y="597"/>
                  </a:lnTo>
                  <a:lnTo>
                    <a:pt x="1231" y="1002"/>
                  </a:lnTo>
                  <a:lnTo>
                    <a:pt x="1219" y="1014"/>
                  </a:lnTo>
                  <a:lnTo>
                    <a:pt x="1208" y="1026"/>
                  </a:lnTo>
                  <a:lnTo>
                    <a:pt x="1195" y="1038"/>
                  </a:lnTo>
                  <a:lnTo>
                    <a:pt x="1183" y="1048"/>
                  </a:lnTo>
                  <a:lnTo>
                    <a:pt x="1170" y="1059"/>
                  </a:lnTo>
                  <a:lnTo>
                    <a:pt x="1156" y="1070"/>
                  </a:lnTo>
                  <a:lnTo>
                    <a:pt x="1142" y="1080"/>
                  </a:lnTo>
                  <a:lnTo>
                    <a:pt x="1128" y="1089"/>
                  </a:lnTo>
                  <a:lnTo>
                    <a:pt x="1113" y="1099"/>
                  </a:lnTo>
                  <a:lnTo>
                    <a:pt x="1098" y="1107"/>
                  </a:lnTo>
                  <a:lnTo>
                    <a:pt x="1082" y="1116"/>
                  </a:lnTo>
                  <a:lnTo>
                    <a:pt x="1066" y="1124"/>
                  </a:lnTo>
                  <a:lnTo>
                    <a:pt x="1050" y="1131"/>
                  </a:lnTo>
                  <a:lnTo>
                    <a:pt x="1033" y="1138"/>
                  </a:lnTo>
                  <a:lnTo>
                    <a:pt x="1015" y="1146"/>
                  </a:lnTo>
                  <a:lnTo>
                    <a:pt x="997" y="1152"/>
                  </a:lnTo>
                  <a:lnTo>
                    <a:pt x="978" y="1158"/>
                  </a:lnTo>
                  <a:lnTo>
                    <a:pt x="960" y="1164"/>
                  </a:lnTo>
                  <a:lnTo>
                    <a:pt x="939" y="1168"/>
                  </a:lnTo>
                  <a:lnTo>
                    <a:pt x="920" y="1173"/>
                  </a:lnTo>
                  <a:lnTo>
                    <a:pt x="900" y="1178"/>
                  </a:lnTo>
                  <a:lnTo>
                    <a:pt x="878" y="1182"/>
                  </a:lnTo>
                  <a:lnTo>
                    <a:pt x="856" y="1185"/>
                  </a:lnTo>
                  <a:lnTo>
                    <a:pt x="835" y="1189"/>
                  </a:lnTo>
                  <a:lnTo>
                    <a:pt x="812" y="1191"/>
                  </a:lnTo>
                  <a:lnTo>
                    <a:pt x="789" y="1194"/>
                  </a:lnTo>
                  <a:lnTo>
                    <a:pt x="742" y="1198"/>
                  </a:lnTo>
                  <a:lnTo>
                    <a:pt x="693" y="1201"/>
                  </a:lnTo>
                  <a:lnTo>
                    <a:pt x="668" y="1201"/>
                  </a:lnTo>
                  <a:lnTo>
                    <a:pt x="642" y="1201"/>
                  </a:lnTo>
                  <a:lnTo>
                    <a:pt x="602" y="1201"/>
                  </a:lnTo>
                  <a:lnTo>
                    <a:pt x="583" y="1200"/>
                  </a:lnTo>
                  <a:lnTo>
                    <a:pt x="564" y="1198"/>
                  </a:lnTo>
                  <a:lnTo>
                    <a:pt x="546" y="1197"/>
                  </a:lnTo>
                  <a:lnTo>
                    <a:pt x="528" y="1196"/>
                  </a:lnTo>
                  <a:lnTo>
                    <a:pt x="492" y="1192"/>
                  </a:lnTo>
                  <a:lnTo>
                    <a:pt x="475" y="1190"/>
                  </a:lnTo>
                  <a:lnTo>
                    <a:pt x="457" y="1188"/>
                  </a:lnTo>
                  <a:lnTo>
                    <a:pt x="424" y="1182"/>
                  </a:lnTo>
                  <a:lnTo>
                    <a:pt x="408" y="1178"/>
                  </a:lnTo>
                  <a:lnTo>
                    <a:pt x="392" y="1174"/>
                  </a:lnTo>
                  <a:lnTo>
                    <a:pt x="362" y="1166"/>
                  </a:lnTo>
                  <a:lnTo>
                    <a:pt x="332" y="1156"/>
                  </a:lnTo>
                  <a:lnTo>
                    <a:pt x="304" y="1146"/>
                  </a:lnTo>
                  <a:lnTo>
                    <a:pt x="290" y="1140"/>
                  </a:lnTo>
                  <a:lnTo>
                    <a:pt x="277" y="1134"/>
                  </a:lnTo>
                  <a:lnTo>
                    <a:pt x="252" y="1122"/>
                  </a:lnTo>
                  <a:lnTo>
                    <a:pt x="227" y="1107"/>
                  </a:lnTo>
                  <a:lnTo>
                    <a:pt x="204" y="1093"/>
                  </a:lnTo>
                  <a:lnTo>
                    <a:pt x="182" y="1076"/>
                  </a:lnTo>
                  <a:lnTo>
                    <a:pt x="171" y="1068"/>
                  </a:lnTo>
                  <a:lnTo>
                    <a:pt x="162" y="1059"/>
                  </a:lnTo>
                  <a:lnTo>
                    <a:pt x="141" y="1041"/>
                  </a:lnTo>
                  <a:lnTo>
                    <a:pt x="123" y="1022"/>
                  </a:lnTo>
                  <a:lnTo>
                    <a:pt x="115" y="1012"/>
                  </a:lnTo>
                  <a:lnTo>
                    <a:pt x="107" y="1002"/>
                  </a:lnTo>
                  <a:lnTo>
                    <a:pt x="98" y="991"/>
                  </a:lnTo>
                  <a:lnTo>
                    <a:pt x="91" y="980"/>
                  </a:lnTo>
                  <a:lnTo>
                    <a:pt x="84" y="969"/>
                  </a:lnTo>
                  <a:lnTo>
                    <a:pt x="77" y="957"/>
                  </a:lnTo>
                  <a:lnTo>
                    <a:pt x="63" y="934"/>
                  </a:lnTo>
                  <a:lnTo>
                    <a:pt x="51" y="909"/>
                  </a:lnTo>
                  <a:lnTo>
                    <a:pt x="45" y="896"/>
                  </a:lnTo>
                  <a:lnTo>
                    <a:pt x="41" y="883"/>
                  </a:lnTo>
                  <a:lnTo>
                    <a:pt x="31" y="856"/>
                  </a:lnTo>
                  <a:lnTo>
                    <a:pt x="23" y="829"/>
                  </a:lnTo>
                  <a:lnTo>
                    <a:pt x="15" y="799"/>
                  </a:lnTo>
                  <a:lnTo>
                    <a:pt x="11" y="769"/>
                  </a:lnTo>
                  <a:lnTo>
                    <a:pt x="8" y="753"/>
                  </a:lnTo>
                  <a:lnTo>
                    <a:pt x="6" y="738"/>
                  </a:lnTo>
                  <a:lnTo>
                    <a:pt x="2" y="705"/>
                  </a:lnTo>
                  <a:lnTo>
                    <a:pt x="1" y="672"/>
                  </a:lnTo>
                  <a:lnTo>
                    <a:pt x="0" y="638"/>
                  </a:lnTo>
                  <a:lnTo>
                    <a:pt x="0" y="558"/>
                  </a:lnTo>
                  <a:lnTo>
                    <a:pt x="1" y="524"/>
                  </a:lnTo>
                  <a:lnTo>
                    <a:pt x="1" y="507"/>
                  </a:lnTo>
                  <a:lnTo>
                    <a:pt x="2" y="490"/>
                  </a:lnTo>
                  <a:lnTo>
                    <a:pt x="6" y="458"/>
                  </a:lnTo>
                  <a:lnTo>
                    <a:pt x="11" y="427"/>
                  </a:lnTo>
                  <a:lnTo>
                    <a:pt x="15" y="398"/>
                  </a:lnTo>
                  <a:lnTo>
                    <a:pt x="19" y="382"/>
                  </a:lnTo>
                  <a:lnTo>
                    <a:pt x="23" y="369"/>
                  </a:lnTo>
                  <a:lnTo>
                    <a:pt x="31" y="340"/>
                  </a:lnTo>
                  <a:lnTo>
                    <a:pt x="39" y="314"/>
                  </a:lnTo>
                  <a:lnTo>
                    <a:pt x="50" y="289"/>
                  </a:lnTo>
                  <a:lnTo>
                    <a:pt x="56" y="276"/>
                  </a:lnTo>
                  <a:lnTo>
                    <a:pt x="62" y="264"/>
                  </a:lnTo>
                  <a:lnTo>
                    <a:pt x="75" y="241"/>
                  </a:lnTo>
                  <a:lnTo>
                    <a:pt x="90" y="218"/>
                  </a:lnTo>
                  <a:lnTo>
                    <a:pt x="105" y="196"/>
                  </a:lnTo>
                  <a:lnTo>
                    <a:pt x="113" y="187"/>
                  </a:lnTo>
                  <a:lnTo>
                    <a:pt x="121" y="177"/>
                  </a:lnTo>
                  <a:lnTo>
                    <a:pt x="131" y="168"/>
                  </a:lnTo>
                  <a:lnTo>
                    <a:pt x="139" y="158"/>
                  </a:lnTo>
                  <a:lnTo>
                    <a:pt x="149" y="148"/>
                  </a:lnTo>
                  <a:lnTo>
                    <a:pt x="158" y="140"/>
                  </a:lnTo>
                  <a:lnTo>
                    <a:pt x="179" y="123"/>
                  </a:lnTo>
                  <a:lnTo>
                    <a:pt x="189" y="115"/>
                  </a:lnTo>
                  <a:lnTo>
                    <a:pt x="200" y="106"/>
                  </a:lnTo>
                  <a:lnTo>
                    <a:pt x="223" y="92"/>
                  </a:lnTo>
                  <a:lnTo>
                    <a:pt x="247" y="79"/>
                  </a:lnTo>
                  <a:lnTo>
                    <a:pt x="260" y="72"/>
                  </a:lnTo>
                  <a:lnTo>
                    <a:pt x="273" y="66"/>
                  </a:lnTo>
                  <a:lnTo>
                    <a:pt x="300" y="55"/>
                  </a:lnTo>
                  <a:lnTo>
                    <a:pt x="327" y="44"/>
                  </a:lnTo>
                  <a:lnTo>
                    <a:pt x="356" y="34"/>
                  </a:lnTo>
                  <a:lnTo>
                    <a:pt x="370" y="31"/>
                  </a:lnTo>
                  <a:lnTo>
                    <a:pt x="386" y="26"/>
                  </a:lnTo>
                  <a:lnTo>
                    <a:pt x="402" y="22"/>
                  </a:lnTo>
                  <a:lnTo>
                    <a:pt x="417" y="19"/>
                  </a:lnTo>
                  <a:lnTo>
                    <a:pt x="450" y="13"/>
                  </a:lnTo>
                  <a:lnTo>
                    <a:pt x="466" y="10"/>
                  </a:lnTo>
                  <a:lnTo>
                    <a:pt x="484" y="8"/>
                  </a:lnTo>
                  <a:lnTo>
                    <a:pt x="519" y="4"/>
                  </a:lnTo>
                  <a:lnTo>
                    <a:pt x="537" y="3"/>
                  </a:lnTo>
                  <a:lnTo>
                    <a:pt x="555" y="2"/>
                  </a:lnTo>
                  <a:lnTo>
                    <a:pt x="592" y="0"/>
                  </a:lnTo>
                  <a:lnTo>
                    <a:pt x="631" y="0"/>
                  </a:lnTo>
                  <a:lnTo>
                    <a:pt x="657" y="0"/>
                  </a:lnTo>
                  <a:lnTo>
                    <a:pt x="684" y="1"/>
                  </a:lnTo>
                  <a:lnTo>
                    <a:pt x="709" y="1"/>
                  </a:lnTo>
                  <a:lnTo>
                    <a:pt x="734" y="3"/>
                  </a:lnTo>
                  <a:lnTo>
                    <a:pt x="758" y="6"/>
                  </a:lnTo>
                  <a:lnTo>
                    <a:pt x="782" y="8"/>
                  </a:lnTo>
                  <a:lnTo>
                    <a:pt x="805" y="10"/>
                  </a:lnTo>
                  <a:lnTo>
                    <a:pt x="816" y="13"/>
                  </a:lnTo>
                  <a:lnTo>
                    <a:pt x="828" y="14"/>
                  </a:lnTo>
                  <a:lnTo>
                    <a:pt x="849" y="18"/>
                  </a:lnTo>
                  <a:lnTo>
                    <a:pt x="871" y="22"/>
                  </a:lnTo>
                  <a:lnTo>
                    <a:pt x="892" y="27"/>
                  </a:lnTo>
                  <a:lnTo>
                    <a:pt x="913" y="33"/>
                  </a:lnTo>
                  <a:lnTo>
                    <a:pt x="933" y="39"/>
                  </a:lnTo>
                  <a:lnTo>
                    <a:pt x="952" y="45"/>
                  </a:lnTo>
                  <a:lnTo>
                    <a:pt x="972" y="52"/>
                  </a:lnTo>
                  <a:lnTo>
                    <a:pt x="991" y="60"/>
                  </a:lnTo>
                  <a:lnTo>
                    <a:pt x="1009" y="68"/>
                  </a:lnTo>
                  <a:lnTo>
                    <a:pt x="1027" y="76"/>
                  </a:lnTo>
                  <a:lnTo>
                    <a:pt x="1045" y="85"/>
                  </a:lnTo>
                  <a:lnTo>
                    <a:pt x="1062" y="94"/>
                  </a:lnTo>
                  <a:lnTo>
                    <a:pt x="1078" y="104"/>
                  </a:lnTo>
                  <a:lnTo>
                    <a:pt x="1095" y="115"/>
                  </a:lnTo>
                  <a:lnTo>
                    <a:pt x="1111" y="126"/>
                  </a:lnTo>
                  <a:lnTo>
                    <a:pt x="1126" y="138"/>
                  </a:lnTo>
                  <a:lnTo>
                    <a:pt x="1141" y="150"/>
                  </a:lnTo>
                  <a:lnTo>
                    <a:pt x="1155" y="162"/>
                  </a:lnTo>
                  <a:lnTo>
                    <a:pt x="1170" y="175"/>
                  </a:lnTo>
                  <a:lnTo>
                    <a:pt x="1184" y="189"/>
                  </a:lnTo>
                  <a:lnTo>
                    <a:pt x="1198" y="204"/>
                  </a:lnTo>
                  <a:lnTo>
                    <a:pt x="1212" y="218"/>
                  </a:lnTo>
                  <a:lnTo>
                    <a:pt x="1224" y="234"/>
                  </a:lnTo>
                  <a:lnTo>
                    <a:pt x="1237" y="249"/>
                  </a:lnTo>
                  <a:lnTo>
                    <a:pt x="1242" y="255"/>
                  </a:lnTo>
                  <a:lnTo>
                    <a:pt x="1195" y="314"/>
                  </a:lnTo>
                  <a:lnTo>
                    <a:pt x="1188" y="303"/>
                  </a:lnTo>
                  <a:lnTo>
                    <a:pt x="1176" y="289"/>
                  </a:lnTo>
                  <a:lnTo>
                    <a:pt x="1165" y="274"/>
                  </a:lnTo>
                  <a:lnTo>
                    <a:pt x="1153" y="260"/>
                  </a:lnTo>
                  <a:lnTo>
                    <a:pt x="1142" y="247"/>
                  </a:lnTo>
                  <a:lnTo>
                    <a:pt x="1129" y="234"/>
                  </a:lnTo>
                  <a:lnTo>
                    <a:pt x="1117" y="222"/>
                  </a:lnTo>
                  <a:lnTo>
                    <a:pt x="1104" y="210"/>
                  </a:lnTo>
                  <a:lnTo>
                    <a:pt x="1089" y="199"/>
                  </a:lnTo>
                  <a:lnTo>
                    <a:pt x="1076" y="187"/>
                  </a:lnTo>
                  <a:lnTo>
                    <a:pt x="1062" y="177"/>
                  </a:lnTo>
                  <a:lnTo>
                    <a:pt x="1046" y="166"/>
                  </a:lnTo>
                  <a:lnTo>
                    <a:pt x="1032" y="158"/>
                  </a:lnTo>
                  <a:lnTo>
                    <a:pt x="1016" y="148"/>
                  </a:lnTo>
                  <a:lnTo>
                    <a:pt x="999" y="140"/>
                  </a:lnTo>
                  <a:lnTo>
                    <a:pt x="984" y="132"/>
                  </a:lnTo>
                  <a:lnTo>
                    <a:pt x="966" y="124"/>
                  </a:lnTo>
                  <a:lnTo>
                    <a:pt x="931" y="111"/>
                  </a:lnTo>
                  <a:lnTo>
                    <a:pt x="913" y="104"/>
                  </a:lnTo>
                  <a:lnTo>
                    <a:pt x="894" y="99"/>
                  </a:lnTo>
                  <a:lnTo>
                    <a:pt x="874" y="93"/>
                  </a:lnTo>
                  <a:lnTo>
                    <a:pt x="855" y="88"/>
                  </a:lnTo>
                  <a:lnTo>
                    <a:pt x="835" y="85"/>
                  </a:lnTo>
                  <a:lnTo>
                    <a:pt x="814" y="81"/>
                  </a:lnTo>
                  <a:lnTo>
                    <a:pt x="793" y="78"/>
                  </a:lnTo>
                  <a:lnTo>
                    <a:pt x="771" y="74"/>
                  </a:lnTo>
                  <a:lnTo>
                    <a:pt x="750" y="72"/>
                  </a:lnTo>
                  <a:lnTo>
                    <a:pt x="727" y="70"/>
                  </a:lnTo>
                  <a:lnTo>
                    <a:pt x="704" y="68"/>
                  </a:lnTo>
                  <a:lnTo>
                    <a:pt x="680" y="68"/>
                  </a:lnTo>
                  <a:lnTo>
                    <a:pt x="656" y="67"/>
                  </a:lnTo>
                  <a:lnTo>
                    <a:pt x="631" y="67"/>
                  </a:lnTo>
                  <a:close/>
                  <a:moveTo>
                    <a:pt x="2528" y="352"/>
                  </a:moveTo>
                  <a:lnTo>
                    <a:pt x="2528" y="336"/>
                  </a:lnTo>
                  <a:lnTo>
                    <a:pt x="2526" y="320"/>
                  </a:lnTo>
                  <a:lnTo>
                    <a:pt x="2525" y="304"/>
                  </a:lnTo>
                  <a:lnTo>
                    <a:pt x="2523" y="289"/>
                  </a:lnTo>
                  <a:lnTo>
                    <a:pt x="2520" y="274"/>
                  </a:lnTo>
                  <a:lnTo>
                    <a:pt x="2517" y="261"/>
                  </a:lnTo>
                  <a:lnTo>
                    <a:pt x="2513" y="248"/>
                  </a:lnTo>
                  <a:lnTo>
                    <a:pt x="2508" y="235"/>
                  </a:lnTo>
                  <a:lnTo>
                    <a:pt x="2504" y="223"/>
                  </a:lnTo>
                  <a:lnTo>
                    <a:pt x="2498" y="211"/>
                  </a:lnTo>
                  <a:lnTo>
                    <a:pt x="2492" y="200"/>
                  </a:lnTo>
                  <a:lnTo>
                    <a:pt x="2488" y="195"/>
                  </a:lnTo>
                  <a:lnTo>
                    <a:pt x="2484" y="189"/>
                  </a:lnTo>
                  <a:lnTo>
                    <a:pt x="2476" y="180"/>
                  </a:lnTo>
                  <a:lnTo>
                    <a:pt x="2468" y="170"/>
                  </a:lnTo>
                  <a:lnTo>
                    <a:pt x="2459" y="162"/>
                  </a:lnTo>
                  <a:lnTo>
                    <a:pt x="2450" y="153"/>
                  </a:lnTo>
                  <a:lnTo>
                    <a:pt x="2439" y="146"/>
                  </a:lnTo>
                  <a:lnTo>
                    <a:pt x="2428" y="139"/>
                  </a:lnTo>
                  <a:lnTo>
                    <a:pt x="2416" y="132"/>
                  </a:lnTo>
                  <a:lnTo>
                    <a:pt x="2404" y="126"/>
                  </a:lnTo>
                  <a:lnTo>
                    <a:pt x="2391" y="120"/>
                  </a:lnTo>
                  <a:lnTo>
                    <a:pt x="2376" y="115"/>
                  </a:lnTo>
                  <a:lnTo>
                    <a:pt x="2362" y="110"/>
                  </a:lnTo>
                  <a:lnTo>
                    <a:pt x="2348" y="105"/>
                  </a:lnTo>
                  <a:lnTo>
                    <a:pt x="2331" y="102"/>
                  </a:lnTo>
                  <a:lnTo>
                    <a:pt x="2314" y="99"/>
                  </a:lnTo>
                  <a:lnTo>
                    <a:pt x="2297" y="97"/>
                  </a:lnTo>
                  <a:lnTo>
                    <a:pt x="2279" y="94"/>
                  </a:lnTo>
                  <a:lnTo>
                    <a:pt x="2241" y="91"/>
                  </a:lnTo>
                  <a:lnTo>
                    <a:pt x="2221" y="91"/>
                  </a:lnTo>
                  <a:lnTo>
                    <a:pt x="2200" y="91"/>
                  </a:lnTo>
                  <a:lnTo>
                    <a:pt x="1604" y="91"/>
                  </a:lnTo>
                  <a:lnTo>
                    <a:pt x="1604" y="658"/>
                  </a:lnTo>
                  <a:lnTo>
                    <a:pt x="2200" y="658"/>
                  </a:lnTo>
                  <a:lnTo>
                    <a:pt x="2219" y="658"/>
                  </a:lnTo>
                  <a:lnTo>
                    <a:pt x="2237" y="657"/>
                  </a:lnTo>
                  <a:lnTo>
                    <a:pt x="2255" y="655"/>
                  </a:lnTo>
                  <a:lnTo>
                    <a:pt x="2273" y="652"/>
                  </a:lnTo>
                  <a:lnTo>
                    <a:pt x="2290" y="650"/>
                  </a:lnTo>
                  <a:lnTo>
                    <a:pt x="2307" y="646"/>
                  </a:lnTo>
                  <a:lnTo>
                    <a:pt x="2322" y="642"/>
                  </a:lnTo>
                  <a:lnTo>
                    <a:pt x="2338" y="637"/>
                  </a:lnTo>
                  <a:lnTo>
                    <a:pt x="2352" y="632"/>
                  </a:lnTo>
                  <a:lnTo>
                    <a:pt x="2367" y="626"/>
                  </a:lnTo>
                  <a:lnTo>
                    <a:pt x="2381" y="619"/>
                  </a:lnTo>
                  <a:lnTo>
                    <a:pt x="2394" y="612"/>
                  </a:lnTo>
                  <a:lnTo>
                    <a:pt x="2406" y="604"/>
                  </a:lnTo>
                  <a:lnTo>
                    <a:pt x="2418" y="596"/>
                  </a:lnTo>
                  <a:lnTo>
                    <a:pt x="2430" y="586"/>
                  </a:lnTo>
                  <a:lnTo>
                    <a:pt x="2441" y="577"/>
                  </a:lnTo>
                  <a:lnTo>
                    <a:pt x="2452" y="567"/>
                  </a:lnTo>
                  <a:lnTo>
                    <a:pt x="2457" y="561"/>
                  </a:lnTo>
                  <a:lnTo>
                    <a:pt x="2462" y="556"/>
                  </a:lnTo>
                  <a:lnTo>
                    <a:pt x="2470" y="546"/>
                  </a:lnTo>
                  <a:lnTo>
                    <a:pt x="2478" y="534"/>
                  </a:lnTo>
                  <a:lnTo>
                    <a:pt x="2487" y="520"/>
                  </a:lnTo>
                  <a:lnTo>
                    <a:pt x="2494" y="508"/>
                  </a:lnTo>
                  <a:lnTo>
                    <a:pt x="2500" y="495"/>
                  </a:lnTo>
                  <a:lnTo>
                    <a:pt x="2506" y="481"/>
                  </a:lnTo>
                  <a:lnTo>
                    <a:pt x="2511" y="466"/>
                  </a:lnTo>
                  <a:lnTo>
                    <a:pt x="2516" y="452"/>
                  </a:lnTo>
                  <a:lnTo>
                    <a:pt x="2519" y="436"/>
                  </a:lnTo>
                  <a:lnTo>
                    <a:pt x="2523" y="421"/>
                  </a:lnTo>
                  <a:lnTo>
                    <a:pt x="2525" y="404"/>
                  </a:lnTo>
                  <a:lnTo>
                    <a:pt x="2526" y="387"/>
                  </a:lnTo>
                  <a:lnTo>
                    <a:pt x="2528" y="370"/>
                  </a:lnTo>
                  <a:lnTo>
                    <a:pt x="2528" y="352"/>
                  </a:lnTo>
                  <a:close/>
                  <a:moveTo>
                    <a:pt x="2601" y="352"/>
                  </a:moveTo>
                  <a:lnTo>
                    <a:pt x="2600" y="370"/>
                  </a:lnTo>
                  <a:lnTo>
                    <a:pt x="2600" y="390"/>
                  </a:lnTo>
                  <a:lnTo>
                    <a:pt x="2597" y="408"/>
                  </a:lnTo>
                  <a:lnTo>
                    <a:pt x="2595" y="424"/>
                  </a:lnTo>
                  <a:lnTo>
                    <a:pt x="2592" y="442"/>
                  </a:lnTo>
                  <a:lnTo>
                    <a:pt x="2589" y="458"/>
                  </a:lnTo>
                  <a:lnTo>
                    <a:pt x="2585" y="475"/>
                  </a:lnTo>
                  <a:lnTo>
                    <a:pt x="2580" y="490"/>
                  </a:lnTo>
                  <a:lnTo>
                    <a:pt x="2574" y="506"/>
                  </a:lnTo>
                  <a:lnTo>
                    <a:pt x="2568" y="520"/>
                  </a:lnTo>
                  <a:lnTo>
                    <a:pt x="2562" y="535"/>
                  </a:lnTo>
                  <a:lnTo>
                    <a:pt x="2555" y="548"/>
                  </a:lnTo>
                  <a:lnTo>
                    <a:pt x="2547" y="562"/>
                  </a:lnTo>
                  <a:lnTo>
                    <a:pt x="2538" y="574"/>
                  </a:lnTo>
                  <a:lnTo>
                    <a:pt x="2530" y="588"/>
                  </a:lnTo>
                  <a:lnTo>
                    <a:pt x="2520" y="600"/>
                  </a:lnTo>
                  <a:lnTo>
                    <a:pt x="2511" y="610"/>
                  </a:lnTo>
                  <a:lnTo>
                    <a:pt x="2500" y="621"/>
                  </a:lnTo>
                  <a:lnTo>
                    <a:pt x="2488" y="632"/>
                  </a:lnTo>
                  <a:lnTo>
                    <a:pt x="2477" y="642"/>
                  </a:lnTo>
                  <a:lnTo>
                    <a:pt x="2464" y="651"/>
                  </a:lnTo>
                  <a:lnTo>
                    <a:pt x="2452" y="660"/>
                  </a:lnTo>
                  <a:lnTo>
                    <a:pt x="2445" y="663"/>
                  </a:lnTo>
                  <a:lnTo>
                    <a:pt x="2438" y="668"/>
                  </a:lnTo>
                  <a:lnTo>
                    <a:pt x="2424" y="675"/>
                  </a:lnTo>
                  <a:lnTo>
                    <a:pt x="2410" y="682"/>
                  </a:lnTo>
                  <a:lnTo>
                    <a:pt x="2394" y="690"/>
                  </a:lnTo>
                  <a:lnTo>
                    <a:pt x="2379" y="696"/>
                  </a:lnTo>
                  <a:lnTo>
                    <a:pt x="2363" y="700"/>
                  </a:lnTo>
                  <a:lnTo>
                    <a:pt x="2346" y="705"/>
                  </a:lnTo>
                  <a:lnTo>
                    <a:pt x="2330" y="710"/>
                  </a:lnTo>
                  <a:lnTo>
                    <a:pt x="2312" y="714"/>
                  </a:lnTo>
                  <a:lnTo>
                    <a:pt x="2294" y="716"/>
                  </a:lnTo>
                  <a:lnTo>
                    <a:pt x="2624" y="1177"/>
                  </a:lnTo>
                  <a:lnTo>
                    <a:pt x="2540" y="1177"/>
                  </a:lnTo>
                  <a:lnTo>
                    <a:pt x="2217" y="723"/>
                  </a:lnTo>
                  <a:lnTo>
                    <a:pt x="1604" y="723"/>
                  </a:lnTo>
                  <a:lnTo>
                    <a:pt x="1604" y="1177"/>
                  </a:lnTo>
                  <a:lnTo>
                    <a:pt x="1532" y="1177"/>
                  </a:lnTo>
                  <a:lnTo>
                    <a:pt x="1532" y="600"/>
                  </a:lnTo>
                  <a:lnTo>
                    <a:pt x="1532" y="24"/>
                  </a:lnTo>
                  <a:lnTo>
                    <a:pt x="2201" y="24"/>
                  </a:lnTo>
                  <a:lnTo>
                    <a:pt x="2227" y="24"/>
                  </a:lnTo>
                  <a:lnTo>
                    <a:pt x="2252" y="25"/>
                  </a:lnTo>
                  <a:lnTo>
                    <a:pt x="2275" y="26"/>
                  </a:lnTo>
                  <a:lnTo>
                    <a:pt x="2297" y="28"/>
                  </a:lnTo>
                  <a:lnTo>
                    <a:pt x="2319" y="31"/>
                  </a:lnTo>
                  <a:lnTo>
                    <a:pt x="2339" y="34"/>
                  </a:lnTo>
                  <a:lnTo>
                    <a:pt x="2360" y="38"/>
                  </a:lnTo>
                  <a:lnTo>
                    <a:pt x="2379" y="43"/>
                  </a:lnTo>
                  <a:lnTo>
                    <a:pt x="2397" y="49"/>
                  </a:lnTo>
                  <a:lnTo>
                    <a:pt x="2415" y="54"/>
                  </a:lnTo>
                  <a:lnTo>
                    <a:pt x="2432" y="61"/>
                  </a:lnTo>
                  <a:lnTo>
                    <a:pt x="2447" y="68"/>
                  </a:lnTo>
                  <a:lnTo>
                    <a:pt x="2463" y="76"/>
                  </a:lnTo>
                  <a:lnTo>
                    <a:pt x="2477" y="85"/>
                  </a:lnTo>
                  <a:lnTo>
                    <a:pt x="2490" y="93"/>
                  </a:lnTo>
                  <a:lnTo>
                    <a:pt x="2496" y="98"/>
                  </a:lnTo>
                  <a:lnTo>
                    <a:pt x="2504" y="104"/>
                  </a:lnTo>
                  <a:lnTo>
                    <a:pt x="2516" y="114"/>
                  </a:lnTo>
                  <a:lnTo>
                    <a:pt x="2526" y="126"/>
                  </a:lnTo>
                  <a:lnTo>
                    <a:pt x="2536" y="136"/>
                  </a:lnTo>
                  <a:lnTo>
                    <a:pt x="2541" y="144"/>
                  </a:lnTo>
                  <a:lnTo>
                    <a:pt x="2546" y="150"/>
                  </a:lnTo>
                  <a:lnTo>
                    <a:pt x="2555" y="163"/>
                  </a:lnTo>
                  <a:lnTo>
                    <a:pt x="2562" y="176"/>
                  </a:lnTo>
                  <a:lnTo>
                    <a:pt x="2570" y="190"/>
                  </a:lnTo>
                  <a:lnTo>
                    <a:pt x="2573" y="199"/>
                  </a:lnTo>
                  <a:lnTo>
                    <a:pt x="2577" y="206"/>
                  </a:lnTo>
                  <a:lnTo>
                    <a:pt x="2582" y="222"/>
                  </a:lnTo>
                  <a:lnTo>
                    <a:pt x="2586" y="238"/>
                  </a:lnTo>
                  <a:lnTo>
                    <a:pt x="2591" y="255"/>
                  </a:lnTo>
                  <a:lnTo>
                    <a:pt x="2595" y="273"/>
                  </a:lnTo>
                  <a:lnTo>
                    <a:pt x="2597" y="292"/>
                  </a:lnTo>
                  <a:lnTo>
                    <a:pt x="2598" y="312"/>
                  </a:lnTo>
                  <a:lnTo>
                    <a:pt x="2600" y="332"/>
                  </a:lnTo>
                  <a:lnTo>
                    <a:pt x="2601" y="352"/>
                  </a:lnTo>
                  <a:close/>
                  <a:moveTo>
                    <a:pt x="2862" y="1177"/>
                  </a:moveTo>
                  <a:lnTo>
                    <a:pt x="2862" y="600"/>
                  </a:lnTo>
                  <a:lnTo>
                    <a:pt x="2862" y="24"/>
                  </a:lnTo>
                  <a:lnTo>
                    <a:pt x="2937" y="24"/>
                  </a:lnTo>
                  <a:lnTo>
                    <a:pt x="2937" y="600"/>
                  </a:lnTo>
                  <a:lnTo>
                    <a:pt x="2937" y="1177"/>
                  </a:lnTo>
                  <a:lnTo>
                    <a:pt x="2862" y="11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22956005"/>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9425" y="3025164"/>
            <a:ext cx="11233150" cy="664797"/>
          </a:xfrm>
        </p:spPr>
        <p:txBody>
          <a:bodyPr wrap="square" anchor="ctr" anchorCtr="0">
            <a:spAutoFit/>
          </a:bodyPr>
          <a:lstStyle>
            <a:lvl1pPr algn="ctr">
              <a:defRPr sz="4800" baseline="0">
                <a:solidFill>
                  <a:schemeClr val="accent1"/>
                </a:solidFill>
                <a:latin typeface="+mn-lt"/>
              </a:defRPr>
            </a:lvl1pPr>
          </a:lstStyle>
          <a:p>
            <a:r>
              <a:rPr lang="en-US"/>
              <a:t>Add your thank you message.</a:t>
            </a:r>
            <a:endParaRPr lang="en-GB"/>
          </a:p>
        </p:txBody>
      </p:sp>
      <p:sp>
        <p:nvSpPr>
          <p:cNvPr id="3" name="Subtitle 2"/>
          <p:cNvSpPr>
            <a:spLocks noGrp="1"/>
          </p:cNvSpPr>
          <p:nvPr>
            <p:ph type="subTitle" idx="1" hasCustomPrompt="1"/>
          </p:nvPr>
        </p:nvSpPr>
        <p:spPr>
          <a:xfrm>
            <a:off x="479425" y="1505664"/>
            <a:ext cx="11233150" cy="246221"/>
          </a:xfrm>
        </p:spPr>
        <p:txBody>
          <a:bodyPr anchor="ctr" anchorCtr="0">
            <a:spAutoFit/>
          </a:bodyPr>
          <a:lstStyle>
            <a:lvl1pPr marL="0" indent="0" algn="ctr">
              <a:spcBef>
                <a:spcPts val="400"/>
              </a:spcBef>
              <a:buNone/>
              <a:defRPr sz="1600" spc="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Contact details</a:t>
            </a:r>
          </a:p>
        </p:txBody>
      </p:sp>
      <p:sp>
        <p:nvSpPr>
          <p:cNvPr id="4" name="Date Placeholder 3"/>
          <p:cNvSpPr>
            <a:spLocks noGrp="1"/>
          </p:cNvSpPr>
          <p:nvPr>
            <p:ph type="dt" sz="half" idx="10"/>
          </p:nvPr>
        </p:nvSpPr>
        <p:spPr/>
        <p:txBody>
          <a:bodyPr/>
          <a:lstStyle>
            <a:lvl1pPr>
              <a:defRPr>
                <a:noFill/>
              </a:defRPr>
            </a:lvl1pPr>
          </a:lstStyle>
          <a:p>
            <a:fld id="{7073ADCB-715A-4CBD-AC90-6030FFD39497}" type="datetime1">
              <a:rPr lang="en-US" smtClean="0"/>
              <a:t>2/18/2021</a:t>
            </a:fld>
            <a:endParaRPr lang="en-GB"/>
          </a:p>
        </p:txBody>
      </p:sp>
      <p:sp>
        <p:nvSpPr>
          <p:cNvPr id="5" name="Footer Placeholder 4"/>
          <p:cNvSpPr>
            <a:spLocks noGrp="1"/>
          </p:cNvSpPr>
          <p:nvPr>
            <p:ph type="ftr" sz="quarter" idx="11"/>
          </p:nvPr>
        </p:nvSpPr>
        <p:spPr>
          <a:xfrm>
            <a:off x="7535862" y="6560567"/>
            <a:ext cx="4174479" cy="144016"/>
          </a:xfrm>
        </p:spPr>
        <p:txBody>
          <a:bodyPr/>
          <a:lstStyle>
            <a:lvl1pPr algn="r">
              <a:defRPr>
                <a:noFill/>
              </a:defRPr>
            </a:lvl1pPr>
          </a:lstStyle>
          <a:p>
            <a:r>
              <a:rPr lang="en-GB"/>
              <a:t>Presentation name and Author</a:t>
            </a:r>
          </a:p>
        </p:txBody>
      </p:sp>
      <p:sp>
        <p:nvSpPr>
          <p:cNvPr id="6" name="Slide Number Placeholder 5"/>
          <p:cNvSpPr>
            <a:spLocks noGrp="1"/>
          </p:cNvSpPr>
          <p:nvPr>
            <p:ph type="sldNum" sz="quarter" idx="12"/>
          </p:nvPr>
        </p:nvSpPr>
        <p:spPr/>
        <p:txBody>
          <a:bodyPr/>
          <a:lstStyle>
            <a:lvl1pPr>
              <a:defRPr>
                <a:noFill/>
              </a:defRPr>
            </a:lvl1pPr>
          </a:lstStyle>
          <a:p>
            <a:fld id="{D2311017-6C23-4A48-8D88-5CABF0ADC80E}" type="slidenum">
              <a:rPr lang="en-GB" smtClean="0"/>
              <a:pPr/>
              <a:t>‹#›</a:t>
            </a:fld>
            <a:endParaRPr lang="en-GB"/>
          </a:p>
        </p:txBody>
      </p:sp>
      <p:grpSp>
        <p:nvGrpSpPr>
          <p:cNvPr id="19" name="Group 18"/>
          <p:cNvGrpSpPr>
            <a:grpSpLocks noChangeAspect="1"/>
          </p:cNvGrpSpPr>
          <p:nvPr userDrawn="1"/>
        </p:nvGrpSpPr>
        <p:grpSpPr>
          <a:xfrm>
            <a:off x="4689052" y="4869225"/>
            <a:ext cx="3028809" cy="720000"/>
            <a:chOff x="623888" y="406401"/>
            <a:chExt cx="3198813" cy="760413"/>
          </a:xfrm>
        </p:grpSpPr>
        <p:sp>
          <p:nvSpPr>
            <p:cNvPr id="20" name="Freeform 6"/>
            <p:cNvSpPr>
              <a:spLocks noEditPoints="1"/>
            </p:cNvSpPr>
            <p:nvPr/>
          </p:nvSpPr>
          <p:spPr bwMode="auto">
            <a:xfrm>
              <a:off x="3062288" y="406401"/>
              <a:ext cx="760413" cy="760413"/>
            </a:xfrm>
            <a:custGeom>
              <a:avLst/>
              <a:gdLst>
                <a:gd name="T0" fmla="*/ 1147 w 2871"/>
                <a:gd name="T1" fmla="*/ 2843 h 2872"/>
                <a:gd name="T2" fmla="*/ 813 w 2871"/>
                <a:gd name="T3" fmla="*/ 2730 h 2872"/>
                <a:gd name="T4" fmla="*/ 523 w 2871"/>
                <a:gd name="T5" fmla="*/ 2543 h 2872"/>
                <a:gd name="T6" fmla="*/ 285 w 2871"/>
                <a:gd name="T7" fmla="*/ 2295 h 2872"/>
                <a:gd name="T8" fmla="*/ 112 w 2871"/>
                <a:gd name="T9" fmla="*/ 1995 h 2872"/>
                <a:gd name="T10" fmla="*/ 16 w 2871"/>
                <a:gd name="T11" fmla="*/ 1654 h 2872"/>
                <a:gd name="T12" fmla="*/ 7 w 2871"/>
                <a:gd name="T13" fmla="*/ 1289 h 2872"/>
                <a:gd name="T14" fmla="*/ 87 w 2871"/>
                <a:gd name="T15" fmla="*/ 942 h 2872"/>
                <a:gd name="T16" fmla="*/ 246 w 2871"/>
                <a:gd name="T17" fmla="*/ 634 h 2872"/>
                <a:gd name="T18" fmla="*/ 470 w 2871"/>
                <a:gd name="T19" fmla="*/ 374 h 2872"/>
                <a:gd name="T20" fmla="*/ 752 w 2871"/>
                <a:gd name="T21" fmla="*/ 173 h 2872"/>
                <a:gd name="T22" fmla="*/ 1077 w 2871"/>
                <a:gd name="T23" fmla="*/ 45 h 2872"/>
                <a:gd name="T24" fmla="*/ 1436 w 2871"/>
                <a:gd name="T25" fmla="*/ 0 h 2872"/>
                <a:gd name="T26" fmla="*/ 1793 w 2871"/>
                <a:gd name="T27" fmla="*/ 45 h 2872"/>
                <a:gd name="T28" fmla="*/ 2118 w 2871"/>
                <a:gd name="T29" fmla="*/ 173 h 2872"/>
                <a:gd name="T30" fmla="*/ 2400 w 2871"/>
                <a:gd name="T31" fmla="*/ 374 h 2872"/>
                <a:gd name="T32" fmla="*/ 2626 w 2871"/>
                <a:gd name="T33" fmla="*/ 634 h 2872"/>
                <a:gd name="T34" fmla="*/ 2783 w 2871"/>
                <a:gd name="T35" fmla="*/ 942 h 2872"/>
                <a:gd name="T36" fmla="*/ 2863 w 2871"/>
                <a:gd name="T37" fmla="*/ 1289 h 2872"/>
                <a:gd name="T38" fmla="*/ 2854 w 2871"/>
                <a:gd name="T39" fmla="*/ 1654 h 2872"/>
                <a:gd name="T40" fmla="*/ 2758 w 2871"/>
                <a:gd name="T41" fmla="*/ 1995 h 2872"/>
                <a:gd name="T42" fmla="*/ 2585 w 2871"/>
                <a:gd name="T43" fmla="*/ 2295 h 2872"/>
                <a:gd name="T44" fmla="*/ 2348 w 2871"/>
                <a:gd name="T45" fmla="*/ 2543 h 2872"/>
                <a:gd name="T46" fmla="*/ 2057 w 2871"/>
                <a:gd name="T47" fmla="*/ 2730 h 2872"/>
                <a:gd name="T48" fmla="*/ 1724 w 2871"/>
                <a:gd name="T49" fmla="*/ 2843 h 2872"/>
                <a:gd name="T50" fmla="*/ 1436 w 2871"/>
                <a:gd name="T51" fmla="*/ 140 h 2872"/>
                <a:gd name="T52" fmla="*/ 1112 w 2871"/>
                <a:gd name="T53" fmla="*/ 180 h 2872"/>
                <a:gd name="T54" fmla="*/ 818 w 2871"/>
                <a:gd name="T55" fmla="*/ 297 h 2872"/>
                <a:gd name="T56" fmla="*/ 565 w 2871"/>
                <a:gd name="T57" fmla="*/ 477 h 2872"/>
                <a:gd name="T58" fmla="*/ 361 w 2871"/>
                <a:gd name="T59" fmla="*/ 712 h 2872"/>
                <a:gd name="T60" fmla="*/ 218 w 2871"/>
                <a:gd name="T61" fmla="*/ 990 h 2872"/>
                <a:gd name="T62" fmla="*/ 146 w 2871"/>
                <a:gd name="T63" fmla="*/ 1304 h 2872"/>
                <a:gd name="T64" fmla="*/ 154 w 2871"/>
                <a:gd name="T65" fmla="*/ 1634 h 2872"/>
                <a:gd name="T66" fmla="*/ 242 w 2871"/>
                <a:gd name="T67" fmla="*/ 1940 h 2872"/>
                <a:gd name="T68" fmla="*/ 397 w 2871"/>
                <a:gd name="T69" fmla="*/ 2211 h 2872"/>
                <a:gd name="T70" fmla="*/ 611 w 2871"/>
                <a:gd name="T71" fmla="*/ 2435 h 2872"/>
                <a:gd name="T72" fmla="*/ 874 w 2871"/>
                <a:gd name="T73" fmla="*/ 2604 h 2872"/>
                <a:gd name="T74" fmla="*/ 1174 w 2871"/>
                <a:gd name="T75" fmla="*/ 2705 h 2872"/>
                <a:gd name="T76" fmla="*/ 1502 w 2871"/>
                <a:gd name="T77" fmla="*/ 2730 h 2872"/>
                <a:gd name="T78" fmla="*/ 1820 w 2871"/>
                <a:gd name="T79" fmla="*/ 2674 h 2872"/>
                <a:gd name="T80" fmla="*/ 2106 w 2871"/>
                <a:gd name="T81" fmla="*/ 2544 h 2872"/>
                <a:gd name="T82" fmla="*/ 2351 w 2871"/>
                <a:gd name="T83" fmla="*/ 2352 h 2872"/>
                <a:gd name="T84" fmla="*/ 2543 w 2871"/>
                <a:gd name="T85" fmla="*/ 2108 h 2872"/>
                <a:gd name="T86" fmla="*/ 2673 w 2871"/>
                <a:gd name="T87" fmla="*/ 1821 h 2872"/>
                <a:gd name="T88" fmla="*/ 2729 w 2871"/>
                <a:gd name="T89" fmla="*/ 1503 h 2872"/>
                <a:gd name="T90" fmla="*/ 2705 w 2871"/>
                <a:gd name="T91" fmla="*/ 1175 h 2872"/>
                <a:gd name="T92" fmla="*/ 2603 w 2871"/>
                <a:gd name="T93" fmla="*/ 875 h 2872"/>
                <a:gd name="T94" fmla="*/ 2435 w 2871"/>
                <a:gd name="T95" fmla="*/ 612 h 2872"/>
                <a:gd name="T96" fmla="*/ 2210 w 2871"/>
                <a:gd name="T97" fmla="*/ 398 h 2872"/>
                <a:gd name="T98" fmla="*/ 1940 w 2871"/>
                <a:gd name="T99" fmla="*/ 242 h 2872"/>
                <a:gd name="T100" fmla="*/ 1632 w 2871"/>
                <a:gd name="T101" fmla="*/ 155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1" h="2872">
                  <a:moveTo>
                    <a:pt x="1436" y="2872"/>
                  </a:moveTo>
                  <a:lnTo>
                    <a:pt x="1361" y="2870"/>
                  </a:lnTo>
                  <a:lnTo>
                    <a:pt x="1288" y="2865"/>
                  </a:lnTo>
                  <a:lnTo>
                    <a:pt x="1217" y="2855"/>
                  </a:lnTo>
                  <a:lnTo>
                    <a:pt x="1147" y="2843"/>
                  </a:lnTo>
                  <a:lnTo>
                    <a:pt x="1077" y="2826"/>
                  </a:lnTo>
                  <a:lnTo>
                    <a:pt x="1009" y="2807"/>
                  </a:lnTo>
                  <a:lnTo>
                    <a:pt x="943" y="2784"/>
                  </a:lnTo>
                  <a:lnTo>
                    <a:pt x="877" y="2759"/>
                  </a:lnTo>
                  <a:lnTo>
                    <a:pt x="813" y="2730"/>
                  </a:lnTo>
                  <a:lnTo>
                    <a:pt x="752" y="2698"/>
                  </a:lnTo>
                  <a:lnTo>
                    <a:pt x="692" y="2664"/>
                  </a:lnTo>
                  <a:lnTo>
                    <a:pt x="633" y="2626"/>
                  </a:lnTo>
                  <a:lnTo>
                    <a:pt x="577" y="2586"/>
                  </a:lnTo>
                  <a:lnTo>
                    <a:pt x="523" y="2543"/>
                  </a:lnTo>
                  <a:lnTo>
                    <a:pt x="470" y="2499"/>
                  </a:lnTo>
                  <a:lnTo>
                    <a:pt x="421" y="2451"/>
                  </a:lnTo>
                  <a:lnTo>
                    <a:pt x="373" y="2402"/>
                  </a:lnTo>
                  <a:lnTo>
                    <a:pt x="328" y="2349"/>
                  </a:lnTo>
                  <a:lnTo>
                    <a:pt x="285" y="2295"/>
                  </a:lnTo>
                  <a:lnTo>
                    <a:pt x="246" y="2238"/>
                  </a:lnTo>
                  <a:lnTo>
                    <a:pt x="207" y="2180"/>
                  </a:lnTo>
                  <a:lnTo>
                    <a:pt x="174" y="2120"/>
                  </a:lnTo>
                  <a:lnTo>
                    <a:pt x="141" y="2058"/>
                  </a:lnTo>
                  <a:lnTo>
                    <a:pt x="112" y="1995"/>
                  </a:lnTo>
                  <a:lnTo>
                    <a:pt x="87" y="1929"/>
                  </a:lnTo>
                  <a:lnTo>
                    <a:pt x="64" y="1863"/>
                  </a:lnTo>
                  <a:lnTo>
                    <a:pt x="45" y="1794"/>
                  </a:lnTo>
                  <a:lnTo>
                    <a:pt x="28" y="1725"/>
                  </a:lnTo>
                  <a:lnTo>
                    <a:pt x="16" y="1654"/>
                  </a:lnTo>
                  <a:lnTo>
                    <a:pt x="7" y="1583"/>
                  </a:lnTo>
                  <a:lnTo>
                    <a:pt x="2" y="1510"/>
                  </a:lnTo>
                  <a:lnTo>
                    <a:pt x="0" y="1436"/>
                  </a:lnTo>
                  <a:lnTo>
                    <a:pt x="2" y="1362"/>
                  </a:lnTo>
                  <a:lnTo>
                    <a:pt x="7" y="1289"/>
                  </a:lnTo>
                  <a:lnTo>
                    <a:pt x="16" y="1217"/>
                  </a:lnTo>
                  <a:lnTo>
                    <a:pt x="28" y="1146"/>
                  </a:lnTo>
                  <a:lnTo>
                    <a:pt x="45" y="1078"/>
                  </a:lnTo>
                  <a:lnTo>
                    <a:pt x="64" y="1010"/>
                  </a:lnTo>
                  <a:lnTo>
                    <a:pt x="87" y="942"/>
                  </a:lnTo>
                  <a:lnTo>
                    <a:pt x="112" y="878"/>
                  </a:lnTo>
                  <a:lnTo>
                    <a:pt x="141" y="814"/>
                  </a:lnTo>
                  <a:lnTo>
                    <a:pt x="174" y="752"/>
                  </a:lnTo>
                  <a:lnTo>
                    <a:pt x="207" y="692"/>
                  </a:lnTo>
                  <a:lnTo>
                    <a:pt x="246" y="634"/>
                  </a:lnTo>
                  <a:lnTo>
                    <a:pt x="285" y="578"/>
                  </a:lnTo>
                  <a:lnTo>
                    <a:pt x="328" y="524"/>
                  </a:lnTo>
                  <a:lnTo>
                    <a:pt x="373" y="471"/>
                  </a:lnTo>
                  <a:lnTo>
                    <a:pt x="421" y="422"/>
                  </a:lnTo>
                  <a:lnTo>
                    <a:pt x="470" y="374"/>
                  </a:lnTo>
                  <a:lnTo>
                    <a:pt x="523" y="328"/>
                  </a:lnTo>
                  <a:lnTo>
                    <a:pt x="577" y="286"/>
                  </a:lnTo>
                  <a:lnTo>
                    <a:pt x="633" y="245"/>
                  </a:lnTo>
                  <a:lnTo>
                    <a:pt x="692" y="208"/>
                  </a:lnTo>
                  <a:lnTo>
                    <a:pt x="752" y="173"/>
                  </a:lnTo>
                  <a:lnTo>
                    <a:pt x="813" y="142"/>
                  </a:lnTo>
                  <a:lnTo>
                    <a:pt x="877" y="113"/>
                  </a:lnTo>
                  <a:lnTo>
                    <a:pt x="943" y="87"/>
                  </a:lnTo>
                  <a:lnTo>
                    <a:pt x="1009" y="65"/>
                  </a:lnTo>
                  <a:lnTo>
                    <a:pt x="1077" y="45"/>
                  </a:lnTo>
                  <a:lnTo>
                    <a:pt x="1147" y="29"/>
                  </a:lnTo>
                  <a:lnTo>
                    <a:pt x="1217" y="17"/>
                  </a:lnTo>
                  <a:lnTo>
                    <a:pt x="1288" y="8"/>
                  </a:lnTo>
                  <a:lnTo>
                    <a:pt x="1361" y="2"/>
                  </a:lnTo>
                  <a:lnTo>
                    <a:pt x="1436" y="0"/>
                  </a:lnTo>
                  <a:lnTo>
                    <a:pt x="1509" y="2"/>
                  </a:lnTo>
                  <a:lnTo>
                    <a:pt x="1582" y="8"/>
                  </a:lnTo>
                  <a:lnTo>
                    <a:pt x="1654" y="17"/>
                  </a:lnTo>
                  <a:lnTo>
                    <a:pt x="1724" y="29"/>
                  </a:lnTo>
                  <a:lnTo>
                    <a:pt x="1793" y="45"/>
                  </a:lnTo>
                  <a:lnTo>
                    <a:pt x="1862" y="65"/>
                  </a:lnTo>
                  <a:lnTo>
                    <a:pt x="1929" y="87"/>
                  </a:lnTo>
                  <a:lnTo>
                    <a:pt x="1994" y="113"/>
                  </a:lnTo>
                  <a:lnTo>
                    <a:pt x="2057" y="142"/>
                  </a:lnTo>
                  <a:lnTo>
                    <a:pt x="2118" y="173"/>
                  </a:lnTo>
                  <a:lnTo>
                    <a:pt x="2180" y="208"/>
                  </a:lnTo>
                  <a:lnTo>
                    <a:pt x="2237" y="245"/>
                  </a:lnTo>
                  <a:lnTo>
                    <a:pt x="2294" y="286"/>
                  </a:lnTo>
                  <a:lnTo>
                    <a:pt x="2348" y="328"/>
                  </a:lnTo>
                  <a:lnTo>
                    <a:pt x="2400" y="374"/>
                  </a:lnTo>
                  <a:lnTo>
                    <a:pt x="2449" y="422"/>
                  </a:lnTo>
                  <a:lnTo>
                    <a:pt x="2497" y="471"/>
                  </a:lnTo>
                  <a:lnTo>
                    <a:pt x="2543" y="524"/>
                  </a:lnTo>
                  <a:lnTo>
                    <a:pt x="2585" y="578"/>
                  </a:lnTo>
                  <a:lnTo>
                    <a:pt x="2626" y="634"/>
                  </a:lnTo>
                  <a:lnTo>
                    <a:pt x="2663" y="692"/>
                  </a:lnTo>
                  <a:lnTo>
                    <a:pt x="2698" y="752"/>
                  </a:lnTo>
                  <a:lnTo>
                    <a:pt x="2729" y="814"/>
                  </a:lnTo>
                  <a:lnTo>
                    <a:pt x="2758" y="878"/>
                  </a:lnTo>
                  <a:lnTo>
                    <a:pt x="2783" y="942"/>
                  </a:lnTo>
                  <a:lnTo>
                    <a:pt x="2806" y="1010"/>
                  </a:lnTo>
                  <a:lnTo>
                    <a:pt x="2825" y="1078"/>
                  </a:lnTo>
                  <a:lnTo>
                    <a:pt x="2842" y="1146"/>
                  </a:lnTo>
                  <a:lnTo>
                    <a:pt x="2854" y="1217"/>
                  </a:lnTo>
                  <a:lnTo>
                    <a:pt x="2863" y="1289"/>
                  </a:lnTo>
                  <a:lnTo>
                    <a:pt x="2869" y="1362"/>
                  </a:lnTo>
                  <a:lnTo>
                    <a:pt x="2871" y="1436"/>
                  </a:lnTo>
                  <a:lnTo>
                    <a:pt x="2869" y="1510"/>
                  </a:lnTo>
                  <a:lnTo>
                    <a:pt x="2863" y="1583"/>
                  </a:lnTo>
                  <a:lnTo>
                    <a:pt x="2854" y="1654"/>
                  </a:lnTo>
                  <a:lnTo>
                    <a:pt x="2842" y="1725"/>
                  </a:lnTo>
                  <a:lnTo>
                    <a:pt x="2825" y="1794"/>
                  </a:lnTo>
                  <a:lnTo>
                    <a:pt x="2806" y="1863"/>
                  </a:lnTo>
                  <a:lnTo>
                    <a:pt x="2783" y="1929"/>
                  </a:lnTo>
                  <a:lnTo>
                    <a:pt x="2758" y="1995"/>
                  </a:lnTo>
                  <a:lnTo>
                    <a:pt x="2729" y="2058"/>
                  </a:lnTo>
                  <a:lnTo>
                    <a:pt x="2698" y="2120"/>
                  </a:lnTo>
                  <a:lnTo>
                    <a:pt x="2663" y="2180"/>
                  </a:lnTo>
                  <a:lnTo>
                    <a:pt x="2626" y="2238"/>
                  </a:lnTo>
                  <a:lnTo>
                    <a:pt x="2585" y="2295"/>
                  </a:lnTo>
                  <a:lnTo>
                    <a:pt x="2543" y="2349"/>
                  </a:lnTo>
                  <a:lnTo>
                    <a:pt x="2497" y="2402"/>
                  </a:lnTo>
                  <a:lnTo>
                    <a:pt x="2449" y="2451"/>
                  </a:lnTo>
                  <a:lnTo>
                    <a:pt x="2400" y="2499"/>
                  </a:lnTo>
                  <a:lnTo>
                    <a:pt x="2348" y="2543"/>
                  </a:lnTo>
                  <a:lnTo>
                    <a:pt x="2294" y="2586"/>
                  </a:lnTo>
                  <a:lnTo>
                    <a:pt x="2237" y="2626"/>
                  </a:lnTo>
                  <a:lnTo>
                    <a:pt x="2180" y="2664"/>
                  </a:lnTo>
                  <a:lnTo>
                    <a:pt x="2118" y="2698"/>
                  </a:lnTo>
                  <a:lnTo>
                    <a:pt x="2057" y="2730"/>
                  </a:lnTo>
                  <a:lnTo>
                    <a:pt x="1994" y="2759"/>
                  </a:lnTo>
                  <a:lnTo>
                    <a:pt x="1929" y="2784"/>
                  </a:lnTo>
                  <a:lnTo>
                    <a:pt x="1862" y="2807"/>
                  </a:lnTo>
                  <a:lnTo>
                    <a:pt x="1793" y="2826"/>
                  </a:lnTo>
                  <a:lnTo>
                    <a:pt x="1724" y="2843"/>
                  </a:lnTo>
                  <a:lnTo>
                    <a:pt x="1654" y="2855"/>
                  </a:lnTo>
                  <a:lnTo>
                    <a:pt x="1582" y="2865"/>
                  </a:lnTo>
                  <a:lnTo>
                    <a:pt x="1509" y="2870"/>
                  </a:lnTo>
                  <a:lnTo>
                    <a:pt x="1436" y="2872"/>
                  </a:lnTo>
                  <a:close/>
                  <a:moveTo>
                    <a:pt x="1436" y="140"/>
                  </a:moveTo>
                  <a:lnTo>
                    <a:pt x="1368" y="142"/>
                  </a:lnTo>
                  <a:lnTo>
                    <a:pt x="1303" y="147"/>
                  </a:lnTo>
                  <a:lnTo>
                    <a:pt x="1238" y="155"/>
                  </a:lnTo>
                  <a:lnTo>
                    <a:pt x="1174" y="166"/>
                  </a:lnTo>
                  <a:lnTo>
                    <a:pt x="1112" y="180"/>
                  </a:lnTo>
                  <a:lnTo>
                    <a:pt x="1051" y="198"/>
                  </a:lnTo>
                  <a:lnTo>
                    <a:pt x="991" y="219"/>
                  </a:lnTo>
                  <a:lnTo>
                    <a:pt x="932" y="242"/>
                  </a:lnTo>
                  <a:lnTo>
                    <a:pt x="874" y="268"/>
                  </a:lnTo>
                  <a:lnTo>
                    <a:pt x="818" y="297"/>
                  </a:lnTo>
                  <a:lnTo>
                    <a:pt x="764" y="328"/>
                  </a:lnTo>
                  <a:lnTo>
                    <a:pt x="711" y="362"/>
                  </a:lnTo>
                  <a:lnTo>
                    <a:pt x="661" y="398"/>
                  </a:lnTo>
                  <a:lnTo>
                    <a:pt x="611" y="436"/>
                  </a:lnTo>
                  <a:lnTo>
                    <a:pt x="565" y="477"/>
                  </a:lnTo>
                  <a:lnTo>
                    <a:pt x="519" y="520"/>
                  </a:lnTo>
                  <a:lnTo>
                    <a:pt x="476" y="566"/>
                  </a:lnTo>
                  <a:lnTo>
                    <a:pt x="435" y="612"/>
                  </a:lnTo>
                  <a:lnTo>
                    <a:pt x="397" y="662"/>
                  </a:lnTo>
                  <a:lnTo>
                    <a:pt x="361" y="712"/>
                  </a:lnTo>
                  <a:lnTo>
                    <a:pt x="327" y="765"/>
                  </a:lnTo>
                  <a:lnTo>
                    <a:pt x="296" y="819"/>
                  </a:lnTo>
                  <a:lnTo>
                    <a:pt x="267" y="875"/>
                  </a:lnTo>
                  <a:lnTo>
                    <a:pt x="242" y="932"/>
                  </a:lnTo>
                  <a:lnTo>
                    <a:pt x="218" y="990"/>
                  </a:lnTo>
                  <a:lnTo>
                    <a:pt x="198" y="1052"/>
                  </a:lnTo>
                  <a:lnTo>
                    <a:pt x="181" y="1113"/>
                  </a:lnTo>
                  <a:lnTo>
                    <a:pt x="166" y="1175"/>
                  </a:lnTo>
                  <a:lnTo>
                    <a:pt x="154" y="1239"/>
                  </a:lnTo>
                  <a:lnTo>
                    <a:pt x="146" y="1304"/>
                  </a:lnTo>
                  <a:lnTo>
                    <a:pt x="141" y="1370"/>
                  </a:lnTo>
                  <a:lnTo>
                    <a:pt x="140" y="1436"/>
                  </a:lnTo>
                  <a:lnTo>
                    <a:pt x="141" y="1503"/>
                  </a:lnTo>
                  <a:lnTo>
                    <a:pt x="146" y="1569"/>
                  </a:lnTo>
                  <a:lnTo>
                    <a:pt x="154" y="1634"/>
                  </a:lnTo>
                  <a:lnTo>
                    <a:pt x="166" y="1697"/>
                  </a:lnTo>
                  <a:lnTo>
                    <a:pt x="181" y="1760"/>
                  </a:lnTo>
                  <a:lnTo>
                    <a:pt x="198" y="1821"/>
                  </a:lnTo>
                  <a:lnTo>
                    <a:pt x="218" y="1881"/>
                  </a:lnTo>
                  <a:lnTo>
                    <a:pt x="242" y="1940"/>
                  </a:lnTo>
                  <a:lnTo>
                    <a:pt x="267" y="1997"/>
                  </a:lnTo>
                  <a:lnTo>
                    <a:pt x="296" y="2054"/>
                  </a:lnTo>
                  <a:lnTo>
                    <a:pt x="327" y="2108"/>
                  </a:lnTo>
                  <a:lnTo>
                    <a:pt x="361" y="2160"/>
                  </a:lnTo>
                  <a:lnTo>
                    <a:pt x="397" y="2211"/>
                  </a:lnTo>
                  <a:lnTo>
                    <a:pt x="435" y="2260"/>
                  </a:lnTo>
                  <a:lnTo>
                    <a:pt x="476" y="2307"/>
                  </a:lnTo>
                  <a:lnTo>
                    <a:pt x="519" y="2352"/>
                  </a:lnTo>
                  <a:lnTo>
                    <a:pt x="565" y="2394"/>
                  </a:lnTo>
                  <a:lnTo>
                    <a:pt x="611" y="2435"/>
                  </a:lnTo>
                  <a:lnTo>
                    <a:pt x="661" y="2475"/>
                  </a:lnTo>
                  <a:lnTo>
                    <a:pt x="711" y="2511"/>
                  </a:lnTo>
                  <a:lnTo>
                    <a:pt x="764" y="2544"/>
                  </a:lnTo>
                  <a:lnTo>
                    <a:pt x="818" y="2576"/>
                  </a:lnTo>
                  <a:lnTo>
                    <a:pt x="874" y="2604"/>
                  </a:lnTo>
                  <a:lnTo>
                    <a:pt x="932" y="2630"/>
                  </a:lnTo>
                  <a:lnTo>
                    <a:pt x="991" y="2654"/>
                  </a:lnTo>
                  <a:lnTo>
                    <a:pt x="1051" y="2674"/>
                  </a:lnTo>
                  <a:lnTo>
                    <a:pt x="1112" y="2691"/>
                  </a:lnTo>
                  <a:lnTo>
                    <a:pt x="1174" y="2705"/>
                  </a:lnTo>
                  <a:lnTo>
                    <a:pt x="1238" y="2717"/>
                  </a:lnTo>
                  <a:lnTo>
                    <a:pt x="1303" y="2726"/>
                  </a:lnTo>
                  <a:lnTo>
                    <a:pt x="1368" y="2730"/>
                  </a:lnTo>
                  <a:lnTo>
                    <a:pt x="1436" y="2732"/>
                  </a:lnTo>
                  <a:lnTo>
                    <a:pt x="1502" y="2730"/>
                  </a:lnTo>
                  <a:lnTo>
                    <a:pt x="1568" y="2726"/>
                  </a:lnTo>
                  <a:lnTo>
                    <a:pt x="1632" y="2717"/>
                  </a:lnTo>
                  <a:lnTo>
                    <a:pt x="1696" y="2705"/>
                  </a:lnTo>
                  <a:lnTo>
                    <a:pt x="1758" y="2691"/>
                  </a:lnTo>
                  <a:lnTo>
                    <a:pt x="1820" y="2674"/>
                  </a:lnTo>
                  <a:lnTo>
                    <a:pt x="1881" y="2654"/>
                  </a:lnTo>
                  <a:lnTo>
                    <a:pt x="1940" y="2630"/>
                  </a:lnTo>
                  <a:lnTo>
                    <a:pt x="1996" y="2604"/>
                  </a:lnTo>
                  <a:lnTo>
                    <a:pt x="2052" y="2576"/>
                  </a:lnTo>
                  <a:lnTo>
                    <a:pt x="2106" y="2544"/>
                  </a:lnTo>
                  <a:lnTo>
                    <a:pt x="2159" y="2511"/>
                  </a:lnTo>
                  <a:lnTo>
                    <a:pt x="2210" y="2475"/>
                  </a:lnTo>
                  <a:lnTo>
                    <a:pt x="2259" y="2435"/>
                  </a:lnTo>
                  <a:lnTo>
                    <a:pt x="2306" y="2394"/>
                  </a:lnTo>
                  <a:lnTo>
                    <a:pt x="2351" y="2352"/>
                  </a:lnTo>
                  <a:lnTo>
                    <a:pt x="2394" y="2307"/>
                  </a:lnTo>
                  <a:lnTo>
                    <a:pt x="2435" y="2260"/>
                  </a:lnTo>
                  <a:lnTo>
                    <a:pt x="2473" y="2211"/>
                  </a:lnTo>
                  <a:lnTo>
                    <a:pt x="2509" y="2160"/>
                  </a:lnTo>
                  <a:lnTo>
                    <a:pt x="2543" y="2108"/>
                  </a:lnTo>
                  <a:lnTo>
                    <a:pt x="2574" y="2054"/>
                  </a:lnTo>
                  <a:lnTo>
                    <a:pt x="2603" y="1997"/>
                  </a:lnTo>
                  <a:lnTo>
                    <a:pt x="2629" y="1940"/>
                  </a:lnTo>
                  <a:lnTo>
                    <a:pt x="2652" y="1881"/>
                  </a:lnTo>
                  <a:lnTo>
                    <a:pt x="2673" y="1821"/>
                  </a:lnTo>
                  <a:lnTo>
                    <a:pt x="2691" y="1760"/>
                  </a:lnTo>
                  <a:lnTo>
                    <a:pt x="2705" y="1697"/>
                  </a:lnTo>
                  <a:lnTo>
                    <a:pt x="2716" y="1634"/>
                  </a:lnTo>
                  <a:lnTo>
                    <a:pt x="2724" y="1569"/>
                  </a:lnTo>
                  <a:lnTo>
                    <a:pt x="2729" y="1503"/>
                  </a:lnTo>
                  <a:lnTo>
                    <a:pt x="2731" y="1436"/>
                  </a:lnTo>
                  <a:lnTo>
                    <a:pt x="2729" y="1370"/>
                  </a:lnTo>
                  <a:lnTo>
                    <a:pt x="2724" y="1304"/>
                  </a:lnTo>
                  <a:lnTo>
                    <a:pt x="2716" y="1239"/>
                  </a:lnTo>
                  <a:lnTo>
                    <a:pt x="2705" y="1175"/>
                  </a:lnTo>
                  <a:lnTo>
                    <a:pt x="2691" y="1113"/>
                  </a:lnTo>
                  <a:lnTo>
                    <a:pt x="2673" y="1052"/>
                  </a:lnTo>
                  <a:lnTo>
                    <a:pt x="2652" y="990"/>
                  </a:lnTo>
                  <a:lnTo>
                    <a:pt x="2629" y="932"/>
                  </a:lnTo>
                  <a:lnTo>
                    <a:pt x="2603" y="875"/>
                  </a:lnTo>
                  <a:lnTo>
                    <a:pt x="2574" y="819"/>
                  </a:lnTo>
                  <a:lnTo>
                    <a:pt x="2543" y="765"/>
                  </a:lnTo>
                  <a:lnTo>
                    <a:pt x="2509" y="712"/>
                  </a:lnTo>
                  <a:lnTo>
                    <a:pt x="2473" y="662"/>
                  </a:lnTo>
                  <a:lnTo>
                    <a:pt x="2435" y="612"/>
                  </a:lnTo>
                  <a:lnTo>
                    <a:pt x="2394" y="566"/>
                  </a:lnTo>
                  <a:lnTo>
                    <a:pt x="2351" y="520"/>
                  </a:lnTo>
                  <a:lnTo>
                    <a:pt x="2306" y="477"/>
                  </a:lnTo>
                  <a:lnTo>
                    <a:pt x="2259" y="436"/>
                  </a:lnTo>
                  <a:lnTo>
                    <a:pt x="2210" y="398"/>
                  </a:lnTo>
                  <a:lnTo>
                    <a:pt x="2159" y="362"/>
                  </a:lnTo>
                  <a:lnTo>
                    <a:pt x="2106" y="328"/>
                  </a:lnTo>
                  <a:lnTo>
                    <a:pt x="2052" y="297"/>
                  </a:lnTo>
                  <a:lnTo>
                    <a:pt x="1996" y="268"/>
                  </a:lnTo>
                  <a:lnTo>
                    <a:pt x="1940" y="242"/>
                  </a:lnTo>
                  <a:lnTo>
                    <a:pt x="1881" y="219"/>
                  </a:lnTo>
                  <a:lnTo>
                    <a:pt x="1820" y="198"/>
                  </a:lnTo>
                  <a:lnTo>
                    <a:pt x="1758" y="180"/>
                  </a:lnTo>
                  <a:lnTo>
                    <a:pt x="1696" y="166"/>
                  </a:lnTo>
                  <a:lnTo>
                    <a:pt x="1632" y="155"/>
                  </a:lnTo>
                  <a:lnTo>
                    <a:pt x="1568" y="147"/>
                  </a:lnTo>
                  <a:lnTo>
                    <a:pt x="1502" y="142"/>
                  </a:lnTo>
                  <a:lnTo>
                    <a:pt x="1436" y="140"/>
                  </a:lnTo>
                  <a:close/>
                </a:path>
              </a:pathLst>
            </a:custGeom>
            <a:gradFill flip="none" rotWithShape="1">
              <a:gsLst>
                <a:gs pos="30000">
                  <a:schemeClr val="accent1"/>
                </a:gs>
                <a:gs pos="85000">
                  <a:schemeClr val="bg1"/>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p:nvSpPr>
          <p:spPr bwMode="auto">
            <a:xfrm>
              <a:off x="3135313" y="479426"/>
              <a:ext cx="614363" cy="614363"/>
            </a:xfrm>
            <a:custGeom>
              <a:avLst/>
              <a:gdLst>
                <a:gd name="T0" fmla="*/ 985 w 2325"/>
                <a:gd name="T1" fmla="*/ 2312 h 2325"/>
                <a:gd name="T2" fmla="*/ 763 w 2325"/>
                <a:gd name="T3" fmla="*/ 2255 h 2325"/>
                <a:gd name="T4" fmla="*/ 560 w 2325"/>
                <a:gd name="T5" fmla="*/ 2157 h 2325"/>
                <a:gd name="T6" fmla="*/ 380 w 2325"/>
                <a:gd name="T7" fmla="*/ 2023 h 2325"/>
                <a:gd name="T8" fmla="*/ 230 w 2325"/>
                <a:gd name="T9" fmla="*/ 1859 h 2325"/>
                <a:gd name="T10" fmla="*/ 114 w 2325"/>
                <a:gd name="T11" fmla="*/ 1667 h 2325"/>
                <a:gd name="T12" fmla="*/ 36 w 2325"/>
                <a:gd name="T13" fmla="*/ 1453 h 2325"/>
                <a:gd name="T14" fmla="*/ 0 w 2325"/>
                <a:gd name="T15" fmla="*/ 1163 h 2325"/>
                <a:gd name="T16" fmla="*/ 23 w 2325"/>
                <a:gd name="T17" fmla="*/ 929 h 2325"/>
                <a:gd name="T18" fmla="*/ 91 w 2325"/>
                <a:gd name="T19" fmla="*/ 711 h 2325"/>
                <a:gd name="T20" fmla="*/ 198 w 2325"/>
                <a:gd name="T21" fmla="*/ 513 h 2325"/>
                <a:gd name="T22" fmla="*/ 341 w 2325"/>
                <a:gd name="T23" fmla="*/ 342 h 2325"/>
                <a:gd name="T24" fmla="*/ 512 w 2325"/>
                <a:gd name="T25" fmla="*/ 199 h 2325"/>
                <a:gd name="T26" fmla="*/ 710 w 2325"/>
                <a:gd name="T27" fmla="*/ 92 h 2325"/>
                <a:gd name="T28" fmla="*/ 929 w 2325"/>
                <a:gd name="T29" fmla="*/ 24 h 2325"/>
                <a:gd name="T30" fmla="*/ 1221 w 2325"/>
                <a:gd name="T31" fmla="*/ 2 h 2325"/>
                <a:gd name="T32" fmla="*/ 1452 w 2325"/>
                <a:gd name="T33" fmla="*/ 37 h 2325"/>
                <a:gd name="T34" fmla="*/ 1665 w 2325"/>
                <a:gd name="T35" fmla="*/ 115 h 2325"/>
                <a:gd name="T36" fmla="*/ 1857 w 2325"/>
                <a:gd name="T37" fmla="*/ 231 h 2325"/>
                <a:gd name="T38" fmla="*/ 2023 w 2325"/>
                <a:gd name="T39" fmla="*/ 381 h 2325"/>
                <a:gd name="T40" fmla="*/ 2156 w 2325"/>
                <a:gd name="T41" fmla="*/ 560 h 2325"/>
                <a:gd name="T42" fmla="*/ 2254 w 2325"/>
                <a:gd name="T43" fmla="*/ 764 h 2325"/>
                <a:gd name="T44" fmla="*/ 2319 w 2325"/>
                <a:gd name="T45" fmla="*/ 1044 h 2325"/>
                <a:gd name="T46" fmla="*/ 2319 w 2325"/>
                <a:gd name="T47" fmla="*/ 1281 h 2325"/>
                <a:gd name="T48" fmla="*/ 2272 w 2325"/>
                <a:gd name="T49" fmla="*/ 1508 h 2325"/>
                <a:gd name="T50" fmla="*/ 2184 w 2325"/>
                <a:gd name="T51" fmla="*/ 1717 h 2325"/>
                <a:gd name="T52" fmla="*/ 2059 w 2325"/>
                <a:gd name="T53" fmla="*/ 1902 h 2325"/>
                <a:gd name="T54" fmla="*/ 1902 w 2325"/>
                <a:gd name="T55" fmla="*/ 2060 h 2325"/>
                <a:gd name="T56" fmla="*/ 1716 w 2325"/>
                <a:gd name="T57" fmla="*/ 2185 h 2325"/>
                <a:gd name="T58" fmla="*/ 1507 w 2325"/>
                <a:gd name="T59" fmla="*/ 2274 h 2325"/>
                <a:gd name="T60" fmla="*/ 1221 w 2325"/>
                <a:gd name="T61" fmla="*/ 2324 h 2325"/>
                <a:gd name="T62" fmla="*/ 1058 w 2325"/>
                <a:gd name="T63" fmla="*/ 145 h 2325"/>
                <a:gd name="T64" fmla="*/ 858 w 2325"/>
                <a:gd name="T65" fmla="*/ 186 h 2325"/>
                <a:gd name="T66" fmla="*/ 676 w 2325"/>
                <a:gd name="T67" fmla="*/ 264 h 2325"/>
                <a:gd name="T68" fmla="*/ 512 w 2325"/>
                <a:gd name="T69" fmla="*/ 374 h 2325"/>
                <a:gd name="T70" fmla="*/ 373 w 2325"/>
                <a:gd name="T71" fmla="*/ 512 h 2325"/>
                <a:gd name="T72" fmla="*/ 263 w 2325"/>
                <a:gd name="T73" fmla="*/ 675 h 2325"/>
                <a:gd name="T74" fmla="*/ 186 w 2325"/>
                <a:gd name="T75" fmla="*/ 859 h 2325"/>
                <a:gd name="T76" fmla="*/ 145 w 2325"/>
                <a:gd name="T77" fmla="*/ 1058 h 2325"/>
                <a:gd name="T78" fmla="*/ 145 w 2325"/>
                <a:gd name="T79" fmla="*/ 1267 h 2325"/>
                <a:gd name="T80" fmla="*/ 186 w 2325"/>
                <a:gd name="T81" fmla="*/ 1467 h 2325"/>
                <a:gd name="T82" fmla="*/ 263 w 2325"/>
                <a:gd name="T83" fmla="*/ 1650 h 2325"/>
                <a:gd name="T84" fmla="*/ 373 w 2325"/>
                <a:gd name="T85" fmla="*/ 1813 h 2325"/>
                <a:gd name="T86" fmla="*/ 512 w 2325"/>
                <a:gd name="T87" fmla="*/ 1952 h 2325"/>
                <a:gd name="T88" fmla="*/ 676 w 2325"/>
                <a:gd name="T89" fmla="*/ 2063 h 2325"/>
                <a:gd name="T90" fmla="*/ 858 w 2325"/>
                <a:gd name="T91" fmla="*/ 2139 h 2325"/>
                <a:gd name="T92" fmla="*/ 1058 w 2325"/>
                <a:gd name="T93" fmla="*/ 2180 h 2325"/>
                <a:gd name="T94" fmla="*/ 1267 w 2325"/>
                <a:gd name="T95" fmla="*/ 2180 h 2325"/>
                <a:gd name="T96" fmla="*/ 1466 w 2325"/>
                <a:gd name="T97" fmla="*/ 2139 h 2325"/>
                <a:gd name="T98" fmla="*/ 1650 w 2325"/>
                <a:gd name="T99" fmla="*/ 2063 h 2325"/>
                <a:gd name="T100" fmla="*/ 1812 w 2325"/>
                <a:gd name="T101" fmla="*/ 1952 h 2325"/>
                <a:gd name="T102" fmla="*/ 1951 w 2325"/>
                <a:gd name="T103" fmla="*/ 1813 h 2325"/>
                <a:gd name="T104" fmla="*/ 2061 w 2325"/>
                <a:gd name="T105" fmla="*/ 1650 h 2325"/>
                <a:gd name="T106" fmla="*/ 2139 w 2325"/>
                <a:gd name="T107" fmla="*/ 1467 h 2325"/>
                <a:gd name="T108" fmla="*/ 2180 w 2325"/>
                <a:gd name="T109" fmla="*/ 1267 h 2325"/>
                <a:gd name="T110" fmla="*/ 2180 w 2325"/>
                <a:gd name="T111" fmla="*/ 1058 h 2325"/>
                <a:gd name="T112" fmla="*/ 2139 w 2325"/>
                <a:gd name="T113" fmla="*/ 859 h 2325"/>
                <a:gd name="T114" fmla="*/ 2061 w 2325"/>
                <a:gd name="T115" fmla="*/ 675 h 2325"/>
                <a:gd name="T116" fmla="*/ 1951 w 2325"/>
                <a:gd name="T117" fmla="*/ 512 h 2325"/>
                <a:gd name="T118" fmla="*/ 1812 w 2325"/>
                <a:gd name="T119" fmla="*/ 374 h 2325"/>
                <a:gd name="T120" fmla="*/ 1650 w 2325"/>
                <a:gd name="T121" fmla="*/ 264 h 2325"/>
                <a:gd name="T122" fmla="*/ 1466 w 2325"/>
                <a:gd name="T123" fmla="*/ 186 h 2325"/>
                <a:gd name="T124" fmla="*/ 1267 w 2325"/>
                <a:gd name="T125" fmla="*/ 145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5" h="2325">
                  <a:moveTo>
                    <a:pt x="1163" y="2325"/>
                  </a:moveTo>
                  <a:lnTo>
                    <a:pt x="1103" y="2324"/>
                  </a:lnTo>
                  <a:lnTo>
                    <a:pt x="1044" y="2319"/>
                  </a:lnTo>
                  <a:lnTo>
                    <a:pt x="985" y="2312"/>
                  </a:lnTo>
                  <a:lnTo>
                    <a:pt x="929" y="2303"/>
                  </a:lnTo>
                  <a:lnTo>
                    <a:pt x="872" y="2289"/>
                  </a:lnTo>
                  <a:lnTo>
                    <a:pt x="817" y="2274"/>
                  </a:lnTo>
                  <a:lnTo>
                    <a:pt x="763" y="2255"/>
                  </a:lnTo>
                  <a:lnTo>
                    <a:pt x="710" y="2234"/>
                  </a:lnTo>
                  <a:lnTo>
                    <a:pt x="659" y="2211"/>
                  </a:lnTo>
                  <a:lnTo>
                    <a:pt x="608" y="2185"/>
                  </a:lnTo>
                  <a:lnTo>
                    <a:pt x="560" y="2157"/>
                  </a:lnTo>
                  <a:lnTo>
                    <a:pt x="512" y="2127"/>
                  </a:lnTo>
                  <a:lnTo>
                    <a:pt x="467" y="2095"/>
                  </a:lnTo>
                  <a:lnTo>
                    <a:pt x="424" y="2060"/>
                  </a:lnTo>
                  <a:lnTo>
                    <a:pt x="380" y="2023"/>
                  </a:lnTo>
                  <a:lnTo>
                    <a:pt x="341" y="1985"/>
                  </a:lnTo>
                  <a:lnTo>
                    <a:pt x="302" y="1945"/>
                  </a:lnTo>
                  <a:lnTo>
                    <a:pt x="265" y="1902"/>
                  </a:lnTo>
                  <a:lnTo>
                    <a:pt x="230" y="1859"/>
                  </a:lnTo>
                  <a:lnTo>
                    <a:pt x="198" y="1813"/>
                  </a:lnTo>
                  <a:lnTo>
                    <a:pt x="168" y="1765"/>
                  </a:lnTo>
                  <a:lnTo>
                    <a:pt x="140" y="1717"/>
                  </a:lnTo>
                  <a:lnTo>
                    <a:pt x="114" y="1667"/>
                  </a:lnTo>
                  <a:lnTo>
                    <a:pt x="91" y="1615"/>
                  </a:lnTo>
                  <a:lnTo>
                    <a:pt x="70" y="1562"/>
                  </a:lnTo>
                  <a:lnTo>
                    <a:pt x="52" y="1508"/>
                  </a:lnTo>
                  <a:lnTo>
                    <a:pt x="36" y="1453"/>
                  </a:lnTo>
                  <a:lnTo>
                    <a:pt x="23" y="1397"/>
                  </a:lnTo>
                  <a:lnTo>
                    <a:pt x="6" y="1281"/>
                  </a:lnTo>
                  <a:lnTo>
                    <a:pt x="1" y="1223"/>
                  </a:lnTo>
                  <a:lnTo>
                    <a:pt x="0" y="1163"/>
                  </a:lnTo>
                  <a:lnTo>
                    <a:pt x="1" y="1104"/>
                  </a:lnTo>
                  <a:lnTo>
                    <a:pt x="6" y="1044"/>
                  </a:lnTo>
                  <a:lnTo>
                    <a:pt x="13" y="986"/>
                  </a:lnTo>
                  <a:lnTo>
                    <a:pt x="23" y="929"/>
                  </a:lnTo>
                  <a:lnTo>
                    <a:pt x="36" y="872"/>
                  </a:lnTo>
                  <a:lnTo>
                    <a:pt x="52" y="818"/>
                  </a:lnTo>
                  <a:lnTo>
                    <a:pt x="70" y="764"/>
                  </a:lnTo>
                  <a:lnTo>
                    <a:pt x="91" y="711"/>
                  </a:lnTo>
                  <a:lnTo>
                    <a:pt x="114" y="660"/>
                  </a:lnTo>
                  <a:lnTo>
                    <a:pt x="140" y="609"/>
                  </a:lnTo>
                  <a:lnTo>
                    <a:pt x="168" y="560"/>
                  </a:lnTo>
                  <a:lnTo>
                    <a:pt x="198" y="513"/>
                  </a:lnTo>
                  <a:lnTo>
                    <a:pt x="230" y="468"/>
                  </a:lnTo>
                  <a:lnTo>
                    <a:pt x="265" y="423"/>
                  </a:lnTo>
                  <a:lnTo>
                    <a:pt x="302" y="381"/>
                  </a:lnTo>
                  <a:lnTo>
                    <a:pt x="341" y="342"/>
                  </a:lnTo>
                  <a:lnTo>
                    <a:pt x="380" y="302"/>
                  </a:lnTo>
                  <a:lnTo>
                    <a:pt x="424" y="266"/>
                  </a:lnTo>
                  <a:lnTo>
                    <a:pt x="467" y="231"/>
                  </a:lnTo>
                  <a:lnTo>
                    <a:pt x="512" y="199"/>
                  </a:lnTo>
                  <a:lnTo>
                    <a:pt x="560" y="169"/>
                  </a:lnTo>
                  <a:lnTo>
                    <a:pt x="608" y="141"/>
                  </a:lnTo>
                  <a:lnTo>
                    <a:pt x="659" y="115"/>
                  </a:lnTo>
                  <a:lnTo>
                    <a:pt x="710" y="92"/>
                  </a:lnTo>
                  <a:lnTo>
                    <a:pt x="763" y="71"/>
                  </a:lnTo>
                  <a:lnTo>
                    <a:pt x="817" y="53"/>
                  </a:lnTo>
                  <a:lnTo>
                    <a:pt x="872" y="37"/>
                  </a:lnTo>
                  <a:lnTo>
                    <a:pt x="929" y="24"/>
                  </a:lnTo>
                  <a:lnTo>
                    <a:pt x="1044" y="6"/>
                  </a:lnTo>
                  <a:lnTo>
                    <a:pt x="1103" y="2"/>
                  </a:lnTo>
                  <a:lnTo>
                    <a:pt x="1163" y="0"/>
                  </a:lnTo>
                  <a:lnTo>
                    <a:pt x="1221" y="2"/>
                  </a:lnTo>
                  <a:lnTo>
                    <a:pt x="1281" y="6"/>
                  </a:lnTo>
                  <a:lnTo>
                    <a:pt x="1339" y="14"/>
                  </a:lnTo>
                  <a:lnTo>
                    <a:pt x="1397" y="24"/>
                  </a:lnTo>
                  <a:lnTo>
                    <a:pt x="1452" y="37"/>
                  </a:lnTo>
                  <a:lnTo>
                    <a:pt x="1507" y="53"/>
                  </a:lnTo>
                  <a:lnTo>
                    <a:pt x="1561" y="71"/>
                  </a:lnTo>
                  <a:lnTo>
                    <a:pt x="1614" y="92"/>
                  </a:lnTo>
                  <a:lnTo>
                    <a:pt x="1665" y="115"/>
                  </a:lnTo>
                  <a:lnTo>
                    <a:pt x="1716" y="141"/>
                  </a:lnTo>
                  <a:lnTo>
                    <a:pt x="1765" y="169"/>
                  </a:lnTo>
                  <a:lnTo>
                    <a:pt x="1812" y="199"/>
                  </a:lnTo>
                  <a:lnTo>
                    <a:pt x="1857" y="231"/>
                  </a:lnTo>
                  <a:lnTo>
                    <a:pt x="1902" y="266"/>
                  </a:lnTo>
                  <a:lnTo>
                    <a:pt x="1944" y="302"/>
                  </a:lnTo>
                  <a:lnTo>
                    <a:pt x="1983" y="342"/>
                  </a:lnTo>
                  <a:lnTo>
                    <a:pt x="2023" y="381"/>
                  </a:lnTo>
                  <a:lnTo>
                    <a:pt x="2059" y="423"/>
                  </a:lnTo>
                  <a:lnTo>
                    <a:pt x="2094" y="468"/>
                  </a:lnTo>
                  <a:lnTo>
                    <a:pt x="2126" y="513"/>
                  </a:lnTo>
                  <a:lnTo>
                    <a:pt x="2156" y="560"/>
                  </a:lnTo>
                  <a:lnTo>
                    <a:pt x="2184" y="609"/>
                  </a:lnTo>
                  <a:lnTo>
                    <a:pt x="2210" y="660"/>
                  </a:lnTo>
                  <a:lnTo>
                    <a:pt x="2233" y="711"/>
                  </a:lnTo>
                  <a:lnTo>
                    <a:pt x="2254" y="764"/>
                  </a:lnTo>
                  <a:lnTo>
                    <a:pt x="2272" y="818"/>
                  </a:lnTo>
                  <a:lnTo>
                    <a:pt x="2288" y="872"/>
                  </a:lnTo>
                  <a:lnTo>
                    <a:pt x="2301" y="929"/>
                  </a:lnTo>
                  <a:lnTo>
                    <a:pt x="2319" y="1044"/>
                  </a:lnTo>
                  <a:lnTo>
                    <a:pt x="2323" y="1104"/>
                  </a:lnTo>
                  <a:lnTo>
                    <a:pt x="2325" y="1163"/>
                  </a:lnTo>
                  <a:lnTo>
                    <a:pt x="2323" y="1223"/>
                  </a:lnTo>
                  <a:lnTo>
                    <a:pt x="2319" y="1281"/>
                  </a:lnTo>
                  <a:lnTo>
                    <a:pt x="2311" y="1340"/>
                  </a:lnTo>
                  <a:lnTo>
                    <a:pt x="2301" y="1397"/>
                  </a:lnTo>
                  <a:lnTo>
                    <a:pt x="2288" y="1453"/>
                  </a:lnTo>
                  <a:lnTo>
                    <a:pt x="2272" y="1508"/>
                  </a:lnTo>
                  <a:lnTo>
                    <a:pt x="2254" y="1562"/>
                  </a:lnTo>
                  <a:lnTo>
                    <a:pt x="2233" y="1615"/>
                  </a:lnTo>
                  <a:lnTo>
                    <a:pt x="2210" y="1667"/>
                  </a:lnTo>
                  <a:lnTo>
                    <a:pt x="2184" y="1717"/>
                  </a:lnTo>
                  <a:lnTo>
                    <a:pt x="2156" y="1765"/>
                  </a:lnTo>
                  <a:lnTo>
                    <a:pt x="2126" y="1813"/>
                  </a:lnTo>
                  <a:lnTo>
                    <a:pt x="2094" y="1859"/>
                  </a:lnTo>
                  <a:lnTo>
                    <a:pt x="2059" y="1902"/>
                  </a:lnTo>
                  <a:lnTo>
                    <a:pt x="2023" y="1945"/>
                  </a:lnTo>
                  <a:lnTo>
                    <a:pt x="1983" y="1985"/>
                  </a:lnTo>
                  <a:lnTo>
                    <a:pt x="1944" y="2023"/>
                  </a:lnTo>
                  <a:lnTo>
                    <a:pt x="1902" y="2060"/>
                  </a:lnTo>
                  <a:lnTo>
                    <a:pt x="1857" y="2095"/>
                  </a:lnTo>
                  <a:lnTo>
                    <a:pt x="1812" y="2127"/>
                  </a:lnTo>
                  <a:lnTo>
                    <a:pt x="1765" y="2157"/>
                  </a:lnTo>
                  <a:lnTo>
                    <a:pt x="1716" y="2185"/>
                  </a:lnTo>
                  <a:lnTo>
                    <a:pt x="1665" y="2211"/>
                  </a:lnTo>
                  <a:lnTo>
                    <a:pt x="1614" y="2234"/>
                  </a:lnTo>
                  <a:lnTo>
                    <a:pt x="1561" y="2255"/>
                  </a:lnTo>
                  <a:lnTo>
                    <a:pt x="1507" y="2274"/>
                  </a:lnTo>
                  <a:lnTo>
                    <a:pt x="1452" y="2289"/>
                  </a:lnTo>
                  <a:lnTo>
                    <a:pt x="1397" y="2303"/>
                  </a:lnTo>
                  <a:lnTo>
                    <a:pt x="1281" y="2319"/>
                  </a:lnTo>
                  <a:lnTo>
                    <a:pt x="1221" y="2324"/>
                  </a:lnTo>
                  <a:lnTo>
                    <a:pt x="1163" y="2325"/>
                  </a:lnTo>
                  <a:close/>
                  <a:moveTo>
                    <a:pt x="1163" y="140"/>
                  </a:moveTo>
                  <a:lnTo>
                    <a:pt x="1110" y="141"/>
                  </a:lnTo>
                  <a:lnTo>
                    <a:pt x="1058" y="145"/>
                  </a:lnTo>
                  <a:lnTo>
                    <a:pt x="1007" y="152"/>
                  </a:lnTo>
                  <a:lnTo>
                    <a:pt x="956" y="161"/>
                  </a:lnTo>
                  <a:lnTo>
                    <a:pt x="907" y="173"/>
                  </a:lnTo>
                  <a:lnTo>
                    <a:pt x="858" y="186"/>
                  </a:lnTo>
                  <a:lnTo>
                    <a:pt x="811" y="203"/>
                  </a:lnTo>
                  <a:lnTo>
                    <a:pt x="764" y="221"/>
                  </a:lnTo>
                  <a:lnTo>
                    <a:pt x="719" y="241"/>
                  </a:lnTo>
                  <a:lnTo>
                    <a:pt x="676" y="264"/>
                  </a:lnTo>
                  <a:lnTo>
                    <a:pt x="632" y="289"/>
                  </a:lnTo>
                  <a:lnTo>
                    <a:pt x="590" y="315"/>
                  </a:lnTo>
                  <a:lnTo>
                    <a:pt x="551" y="344"/>
                  </a:lnTo>
                  <a:lnTo>
                    <a:pt x="512" y="374"/>
                  </a:lnTo>
                  <a:lnTo>
                    <a:pt x="475" y="407"/>
                  </a:lnTo>
                  <a:lnTo>
                    <a:pt x="439" y="440"/>
                  </a:lnTo>
                  <a:lnTo>
                    <a:pt x="406" y="476"/>
                  </a:lnTo>
                  <a:lnTo>
                    <a:pt x="373" y="512"/>
                  </a:lnTo>
                  <a:lnTo>
                    <a:pt x="343" y="552"/>
                  </a:lnTo>
                  <a:lnTo>
                    <a:pt x="314" y="591"/>
                  </a:lnTo>
                  <a:lnTo>
                    <a:pt x="288" y="633"/>
                  </a:lnTo>
                  <a:lnTo>
                    <a:pt x="263" y="675"/>
                  </a:lnTo>
                  <a:lnTo>
                    <a:pt x="240" y="720"/>
                  </a:lnTo>
                  <a:lnTo>
                    <a:pt x="220" y="765"/>
                  </a:lnTo>
                  <a:lnTo>
                    <a:pt x="202" y="812"/>
                  </a:lnTo>
                  <a:lnTo>
                    <a:pt x="186" y="859"/>
                  </a:lnTo>
                  <a:lnTo>
                    <a:pt x="172" y="908"/>
                  </a:lnTo>
                  <a:lnTo>
                    <a:pt x="161" y="957"/>
                  </a:lnTo>
                  <a:lnTo>
                    <a:pt x="151" y="1008"/>
                  </a:lnTo>
                  <a:lnTo>
                    <a:pt x="145" y="1058"/>
                  </a:lnTo>
                  <a:lnTo>
                    <a:pt x="140" y="1111"/>
                  </a:lnTo>
                  <a:lnTo>
                    <a:pt x="139" y="1163"/>
                  </a:lnTo>
                  <a:lnTo>
                    <a:pt x="140" y="1215"/>
                  </a:lnTo>
                  <a:lnTo>
                    <a:pt x="145" y="1267"/>
                  </a:lnTo>
                  <a:lnTo>
                    <a:pt x="151" y="1319"/>
                  </a:lnTo>
                  <a:lnTo>
                    <a:pt x="161" y="1369"/>
                  </a:lnTo>
                  <a:lnTo>
                    <a:pt x="172" y="1418"/>
                  </a:lnTo>
                  <a:lnTo>
                    <a:pt x="186" y="1467"/>
                  </a:lnTo>
                  <a:lnTo>
                    <a:pt x="202" y="1514"/>
                  </a:lnTo>
                  <a:lnTo>
                    <a:pt x="220" y="1561"/>
                  </a:lnTo>
                  <a:lnTo>
                    <a:pt x="240" y="1607"/>
                  </a:lnTo>
                  <a:lnTo>
                    <a:pt x="263" y="1650"/>
                  </a:lnTo>
                  <a:lnTo>
                    <a:pt x="288" y="1693"/>
                  </a:lnTo>
                  <a:lnTo>
                    <a:pt x="314" y="1735"/>
                  </a:lnTo>
                  <a:lnTo>
                    <a:pt x="343" y="1775"/>
                  </a:lnTo>
                  <a:lnTo>
                    <a:pt x="373" y="1813"/>
                  </a:lnTo>
                  <a:lnTo>
                    <a:pt x="406" y="1850"/>
                  </a:lnTo>
                  <a:lnTo>
                    <a:pt x="439" y="1886"/>
                  </a:lnTo>
                  <a:lnTo>
                    <a:pt x="475" y="1920"/>
                  </a:lnTo>
                  <a:lnTo>
                    <a:pt x="512" y="1952"/>
                  </a:lnTo>
                  <a:lnTo>
                    <a:pt x="551" y="1982"/>
                  </a:lnTo>
                  <a:lnTo>
                    <a:pt x="590" y="2011"/>
                  </a:lnTo>
                  <a:lnTo>
                    <a:pt x="632" y="2037"/>
                  </a:lnTo>
                  <a:lnTo>
                    <a:pt x="676" y="2063"/>
                  </a:lnTo>
                  <a:lnTo>
                    <a:pt x="719" y="2085"/>
                  </a:lnTo>
                  <a:lnTo>
                    <a:pt x="764" y="2106"/>
                  </a:lnTo>
                  <a:lnTo>
                    <a:pt x="811" y="2124"/>
                  </a:lnTo>
                  <a:lnTo>
                    <a:pt x="858" y="2139"/>
                  </a:lnTo>
                  <a:lnTo>
                    <a:pt x="907" y="2154"/>
                  </a:lnTo>
                  <a:lnTo>
                    <a:pt x="956" y="2165"/>
                  </a:lnTo>
                  <a:lnTo>
                    <a:pt x="1007" y="2174"/>
                  </a:lnTo>
                  <a:lnTo>
                    <a:pt x="1058" y="2180"/>
                  </a:lnTo>
                  <a:lnTo>
                    <a:pt x="1110" y="2185"/>
                  </a:lnTo>
                  <a:lnTo>
                    <a:pt x="1163" y="2186"/>
                  </a:lnTo>
                  <a:lnTo>
                    <a:pt x="1214" y="2185"/>
                  </a:lnTo>
                  <a:lnTo>
                    <a:pt x="1267" y="2180"/>
                  </a:lnTo>
                  <a:lnTo>
                    <a:pt x="1317" y="2174"/>
                  </a:lnTo>
                  <a:lnTo>
                    <a:pt x="1368" y="2165"/>
                  </a:lnTo>
                  <a:lnTo>
                    <a:pt x="1417" y="2154"/>
                  </a:lnTo>
                  <a:lnTo>
                    <a:pt x="1466" y="2139"/>
                  </a:lnTo>
                  <a:lnTo>
                    <a:pt x="1513" y="2124"/>
                  </a:lnTo>
                  <a:lnTo>
                    <a:pt x="1560" y="2106"/>
                  </a:lnTo>
                  <a:lnTo>
                    <a:pt x="1605" y="2085"/>
                  </a:lnTo>
                  <a:lnTo>
                    <a:pt x="1650" y="2063"/>
                  </a:lnTo>
                  <a:lnTo>
                    <a:pt x="1692" y="2037"/>
                  </a:lnTo>
                  <a:lnTo>
                    <a:pt x="1734" y="2011"/>
                  </a:lnTo>
                  <a:lnTo>
                    <a:pt x="1773" y="1982"/>
                  </a:lnTo>
                  <a:lnTo>
                    <a:pt x="1812" y="1952"/>
                  </a:lnTo>
                  <a:lnTo>
                    <a:pt x="1849" y="1920"/>
                  </a:lnTo>
                  <a:lnTo>
                    <a:pt x="1885" y="1886"/>
                  </a:lnTo>
                  <a:lnTo>
                    <a:pt x="1919" y="1850"/>
                  </a:lnTo>
                  <a:lnTo>
                    <a:pt x="1951" y="1813"/>
                  </a:lnTo>
                  <a:lnTo>
                    <a:pt x="1981" y="1775"/>
                  </a:lnTo>
                  <a:lnTo>
                    <a:pt x="2010" y="1735"/>
                  </a:lnTo>
                  <a:lnTo>
                    <a:pt x="2036" y="1693"/>
                  </a:lnTo>
                  <a:lnTo>
                    <a:pt x="2061" y="1650"/>
                  </a:lnTo>
                  <a:lnTo>
                    <a:pt x="2084" y="1607"/>
                  </a:lnTo>
                  <a:lnTo>
                    <a:pt x="2104" y="1561"/>
                  </a:lnTo>
                  <a:lnTo>
                    <a:pt x="2122" y="1514"/>
                  </a:lnTo>
                  <a:lnTo>
                    <a:pt x="2139" y="1467"/>
                  </a:lnTo>
                  <a:lnTo>
                    <a:pt x="2152" y="1418"/>
                  </a:lnTo>
                  <a:lnTo>
                    <a:pt x="2164" y="1369"/>
                  </a:lnTo>
                  <a:lnTo>
                    <a:pt x="2173" y="1319"/>
                  </a:lnTo>
                  <a:lnTo>
                    <a:pt x="2180" y="1267"/>
                  </a:lnTo>
                  <a:lnTo>
                    <a:pt x="2184" y="1215"/>
                  </a:lnTo>
                  <a:lnTo>
                    <a:pt x="2185" y="1163"/>
                  </a:lnTo>
                  <a:lnTo>
                    <a:pt x="2184" y="1111"/>
                  </a:lnTo>
                  <a:lnTo>
                    <a:pt x="2180" y="1058"/>
                  </a:lnTo>
                  <a:lnTo>
                    <a:pt x="2173" y="1008"/>
                  </a:lnTo>
                  <a:lnTo>
                    <a:pt x="2164" y="957"/>
                  </a:lnTo>
                  <a:lnTo>
                    <a:pt x="2152" y="908"/>
                  </a:lnTo>
                  <a:lnTo>
                    <a:pt x="2139" y="859"/>
                  </a:lnTo>
                  <a:lnTo>
                    <a:pt x="2122" y="812"/>
                  </a:lnTo>
                  <a:lnTo>
                    <a:pt x="2104" y="765"/>
                  </a:lnTo>
                  <a:lnTo>
                    <a:pt x="2084" y="720"/>
                  </a:lnTo>
                  <a:lnTo>
                    <a:pt x="2061" y="675"/>
                  </a:lnTo>
                  <a:lnTo>
                    <a:pt x="2036" y="633"/>
                  </a:lnTo>
                  <a:lnTo>
                    <a:pt x="2010" y="591"/>
                  </a:lnTo>
                  <a:lnTo>
                    <a:pt x="1981" y="552"/>
                  </a:lnTo>
                  <a:lnTo>
                    <a:pt x="1951" y="512"/>
                  </a:lnTo>
                  <a:lnTo>
                    <a:pt x="1919" y="476"/>
                  </a:lnTo>
                  <a:lnTo>
                    <a:pt x="1885" y="440"/>
                  </a:lnTo>
                  <a:lnTo>
                    <a:pt x="1849" y="407"/>
                  </a:lnTo>
                  <a:lnTo>
                    <a:pt x="1812" y="374"/>
                  </a:lnTo>
                  <a:lnTo>
                    <a:pt x="1773" y="344"/>
                  </a:lnTo>
                  <a:lnTo>
                    <a:pt x="1734" y="315"/>
                  </a:lnTo>
                  <a:lnTo>
                    <a:pt x="1692" y="289"/>
                  </a:lnTo>
                  <a:lnTo>
                    <a:pt x="1650" y="264"/>
                  </a:lnTo>
                  <a:lnTo>
                    <a:pt x="1605" y="241"/>
                  </a:lnTo>
                  <a:lnTo>
                    <a:pt x="1560" y="221"/>
                  </a:lnTo>
                  <a:lnTo>
                    <a:pt x="1513" y="203"/>
                  </a:lnTo>
                  <a:lnTo>
                    <a:pt x="1466" y="186"/>
                  </a:lnTo>
                  <a:lnTo>
                    <a:pt x="1417" y="173"/>
                  </a:lnTo>
                  <a:lnTo>
                    <a:pt x="1368" y="161"/>
                  </a:lnTo>
                  <a:lnTo>
                    <a:pt x="1317" y="152"/>
                  </a:lnTo>
                  <a:lnTo>
                    <a:pt x="1267" y="145"/>
                  </a:lnTo>
                  <a:lnTo>
                    <a:pt x="1214" y="141"/>
                  </a:lnTo>
                  <a:lnTo>
                    <a:pt x="1163" y="140"/>
                  </a:lnTo>
                  <a:close/>
                </a:path>
              </a:pathLst>
            </a:custGeom>
            <a:gradFill>
              <a:gsLst>
                <a:gs pos="30000">
                  <a:schemeClr val="accent1"/>
                </a:gs>
                <a:gs pos="85000">
                  <a:schemeClr val="bg1"/>
                </a:gs>
              </a:gsLst>
              <a:lin ang="16200000" scaled="1"/>
            </a:gra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p:nvSpPr>
          <p:spPr bwMode="auto">
            <a:xfrm>
              <a:off x="623888" y="628651"/>
              <a:ext cx="1062038" cy="317500"/>
            </a:xfrm>
            <a:custGeom>
              <a:avLst/>
              <a:gdLst>
                <a:gd name="T0" fmla="*/ 3861 w 4017"/>
                <a:gd name="T1" fmla="*/ 626 h 1201"/>
                <a:gd name="T2" fmla="*/ 3994 w 4017"/>
                <a:gd name="T3" fmla="*/ 746 h 1201"/>
                <a:gd name="T4" fmla="*/ 4005 w 4017"/>
                <a:gd name="T5" fmla="*/ 943 h 1201"/>
                <a:gd name="T6" fmla="*/ 3909 w 4017"/>
                <a:gd name="T7" fmla="*/ 1082 h 1201"/>
                <a:gd name="T8" fmla="*/ 3615 w 4017"/>
                <a:gd name="T9" fmla="*/ 1190 h 1201"/>
                <a:gd name="T10" fmla="*/ 3274 w 4017"/>
                <a:gd name="T11" fmla="*/ 1194 h 1201"/>
                <a:gd name="T12" fmla="*/ 3009 w 4017"/>
                <a:gd name="T13" fmla="*/ 1134 h 1201"/>
                <a:gd name="T14" fmla="*/ 2822 w 4017"/>
                <a:gd name="T15" fmla="*/ 1016 h 1201"/>
                <a:gd name="T16" fmla="*/ 2918 w 4017"/>
                <a:gd name="T17" fmla="*/ 1005 h 1201"/>
                <a:gd name="T18" fmla="*/ 3166 w 4017"/>
                <a:gd name="T19" fmla="*/ 1111 h 1201"/>
                <a:gd name="T20" fmla="*/ 3496 w 4017"/>
                <a:gd name="T21" fmla="*/ 1135 h 1201"/>
                <a:gd name="T22" fmla="*/ 3744 w 4017"/>
                <a:gd name="T23" fmla="*/ 1090 h 1201"/>
                <a:gd name="T24" fmla="*/ 3908 w 4017"/>
                <a:gd name="T25" fmla="*/ 975 h 1201"/>
                <a:gd name="T26" fmla="*/ 3942 w 4017"/>
                <a:gd name="T27" fmla="*/ 849 h 1201"/>
                <a:gd name="T28" fmla="*/ 3891 w 4017"/>
                <a:gd name="T29" fmla="*/ 733 h 1201"/>
                <a:gd name="T30" fmla="*/ 3719 w 4017"/>
                <a:gd name="T31" fmla="*/ 660 h 1201"/>
                <a:gd name="T32" fmla="*/ 3049 w 4017"/>
                <a:gd name="T33" fmla="*/ 562 h 1201"/>
                <a:gd name="T34" fmla="*/ 2878 w 4017"/>
                <a:gd name="T35" fmla="*/ 464 h 1201"/>
                <a:gd name="T36" fmla="*/ 2824 w 4017"/>
                <a:gd name="T37" fmla="*/ 319 h 1201"/>
                <a:gd name="T38" fmla="*/ 2867 w 4017"/>
                <a:gd name="T39" fmla="*/ 156 h 1201"/>
                <a:gd name="T40" fmla="*/ 3017 w 4017"/>
                <a:gd name="T41" fmla="*/ 49 h 1201"/>
                <a:gd name="T42" fmla="*/ 3343 w 4017"/>
                <a:gd name="T43" fmla="*/ 0 h 1201"/>
                <a:gd name="T44" fmla="*/ 3656 w 4017"/>
                <a:gd name="T45" fmla="*/ 28 h 1201"/>
                <a:gd name="T46" fmla="*/ 3897 w 4017"/>
                <a:gd name="T47" fmla="*/ 128 h 1201"/>
                <a:gd name="T48" fmla="*/ 3953 w 4017"/>
                <a:gd name="T49" fmla="*/ 259 h 1201"/>
                <a:gd name="T50" fmla="*/ 3748 w 4017"/>
                <a:gd name="T51" fmla="*/ 128 h 1201"/>
                <a:gd name="T52" fmla="*/ 3493 w 4017"/>
                <a:gd name="T53" fmla="*/ 72 h 1201"/>
                <a:gd name="T54" fmla="*/ 3185 w 4017"/>
                <a:gd name="T55" fmla="*/ 78 h 1201"/>
                <a:gd name="T56" fmla="*/ 2974 w 4017"/>
                <a:gd name="T57" fmla="*/ 148 h 1201"/>
                <a:gd name="T58" fmla="*/ 2899 w 4017"/>
                <a:gd name="T59" fmla="*/ 288 h 1201"/>
                <a:gd name="T60" fmla="*/ 2935 w 4017"/>
                <a:gd name="T61" fmla="*/ 417 h 1201"/>
                <a:gd name="T62" fmla="*/ 3068 w 4017"/>
                <a:gd name="T63" fmla="*/ 496 h 1201"/>
                <a:gd name="T64" fmla="*/ 502 w 4017"/>
                <a:gd name="T65" fmla="*/ 74 h 1201"/>
                <a:gd name="T66" fmla="*/ 271 w 4017"/>
                <a:gd name="T67" fmla="*/ 148 h 1201"/>
                <a:gd name="T68" fmla="*/ 130 w 4017"/>
                <a:gd name="T69" fmla="*/ 300 h 1201"/>
                <a:gd name="T70" fmla="*/ 74 w 4017"/>
                <a:gd name="T71" fmla="*/ 529 h 1201"/>
                <a:gd name="T72" fmla="*/ 109 w 4017"/>
                <a:gd name="T73" fmla="*/ 855 h 1201"/>
                <a:gd name="T74" fmla="*/ 253 w 4017"/>
                <a:gd name="T75" fmla="*/ 1040 h 1201"/>
                <a:gd name="T76" fmla="*/ 450 w 4017"/>
                <a:gd name="T77" fmla="*/ 1117 h 1201"/>
                <a:gd name="T78" fmla="*/ 834 w 4017"/>
                <a:gd name="T79" fmla="*/ 1122 h 1201"/>
                <a:gd name="T80" fmla="*/ 1068 w 4017"/>
                <a:gd name="T81" fmla="*/ 1044 h 1201"/>
                <a:gd name="T82" fmla="*/ 1231 w 4017"/>
                <a:gd name="T83" fmla="*/ 597 h 1201"/>
                <a:gd name="T84" fmla="*/ 1082 w 4017"/>
                <a:gd name="T85" fmla="*/ 1116 h 1201"/>
                <a:gd name="T86" fmla="*/ 857 w 4017"/>
                <a:gd name="T87" fmla="*/ 1185 h 1201"/>
                <a:gd name="T88" fmla="*/ 528 w 4017"/>
                <a:gd name="T89" fmla="*/ 1196 h 1201"/>
                <a:gd name="T90" fmla="*/ 252 w 4017"/>
                <a:gd name="T91" fmla="*/ 1122 h 1201"/>
                <a:gd name="T92" fmla="*/ 84 w 4017"/>
                <a:gd name="T93" fmla="*/ 969 h 1201"/>
                <a:gd name="T94" fmla="*/ 2 w 4017"/>
                <a:gd name="T95" fmla="*/ 705 h 1201"/>
                <a:gd name="T96" fmla="*/ 23 w 4017"/>
                <a:gd name="T97" fmla="*/ 369 h 1201"/>
                <a:gd name="T98" fmla="*/ 139 w 4017"/>
                <a:gd name="T99" fmla="*/ 158 h 1201"/>
                <a:gd name="T100" fmla="*/ 356 w 4017"/>
                <a:gd name="T101" fmla="*/ 34 h 1201"/>
                <a:gd name="T102" fmla="*/ 631 w 4017"/>
                <a:gd name="T103" fmla="*/ 0 h 1201"/>
                <a:gd name="T104" fmla="*/ 893 w 4017"/>
                <a:gd name="T105" fmla="*/ 27 h 1201"/>
                <a:gd name="T106" fmla="*/ 1111 w 4017"/>
                <a:gd name="T107" fmla="*/ 126 h 1201"/>
                <a:gd name="T108" fmla="*/ 1187 w 4017"/>
                <a:gd name="T109" fmla="*/ 303 h 1201"/>
                <a:gd name="T110" fmla="*/ 1032 w 4017"/>
                <a:gd name="T111" fmla="*/ 158 h 1201"/>
                <a:gd name="T112" fmla="*/ 793 w 4017"/>
                <a:gd name="T113" fmla="*/ 78 h 1201"/>
                <a:gd name="T114" fmla="*/ 1994 w 4017"/>
                <a:gd name="T115" fmla="*/ 4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7" h="1201">
                  <a:moveTo>
                    <a:pt x="3608" y="570"/>
                  </a:moveTo>
                  <a:lnTo>
                    <a:pt x="3630" y="572"/>
                  </a:lnTo>
                  <a:lnTo>
                    <a:pt x="3652" y="576"/>
                  </a:lnTo>
                  <a:lnTo>
                    <a:pt x="3674" y="578"/>
                  </a:lnTo>
                  <a:lnTo>
                    <a:pt x="3695" y="582"/>
                  </a:lnTo>
                  <a:lnTo>
                    <a:pt x="3736" y="589"/>
                  </a:lnTo>
                  <a:lnTo>
                    <a:pt x="3774" y="597"/>
                  </a:lnTo>
                  <a:lnTo>
                    <a:pt x="3794" y="603"/>
                  </a:lnTo>
                  <a:lnTo>
                    <a:pt x="3812" y="608"/>
                  </a:lnTo>
                  <a:lnTo>
                    <a:pt x="3828" y="614"/>
                  </a:lnTo>
                  <a:lnTo>
                    <a:pt x="3845" y="620"/>
                  </a:lnTo>
                  <a:lnTo>
                    <a:pt x="3861" y="626"/>
                  </a:lnTo>
                  <a:lnTo>
                    <a:pt x="3876" y="633"/>
                  </a:lnTo>
                  <a:lnTo>
                    <a:pt x="3891" y="640"/>
                  </a:lnTo>
                  <a:lnTo>
                    <a:pt x="3904" y="649"/>
                  </a:lnTo>
                  <a:lnTo>
                    <a:pt x="3917" y="657"/>
                  </a:lnTo>
                  <a:lnTo>
                    <a:pt x="3929" y="666"/>
                  </a:lnTo>
                  <a:lnTo>
                    <a:pt x="3941" y="675"/>
                  </a:lnTo>
                  <a:lnTo>
                    <a:pt x="3952" y="686"/>
                  </a:lnTo>
                  <a:lnTo>
                    <a:pt x="3962" y="697"/>
                  </a:lnTo>
                  <a:lnTo>
                    <a:pt x="3971" y="708"/>
                  </a:lnTo>
                  <a:lnTo>
                    <a:pt x="3980" y="720"/>
                  </a:lnTo>
                  <a:lnTo>
                    <a:pt x="3987" y="733"/>
                  </a:lnTo>
                  <a:lnTo>
                    <a:pt x="3994" y="746"/>
                  </a:lnTo>
                  <a:lnTo>
                    <a:pt x="4000" y="759"/>
                  </a:lnTo>
                  <a:lnTo>
                    <a:pt x="4005" y="775"/>
                  </a:lnTo>
                  <a:lnTo>
                    <a:pt x="4010" y="790"/>
                  </a:lnTo>
                  <a:lnTo>
                    <a:pt x="4012" y="806"/>
                  </a:lnTo>
                  <a:lnTo>
                    <a:pt x="4014" y="824"/>
                  </a:lnTo>
                  <a:lnTo>
                    <a:pt x="4017" y="841"/>
                  </a:lnTo>
                  <a:lnTo>
                    <a:pt x="4017" y="860"/>
                  </a:lnTo>
                  <a:lnTo>
                    <a:pt x="4016" y="880"/>
                  </a:lnTo>
                  <a:lnTo>
                    <a:pt x="4013" y="904"/>
                  </a:lnTo>
                  <a:lnTo>
                    <a:pt x="4011" y="916"/>
                  </a:lnTo>
                  <a:lnTo>
                    <a:pt x="4008" y="930"/>
                  </a:lnTo>
                  <a:lnTo>
                    <a:pt x="4005" y="943"/>
                  </a:lnTo>
                  <a:lnTo>
                    <a:pt x="4000" y="956"/>
                  </a:lnTo>
                  <a:lnTo>
                    <a:pt x="3994" y="970"/>
                  </a:lnTo>
                  <a:lnTo>
                    <a:pt x="3988" y="985"/>
                  </a:lnTo>
                  <a:lnTo>
                    <a:pt x="3981" y="999"/>
                  </a:lnTo>
                  <a:lnTo>
                    <a:pt x="3971" y="1012"/>
                  </a:lnTo>
                  <a:lnTo>
                    <a:pt x="3966" y="1020"/>
                  </a:lnTo>
                  <a:lnTo>
                    <a:pt x="3962" y="1027"/>
                  </a:lnTo>
                  <a:lnTo>
                    <a:pt x="3951" y="1041"/>
                  </a:lnTo>
                  <a:lnTo>
                    <a:pt x="3938" y="1056"/>
                  </a:lnTo>
                  <a:lnTo>
                    <a:pt x="3930" y="1062"/>
                  </a:lnTo>
                  <a:lnTo>
                    <a:pt x="3923" y="1069"/>
                  </a:lnTo>
                  <a:lnTo>
                    <a:pt x="3909" y="1082"/>
                  </a:lnTo>
                  <a:lnTo>
                    <a:pt x="3891" y="1095"/>
                  </a:lnTo>
                  <a:lnTo>
                    <a:pt x="3872" y="1108"/>
                  </a:lnTo>
                  <a:lnTo>
                    <a:pt x="3851" y="1120"/>
                  </a:lnTo>
                  <a:lnTo>
                    <a:pt x="3830" y="1131"/>
                  </a:lnTo>
                  <a:lnTo>
                    <a:pt x="3818" y="1137"/>
                  </a:lnTo>
                  <a:lnTo>
                    <a:pt x="3804" y="1142"/>
                  </a:lnTo>
                  <a:lnTo>
                    <a:pt x="3779" y="1153"/>
                  </a:lnTo>
                  <a:lnTo>
                    <a:pt x="3750" y="1162"/>
                  </a:lnTo>
                  <a:lnTo>
                    <a:pt x="3720" y="1171"/>
                  </a:lnTo>
                  <a:lnTo>
                    <a:pt x="3687" y="1178"/>
                  </a:lnTo>
                  <a:lnTo>
                    <a:pt x="3652" y="1185"/>
                  </a:lnTo>
                  <a:lnTo>
                    <a:pt x="3615" y="1190"/>
                  </a:lnTo>
                  <a:lnTo>
                    <a:pt x="3596" y="1192"/>
                  </a:lnTo>
                  <a:lnTo>
                    <a:pt x="3575" y="1195"/>
                  </a:lnTo>
                  <a:lnTo>
                    <a:pt x="3533" y="1198"/>
                  </a:lnTo>
                  <a:lnTo>
                    <a:pt x="3489" y="1201"/>
                  </a:lnTo>
                  <a:lnTo>
                    <a:pt x="3465" y="1201"/>
                  </a:lnTo>
                  <a:lnTo>
                    <a:pt x="3441" y="1201"/>
                  </a:lnTo>
                  <a:lnTo>
                    <a:pt x="3412" y="1201"/>
                  </a:lnTo>
                  <a:lnTo>
                    <a:pt x="3383" y="1201"/>
                  </a:lnTo>
                  <a:lnTo>
                    <a:pt x="3355" y="1200"/>
                  </a:lnTo>
                  <a:lnTo>
                    <a:pt x="3327" y="1198"/>
                  </a:lnTo>
                  <a:lnTo>
                    <a:pt x="3301" y="1196"/>
                  </a:lnTo>
                  <a:lnTo>
                    <a:pt x="3274" y="1194"/>
                  </a:lnTo>
                  <a:lnTo>
                    <a:pt x="3249" y="1191"/>
                  </a:lnTo>
                  <a:lnTo>
                    <a:pt x="3224" y="1189"/>
                  </a:lnTo>
                  <a:lnTo>
                    <a:pt x="3200" y="1185"/>
                  </a:lnTo>
                  <a:lnTo>
                    <a:pt x="3177" y="1182"/>
                  </a:lnTo>
                  <a:lnTo>
                    <a:pt x="3154" y="1177"/>
                  </a:lnTo>
                  <a:lnTo>
                    <a:pt x="3131" y="1172"/>
                  </a:lnTo>
                  <a:lnTo>
                    <a:pt x="3110" y="1167"/>
                  </a:lnTo>
                  <a:lnTo>
                    <a:pt x="3088" y="1161"/>
                  </a:lnTo>
                  <a:lnTo>
                    <a:pt x="3068" y="1155"/>
                  </a:lnTo>
                  <a:lnTo>
                    <a:pt x="3047" y="1148"/>
                  </a:lnTo>
                  <a:lnTo>
                    <a:pt x="3028" y="1141"/>
                  </a:lnTo>
                  <a:lnTo>
                    <a:pt x="3009" y="1134"/>
                  </a:lnTo>
                  <a:lnTo>
                    <a:pt x="2990" y="1125"/>
                  </a:lnTo>
                  <a:lnTo>
                    <a:pt x="2972" y="1117"/>
                  </a:lnTo>
                  <a:lnTo>
                    <a:pt x="2954" y="1108"/>
                  </a:lnTo>
                  <a:lnTo>
                    <a:pt x="2936" y="1098"/>
                  </a:lnTo>
                  <a:lnTo>
                    <a:pt x="2919" y="1088"/>
                  </a:lnTo>
                  <a:lnTo>
                    <a:pt x="2911" y="1083"/>
                  </a:lnTo>
                  <a:lnTo>
                    <a:pt x="2902" y="1077"/>
                  </a:lnTo>
                  <a:lnTo>
                    <a:pt x="2885" y="1066"/>
                  </a:lnTo>
                  <a:lnTo>
                    <a:pt x="2869" y="1054"/>
                  </a:lnTo>
                  <a:lnTo>
                    <a:pt x="2853" y="1042"/>
                  </a:lnTo>
                  <a:lnTo>
                    <a:pt x="2837" y="1029"/>
                  </a:lnTo>
                  <a:lnTo>
                    <a:pt x="2822" y="1016"/>
                  </a:lnTo>
                  <a:lnTo>
                    <a:pt x="2807" y="1002"/>
                  </a:lnTo>
                  <a:lnTo>
                    <a:pt x="2777" y="972"/>
                  </a:lnTo>
                  <a:lnTo>
                    <a:pt x="2773" y="967"/>
                  </a:lnTo>
                  <a:lnTo>
                    <a:pt x="2807" y="904"/>
                  </a:lnTo>
                  <a:lnTo>
                    <a:pt x="2817" y="914"/>
                  </a:lnTo>
                  <a:lnTo>
                    <a:pt x="2829" y="927"/>
                  </a:lnTo>
                  <a:lnTo>
                    <a:pt x="2841" y="939"/>
                  </a:lnTo>
                  <a:lnTo>
                    <a:pt x="2853" y="950"/>
                  </a:lnTo>
                  <a:lnTo>
                    <a:pt x="2865" y="962"/>
                  </a:lnTo>
                  <a:lnTo>
                    <a:pt x="2890" y="984"/>
                  </a:lnTo>
                  <a:lnTo>
                    <a:pt x="2903" y="994"/>
                  </a:lnTo>
                  <a:lnTo>
                    <a:pt x="2918" y="1005"/>
                  </a:lnTo>
                  <a:lnTo>
                    <a:pt x="2945" y="1024"/>
                  </a:lnTo>
                  <a:lnTo>
                    <a:pt x="2977" y="1042"/>
                  </a:lnTo>
                  <a:lnTo>
                    <a:pt x="2992" y="1051"/>
                  </a:lnTo>
                  <a:lnTo>
                    <a:pt x="3009" y="1059"/>
                  </a:lnTo>
                  <a:lnTo>
                    <a:pt x="3026" y="1068"/>
                  </a:lnTo>
                  <a:lnTo>
                    <a:pt x="3044" y="1075"/>
                  </a:lnTo>
                  <a:lnTo>
                    <a:pt x="3063" y="1082"/>
                  </a:lnTo>
                  <a:lnTo>
                    <a:pt x="3082" y="1088"/>
                  </a:lnTo>
                  <a:lnTo>
                    <a:pt x="3101" y="1095"/>
                  </a:lnTo>
                  <a:lnTo>
                    <a:pt x="3123" y="1100"/>
                  </a:lnTo>
                  <a:lnTo>
                    <a:pt x="3143" y="1106"/>
                  </a:lnTo>
                  <a:lnTo>
                    <a:pt x="3166" y="1111"/>
                  </a:lnTo>
                  <a:lnTo>
                    <a:pt x="3189" y="1116"/>
                  </a:lnTo>
                  <a:lnTo>
                    <a:pt x="3213" y="1119"/>
                  </a:lnTo>
                  <a:lnTo>
                    <a:pt x="3238" y="1123"/>
                  </a:lnTo>
                  <a:lnTo>
                    <a:pt x="3263" y="1126"/>
                  </a:lnTo>
                  <a:lnTo>
                    <a:pt x="3291" y="1129"/>
                  </a:lnTo>
                  <a:lnTo>
                    <a:pt x="3319" y="1131"/>
                  </a:lnTo>
                  <a:lnTo>
                    <a:pt x="3347" y="1134"/>
                  </a:lnTo>
                  <a:lnTo>
                    <a:pt x="3377" y="1135"/>
                  </a:lnTo>
                  <a:lnTo>
                    <a:pt x="3407" y="1135"/>
                  </a:lnTo>
                  <a:lnTo>
                    <a:pt x="3440" y="1136"/>
                  </a:lnTo>
                  <a:lnTo>
                    <a:pt x="3469" y="1135"/>
                  </a:lnTo>
                  <a:lnTo>
                    <a:pt x="3496" y="1135"/>
                  </a:lnTo>
                  <a:lnTo>
                    <a:pt x="3524" y="1132"/>
                  </a:lnTo>
                  <a:lnTo>
                    <a:pt x="3550" y="1131"/>
                  </a:lnTo>
                  <a:lnTo>
                    <a:pt x="3576" y="1128"/>
                  </a:lnTo>
                  <a:lnTo>
                    <a:pt x="3602" y="1125"/>
                  </a:lnTo>
                  <a:lnTo>
                    <a:pt x="3626" y="1120"/>
                  </a:lnTo>
                  <a:lnTo>
                    <a:pt x="3638" y="1119"/>
                  </a:lnTo>
                  <a:lnTo>
                    <a:pt x="3650" y="1117"/>
                  </a:lnTo>
                  <a:lnTo>
                    <a:pt x="3672" y="1112"/>
                  </a:lnTo>
                  <a:lnTo>
                    <a:pt x="3694" y="1106"/>
                  </a:lnTo>
                  <a:lnTo>
                    <a:pt x="3714" y="1100"/>
                  </a:lnTo>
                  <a:lnTo>
                    <a:pt x="3735" y="1093"/>
                  </a:lnTo>
                  <a:lnTo>
                    <a:pt x="3744" y="1090"/>
                  </a:lnTo>
                  <a:lnTo>
                    <a:pt x="3754" y="1087"/>
                  </a:lnTo>
                  <a:lnTo>
                    <a:pt x="3773" y="1078"/>
                  </a:lnTo>
                  <a:lnTo>
                    <a:pt x="3791" y="1070"/>
                  </a:lnTo>
                  <a:lnTo>
                    <a:pt x="3808" y="1062"/>
                  </a:lnTo>
                  <a:lnTo>
                    <a:pt x="3824" y="1053"/>
                  </a:lnTo>
                  <a:lnTo>
                    <a:pt x="3838" y="1044"/>
                  </a:lnTo>
                  <a:lnTo>
                    <a:pt x="3852" y="1033"/>
                  </a:lnTo>
                  <a:lnTo>
                    <a:pt x="3866" y="1022"/>
                  </a:lnTo>
                  <a:lnTo>
                    <a:pt x="3878" y="1011"/>
                  </a:lnTo>
                  <a:lnTo>
                    <a:pt x="3888" y="1000"/>
                  </a:lnTo>
                  <a:lnTo>
                    <a:pt x="3899" y="988"/>
                  </a:lnTo>
                  <a:lnTo>
                    <a:pt x="3908" y="975"/>
                  </a:lnTo>
                  <a:lnTo>
                    <a:pt x="3912" y="969"/>
                  </a:lnTo>
                  <a:lnTo>
                    <a:pt x="3916" y="963"/>
                  </a:lnTo>
                  <a:lnTo>
                    <a:pt x="3923" y="950"/>
                  </a:lnTo>
                  <a:lnTo>
                    <a:pt x="3929" y="936"/>
                  </a:lnTo>
                  <a:lnTo>
                    <a:pt x="3932" y="930"/>
                  </a:lnTo>
                  <a:lnTo>
                    <a:pt x="3934" y="922"/>
                  </a:lnTo>
                  <a:lnTo>
                    <a:pt x="3938" y="908"/>
                  </a:lnTo>
                  <a:lnTo>
                    <a:pt x="3939" y="900"/>
                  </a:lnTo>
                  <a:lnTo>
                    <a:pt x="3940" y="892"/>
                  </a:lnTo>
                  <a:lnTo>
                    <a:pt x="3942" y="877"/>
                  </a:lnTo>
                  <a:lnTo>
                    <a:pt x="3942" y="861"/>
                  </a:lnTo>
                  <a:lnTo>
                    <a:pt x="3942" y="849"/>
                  </a:lnTo>
                  <a:lnTo>
                    <a:pt x="3941" y="837"/>
                  </a:lnTo>
                  <a:lnTo>
                    <a:pt x="3940" y="826"/>
                  </a:lnTo>
                  <a:lnTo>
                    <a:pt x="3938" y="816"/>
                  </a:lnTo>
                  <a:lnTo>
                    <a:pt x="3935" y="805"/>
                  </a:lnTo>
                  <a:lnTo>
                    <a:pt x="3933" y="794"/>
                  </a:lnTo>
                  <a:lnTo>
                    <a:pt x="3928" y="784"/>
                  </a:lnTo>
                  <a:lnTo>
                    <a:pt x="3924" y="775"/>
                  </a:lnTo>
                  <a:lnTo>
                    <a:pt x="3918" y="766"/>
                  </a:lnTo>
                  <a:lnTo>
                    <a:pt x="3912" y="757"/>
                  </a:lnTo>
                  <a:lnTo>
                    <a:pt x="3906" y="748"/>
                  </a:lnTo>
                  <a:lnTo>
                    <a:pt x="3899" y="741"/>
                  </a:lnTo>
                  <a:lnTo>
                    <a:pt x="3891" y="733"/>
                  </a:lnTo>
                  <a:lnTo>
                    <a:pt x="3882" y="726"/>
                  </a:lnTo>
                  <a:lnTo>
                    <a:pt x="3873" y="718"/>
                  </a:lnTo>
                  <a:lnTo>
                    <a:pt x="3863" y="712"/>
                  </a:lnTo>
                  <a:lnTo>
                    <a:pt x="3852" y="705"/>
                  </a:lnTo>
                  <a:lnTo>
                    <a:pt x="3840" y="699"/>
                  </a:lnTo>
                  <a:lnTo>
                    <a:pt x="3828" y="693"/>
                  </a:lnTo>
                  <a:lnTo>
                    <a:pt x="3815" y="688"/>
                  </a:lnTo>
                  <a:lnTo>
                    <a:pt x="3801" y="682"/>
                  </a:lnTo>
                  <a:lnTo>
                    <a:pt x="3786" y="678"/>
                  </a:lnTo>
                  <a:lnTo>
                    <a:pt x="3754" y="668"/>
                  </a:lnTo>
                  <a:lnTo>
                    <a:pt x="3737" y="664"/>
                  </a:lnTo>
                  <a:lnTo>
                    <a:pt x="3719" y="660"/>
                  </a:lnTo>
                  <a:lnTo>
                    <a:pt x="3700" y="656"/>
                  </a:lnTo>
                  <a:lnTo>
                    <a:pt x="3680" y="652"/>
                  </a:lnTo>
                  <a:lnTo>
                    <a:pt x="3638" y="646"/>
                  </a:lnTo>
                  <a:lnTo>
                    <a:pt x="3592" y="640"/>
                  </a:lnTo>
                  <a:lnTo>
                    <a:pt x="3235" y="598"/>
                  </a:lnTo>
                  <a:lnTo>
                    <a:pt x="3183" y="591"/>
                  </a:lnTo>
                  <a:lnTo>
                    <a:pt x="3158" y="588"/>
                  </a:lnTo>
                  <a:lnTo>
                    <a:pt x="3135" y="583"/>
                  </a:lnTo>
                  <a:lnTo>
                    <a:pt x="3112" y="579"/>
                  </a:lnTo>
                  <a:lnTo>
                    <a:pt x="3089" y="574"/>
                  </a:lnTo>
                  <a:lnTo>
                    <a:pt x="3069" y="568"/>
                  </a:lnTo>
                  <a:lnTo>
                    <a:pt x="3049" y="562"/>
                  </a:lnTo>
                  <a:lnTo>
                    <a:pt x="3029" y="556"/>
                  </a:lnTo>
                  <a:lnTo>
                    <a:pt x="3011" y="550"/>
                  </a:lnTo>
                  <a:lnTo>
                    <a:pt x="2995" y="543"/>
                  </a:lnTo>
                  <a:lnTo>
                    <a:pt x="2978" y="536"/>
                  </a:lnTo>
                  <a:lnTo>
                    <a:pt x="2962" y="529"/>
                  </a:lnTo>
                  <a:lnTo>
                    <a:pt x="2948" y="522"/>
                  </a:lnTo>
                  <a:lnTo>
                    <a:pt x="2935" y="513"/>
                  </a:lnTo>
                  <a:lnTo>
                    <a:pt x="2921" y="504"/>
                  </a:lnTo>
                  <a:lnTo>
                    <a:pt x="2909" y="495"/>
                  </a:lnTo>
                  <a:lnTo>
                    <a:pt x="2897" y="486"/>
                  </a:lnTo>
                  <a:lnTo>
                    <a:pt x="2888" y="475"/>
                  </a:lnTo>
                  <a:lnTo>
                    <a:pt x="2878" y="464"/>
                  </a:lnTo>
                  <a:lnTo>
                    <a:pt x="2869" y="453"/>
                  </a:lnTo>
                  <a:lnTo>
                    <a:pt x="2861" y="442"/>
                  </a:lnTo>
                  <a:lnTo>
                    <a:pt x="2854" y="430"/>
                  </a:lnTo>
                  <a:lnTo>
                    <a:pt x="2851" y="424"/>
                  </a:lnTo>
                  <a:lnTo>
                    <a:pt x="2847" y="418"/>
                  </a:lnTo>
                  <a:lnTo>
                    <a:pt x="2842" y="405"/>
                  </a:lnTo>
                  <a:lnTo>
                    <a:pt x="2837" y="392"/>
                  </a:lnTo>
                  <a:lnTo>
                    <a:pt x="2833" y="379"/>
                  </a:lnTo>
                  <a:lnTo>
                    <a:pt x="2829" y="364"/>
                  </a:lnTo>
                  <a:lnTo>
                    <a:pt x="2827" y="350"/>
                  </a:lnTo>
                  <a:lnTo>
                    <a:pt x="2825" y="334"/>
                  </a:lnTo>
                  <a:lnTo>
                    <a:pt x="2824" y="319"/>
                  </a:lnTo>
                  <a:lnTo>
                    <a:pt x="2824" y="303"/>
                  </a:lnTo>
                  <a:lnTo>
                    <a:pt x="2824" y="284"/>
                  </a:lnTo>
                  <a:lnTo>
                    <a:pt x="2825" y="266"/>
                  </a:lnTo>
                  <a:lnTo>
                    <a:pt x="2829" y="248"/>
                  </a:lnTo>
                  <a:lnTo>
                    <a:pt x="2833" y="231"/>
                  </a:lnTo>
                  <a:lnTo>
                    <a:pt x="2837" y="214"/>
                  </a:lnTo>
                  <a:lnTo>
                    <a:pt x="2840" y="207"/>
                  </a:lnTo>
                  <a:lnTo>
                    <a:pt x="2843" y="199"/>
                  </a:lnTo>
                  <a:lnTo>
                    <a:pt x="2849" y="184"/>
                  </a:lnTo>
                  <a:lnTo>
                    <a:pt x="2854" y="176"/>
                  </a:lnTo>
                  <a:lnTo>
                    <a:pt x="2858" y="169"/>
                  </a:lnTo>
                  <a:lnTo>
                    <a:pt x="2867" y="156"/>
                  </a:lnTo>
                  <a:lnTo>
                    <a:pt x="2877" y="142"/>
                  </a:lnTo>
                  <a:lnTo>
                    <a:pt x="2888" y="129"/>
                  </a:lnTo>
                  <a:lnTo>
                    <a:pt x="2901" y="117"/>
                  </a:lnTo>
                  <a:lnTo>
                    <a:pt x="2907" y="111"/>
                  </a:lnTo>
                  <a:lnTo>
                    <a:pt x="2914" y="105"/>
                  </a:lnTo>
                  <a:lnTo>
                    <a:pt x="2929" y="94"/>
                  </a:lnTo>
                  <a:lnTo>
                    <a:pt x="2944" y="85"/>
                  </a:lnTo>
                  <a:lnTo>
                    <a:pt x="2953" y="79"/>
                  </a:lnTo>
                  <a:lnTo>
                    <a:pt x="2961" y="74"/>
                  </a:lnTo>
                  <a:lnTo>
                    <a:pt x="2979" y="66"/>
                  </a:lnTo>
                  <a:lnTo>
                    <a:pt x="2997" y="57"/>
                  </a:lnTo>
                  <a:lnTo>
                    <a:pt x="3017" y="49"/>
                  </a:lnTo>
                  <a:lnTo>
                    <a:pt x="3038" y="42"/>
                  </a:lnTo>
                  <a:lnTo>
                    <a:pt x="3061" y="34"/>
                  </a:lnTo>
                  <a:lnTo>
                    <a:pt x="3083" y="28"/>
                  </a:lnTo>
                  <a:lnTo>
                    <a:pt x="3109" y="24"/>
                  </a:lnTo>
                  <a:lnTo>
                    <a:pt x="3134" y="18"/>
                  </a:lnTo>
                  <a:lnTo>
                    <a:pt x="3160" y="14"/>
                  </a:lnTo>
                  <a:lnTo>
                    <a:pt x="3188" y="10"/>
                  </a:lnTo>
                  <a:lnTo>
                    <a:pt x="3217" y="7"/>
                  </a:lnTo>
                  <a:lnTo>
                    <a:pt x="3247" y="4"/>
                  </a:lnTo>
                  <a:lnTo>
                    <a:pt x="3278" y="2"/>
                  </a:lnTo>
                  <a:lnTo>
                    <a:pt x="3309" y="1"/>
                  </a:lnTo>
                  <a:lnTo>
                    <a:pt x="3343" y="0"/>
                  </a:lnTo>
                  <a:lnTo>
                    <a:pt x="3377" y="0"/>
                  </a:lnTo>
                  <a:lnTo>
                    <a:pt x="3403" y="0"/>
                  </a:lnTo>
                  <a:lnTo>
                    <a:pt x="3428" y="0"/>
                  </a:lnTo>
                  <a:lnTo>
                    <a:pt x="3453" y="1"/>
                  </a:lnTo>
                  <a:lnTo>
                    <a:pt x="3477" y="2"/>
                  </a:lnTo>
                  <a:lnTo>
                    <a:pt x="3501" y="4"/>
                  </a:lnTo>
                  <a:lnTo>
                    <a:pt x="3525" y="7"/>
                  </a:lnTo>
                  <a:lnTo>
                    <a:pt x="3548" y="9"/>
                  </a:lnTo>
                  <a:lnTo>
                    <a:pt x="3570" y="12"/>
                  </a:lnTo>
                  <a:lnTo>
                    <a:pt x="3592" y="15"/>
                  </a:lnTo>
                  <a:lnTo>
                    <a:pt x="3614" y="19"/>
                  </a:lnTo>
                  <a:lnTo>
                    <a:pt x="3656" y="28"/>
                  </a:lnTo>
                  <a:lnTo>
                    <a:pt x="3676" y="33"/>
                  </a:lnTo>
                  <a:lnTo>
                    <a:pt x="3696" y="38"/>
                  </a:lnTo>
                  <a:lnTo>
                    <a:pt x="3717" y="44"/>
                  </a:lnTo>
                  <a:lnTo>
                    <a:pt x="3736" y="51"/>
                  </a:lnTo>
                  <a:lnTo>
                    <a:pt x="3755" y="57"/>
                  </a:lnTo>
                  <a:lnTo>
                    <a:pt x="3773" y="64"/>
                  </a:lnTo>
                  <a:lnTo>
                    <a:pt x="3792" y="73"/>
                  </a:lnTo>
                  <a:lnTo>
                    <a:pt x="3810" y="81"/>
                  </a:lnTo>
                  <a:lnTo>
                    <a:pt x="3828" y="90"/>
                  </a:lnTo>
                  <a:lnTo>
                    <a:pt x="3845" y="98"/>
                  </a:lnTo>
                  <a:lnTo>
                    <a:pt x="3880" y="118"/>
                  </a:lnTo>
                  <a:lnTo>
                    <a:pt x="3897" y="128"/>
                  </a:lnTo>
                  <a:lnTo>
                    <a:pt x="3914" y="140"/>
                  </a:lnTo>
                  <a:lnTo>
                    <a:pt x="3929" y="151"/>
                  </a:lnTo>
                  <a:lnTo>
                    <a:pt x="3946" y="163"/>
                  </a:lnTo>
                  <a:lnTo>
                    <a:pt x="3953" y="169"/>
                  </a:lnTo>
                  <a:lnTo>
                    <a:pt x="3962" y="176"/>
                  </a:lnTo>
                  <a:lnTo>
                    <a:pt x="3977" y="188"/>
                  </a:lnTo>
                  <a:lnTo>
                    <a:pt x="3993" y="202"/>
                  </a:lnTo>
                  <a:lnTo>
                    <a:pt x="4008" y="216"/>
                  </a:lnTo>
                  <a:lnTo>
                    <a:pt x="4014" y="222"/>
                  </a:lnTo>
                  <a:lnTo>
                    <a:pt x="3976" y="280"/>
                  </a:lnTo>
                  <a:lnTo>
                    <a:pt x="3968" y="273"/>
                  </a:lnTo>
                  <a:lnTo>
                    <a:pt x="3953" y="259"/>
                  </a:lnTo>
                  <a:lnTo>
                    <a:pt x="3939" y="247"/>
                  </a:lnTo>
                  <a:lnTo>
                    <a:pt x="3909" y="222"/>
                  </a:lnTo>
                  <a:lnTo>
                    <a:pt x="3893" y="211"/>
                  </a:lnTo>
                  <a:lnTo>
                    <a:pt x="3878" y="199"/>
                  </a:lnTo>
                  <a:lnTo>
                    <a:pt x="3863" y="189"/>
                  </a:lnTo>
                  <a:lnTo>
                    <a:pt x="3846" y="178"/>
                  </a:lnTo>
                  <a:lnTo>
                    <a:pt x="3831" y="169"/>
                  </a:lnTo>
                  <a:lnTo>
                    <a:pt x="3815" y="160"/>
                  </a:lnTo>
                  <a:lnTo>
                    <a:pt x="3798" y="151"/>
                  </a:lnTo>
                  <a:lnTo>
                    <a:pt x="3782" y="144"/>
                  </a:lnTo>
                  <a:lnTo>
                    <a:pt x="3765" y="135"/>
                  </a:lnTo>
                  <a:lnTo>
                    <a:pt x="3748" y="128"/>
                  </a:lnTo>
                  <a:lnTo>
                    <a:pt x="3730" y="121"/>
                  </a:lnTo>
                  <a:lnTo>
                    <a:pt x="3712" y="115"/>
                  </a:lnTo>
                  <a:lnTo>
                    <a:pt x="3694" y="109"/>
                  </a:lnTo>
                  <a:lnTo>
                    <a:pt x="3676" y="103"/>
                  </a:lnTo>
                  <a:lnTo>
                    <a:pt x="3657" y="98"/>
                  </a:lnTo>
                  <a:lnTo>
                    <a:pt x="3638" y="93"/>
                  </a:lnTo>
                  <a:lnTo>
                    <a:pt x="3598" y="85"/>
                  </a:lnTo>
                  <a:lnTo>
                    <a:pt x="3578" y="81"/>
                  </a:lnTo>
                  <a:lnTo>
                    <a:pt x="3557" y="78"/>
                  </a:lnTo>
                  <a:lnTo>
                    <a:pt x="3536" y="75"/>
                  </a:lnTo>
                  <a:lnTo>
                    <a:pt x="3514" y="73"/>
                  </a:lnTo>
                  <a:lnTo>
                    <a:pt x="3493" y="72"/>
                  </a:lnTo>
                  <a:lnTo>
                    <a:pt x="3470" y="69"/>
                  </a:lnTo>
                  <a:lnTo>
                    <a:pt x="3446" y="68"/>
                  </a:lnTo>
                  <a:lnTo>
                    <a:pt x="3423" y="67"/>
                  </a:lnTo>
                  <a:lnTo>
                    <a:pt x="3398" y="67"/>
                  </a:lnTo>
                  <a:lnTo>
                    <a:pt x="3374" y="67"/>
                  </a:lnTo>
                  <a:lnTo>
                    <a:pt x="3344" y="67"/>
                  </a:lnTo>
                  <a:lnTo>
                    <a:pt x="3315" y="68"/>
                  </a:lnTo>
                  <a:lnTo>
                    <a:pt x="3287" y="68"/>
                  </a:lnTo>
                  <a:lnTo>
                    <a:pt x="3260" y="70"/>
                  </a:lnTo>
                  <a:lnTo>
                    <a:pt x="3235" y="72"/>
                  </a:lnTo>
                  <a:lnTo>
                    <a:pt x="3209" y="74"/>
                  </a:lnTo>
                  <a:lnTo>
                    <a:pt x="3185" y="78"/>
                  </a:lnTo>
                  <a:lnTo>
                    <a:pt x="3163" y="81"/>
                  </a:lnTo>
                  <a:lnTo>
                    <a:pt x="3140" y="85"/>
                  </a:lnTo>
                  <a:lnTo>
                    <a:pt x="3119" y="88"/>
                  </a:lnTo>
                  <a:lnTo>
                    <a:pt x="3099" y="93"/>
                  </a:lnTo>
                  <a:lnTo>
                    <a:pt x="3081" y="99"/>
                  </a:lnTo>
                  <a:lnTo>
                    <a:pt x="3062" y="104"/>
                  </a:lnTo>
                  <a:lnTo>
                    <a:pt x="3045" y="111"/>
                  </a:lnTo>
                  <a:lnTo>
                    <a:pt x="3029" y="117"/>
                  </a:lnTo>
                  <a:lnTo>
                    <a:pt x="3014" y="124"/>
                  </a:lnTo>
                  <a:lnTo>
                    <a:pt x="2999" y="132"/>
                  </a:lnTo>
                  <a:lnTo>
                    <a:pt x="2986" y="140"/>
                  </a:lnTo>
                  <a:lnTo>
                    <a:pt x="2974" y="148"/>
                  </a:lnTo>
                  <a:lnTo>
                    <a:pt x="2962" y="157"/>
                  </a:lnTo>
                  <a:lnTo>
                    <a:pt x="2953" y="166"/>
                  </a:lnTo>
                  <a:lnTo>
                    <a:pt x="2943" y="177"/>
                  </a:lnTo>
                  <a:lnTo>
                    <a:pt x="2935" y="187"/>
                  </a:lnTo>
                  <a:lnTo>
                    <a:pt x="2926" y="198"/>
                  </a:lnTo>
                  <a:lnTo>
                    <a:pt x="2920" y="210"/>
                  </a:lnTo>
                  <a:lnTo>
                    <a:pt x="2914" y="222"/>
                  </a:lnTo>
                  <a:lnTo>
                    <a:pt x="2909" y="234"/>
                  </a:lnTo>
                  <a:lnTo>
                    <a:pt x="2905" y="247"/>
                  </a:lnTo>
                  <a:lnTo>
                    <a:pt x="2902" y="260"/>
                  </a:lnTo>
                  <a:lnTo>
                    <a:pt x="2900" y="273"/>
                  </a:lnTo>
                  <a:lnTo>
                    <a:pt x="2899" y="288"/>
                  </a:lnTo>
                  <a:lnTo>
                    <a:pt x="2897" y="303"/>
                  </a:lnTo>
                  <a:lnTo>
                    <a:pt x="2899" y="315"/>
                  </a:lnTo>
                  <a:lnTo>
                    <a:pt x="2899" y="327"/>
                  </a:lnTo>
                  <a:lnTo>
                    <a:pt x="2901" y="339"/>
                  </a:lnTo>
                  <a:lnTo>
                    <a:pt x="2902" y="350"/>
                  </a:lnTo>
                  <a:lnTo>
                    <a:pt x="2906" y="361"/>
                  </a:lnTo>
                  <a:lnTo>
                    <a:pt x="2908" y="372"/>
                  </a:lnTo>
                  <a:lnTo>
                    <a:pt x="2913" y="381"/>
                  </a:lnTo>
                  <a:lnTo>
                    <a:pt x="2917" y="391"/>
                  </a:lnTo>
                  <a:lnTo>
                    <a:pt x="2923" y="400"/>
                  </a:lnTo>
                  <a:lnTo>
                    <a:pt x="2929" y="409"/>
                  </a:lnTo>
                  <a:lnTo>
                    <a:pt x="2935" y="417"/>
                  </a:lnTo>
                  <a:lnTo>
                    <a:pt x="2942" y="426"/>
                  </a:lnTo>
                  <a:lnTo>
                    <a:pt x="2950" y="434"/>
                  </a:lnTo>
                  <a:lnTo>
                    <a:pt x="2959" y="441"/>
                  </a:lnTo>
                  <a:lnTo>
                    <a:pt x="2968" y="448"/>
                  </a:lnTo>
                  <a:lnTo>
                    <a:pt x="2978" y="456"/>
                  </a:lnTo>
                  <a:lnTo>
                    <a:pt x="2989" y="463"/>
                  </a:lnTo>
                  <a:lnTo>
                    <a:pt x="3001" y="469"/>
                  </a:lnTo>
                  <a:lnTo>
                    <a:pt x="3013" y="475"/>
                  </a:lnTo>
                  <a:lnTo>
                    <a:pt x="3025" y="481"/>
                  </a:lnTo>
                  <a:lnTo>
                    <a:pt x="3039" y="487"/>
                  </a:lnTo>
                  <a:lnTo>
                    <a:pt x="3053" y="492"/>
                  </a:lnTo>
                  <a:lnTo>
                    <a:pt x="3068" y="496"/>
                  </a:lnTo>
                  <a:lnTo>
                    <a:pt x="3085" y="501"/>
                  </a:lnTo>
                  <a:lnTo>
                    <a:pt x="3101" y="506"/>
                  </a:lnTo>
                  <a:lnTo>
                    <a:pt x="3118" y="510"/>
                  </a:lnTo>
                  <a:lnTo>
                    <a:pt x="3155" y="517"/>
                  </a:lnTo>
                  <a:lnTo>
                    <a:pt x="3196" y="524"/>
                  </a:lnTo>
                  <a:lnTo>
                    <a:pt x="3241" y="529"/>
                  </a:lnTo>
                  <a:lnTo>
                    <a:pt x="3608" y="570"/>
                  </a:lnTo>
                  <a:close/>
                  <a:moveTo>
                    <a:pt x="631" y="67"/>
                  </a:moveTo>
                  <a:lnTo>
                    <a:pt x="597" y="67"/>
                  </a:lnTo>
                  <a:lnTo>
                    <a:pt x="564" y="68"/>
                  </a:lnTo>
                  <a:lnTo>
                    <a:pt x="533" y="70"/>
                  </a:lnTo>
                  <a:lnTo>
                    <a:pt x="502" y="74"/>
                  </a:lnTo>
                  <a:lnTo>
                    <a:pt x="486" y="76"/>
                  </a:lnTo>
                  <a:lnTo>
                    <a:pt x="472" y="79"/>
                  </a:lnTo>
                  <a:lnTo>
                    <a:pt x="457" y="81"/>
                  </a:lnTo>
                  <a:lnTo>
                    <a:pt x="443" y="84"/>
                  </a:lnTo>
                  <a:lnTo>
                    <a:pt x="428" y="87"/>
                  </a:lnTo>
                  <a:lnTo>
                    <a:pt x="415" y="91"/>
                  </a:lnTo>
                  <a:lnTo>
                    <a:pt x="389" y="98"/>
                  </a:lnTo>
                  <a:lnTo>
                    <a:pt x="362" y="105"/>
                  </a:lnTo>
                  <a:lnTo>
                    <a:pt x="338" y="115"/>
                  </a:lnTo>
                  <a:lnTo>
                    <a:pt x="316" y="126"/>
                  </a:lnTo>
                  <a:lnTo>
                    <a:pt x="293" y="136"/>
                  </a:lnTo>
                  <a:lnTo>
                    <a:pt x="271" y="148"/>
                  </a:lnTo>
                  <a:lnTo>
                    <a:pt x="251" y="162"/>
                  </a:lnTo>
                  <a:lnTo>
                    <a:pt x="233" y="175"/>
                  </a:lnTo>
                  <a:lnTo>
                    <a:pt x="223" y="183"/>
                  </a:lnTo>
                  <a:lnTo>
                    <a:pt x="215" y="190"/>
                  </a:lnTo>
                  <a:lnTo>
                    <a:pt x="197" y="206"/>
                  </a:lnTo>
                  <a:lnTo>
                    <a:pt x="181" y="223"/>
                  </a:lnTo>
                  <a:lnTo>
                    <a:pt x="167" y="241"/>
                  </a:lnTo>
                  <a:lnTo>
                    <a:pt x="160" y="250"/>
                  </a:lnTo>
                  <a:lnTo>
                    <a:pt x="154" y="260"/>
                  </a:lnTo>
                  <a:lnTo>
                    <a:pt x="146" y="270"/>
                  </a:lnTo>
                  <a:lnTo>
                    <a:pt x="140" y="279"/>
                  </a:lnTo>
                  <a:lnTo>
                    <a:pt x="130" y="300"/>
                  </a:lnTo>
                  <a:lnTo>
                    <a:pt x="119" y="322"/>
                  </a:lnTo>
                  <a:lnTo>
                    <a:pt x="109" y="344"/>
                  </a:lnTo>
                  <a:lnTo>
                    <a:pt x="106" y="356"/>
                  </a:lnTo>
                  <a:lnTo>
                    <a:pt x="101" y="368"/>
                  </a:lnTo>
                  <a:lnTo>
                    <a:pt x="94" y="392"/>
                  </a:lnTo>
                  <a:lnTo>
                    <a:pt x="88" y="418"/>
                  </a:lnTo>
                  <a:lnTo>
                    <a:pt x="85" y="432"/>
                  </a:lnTo>
                  <a:lnTo>
                    <a:pt x="83" y="445"/>
                  </a:lnTo>
                  <a:lnTo>
                    <a:pt x="79" y="471"/>
                  </a:lnTo>
                  <a:lnTo>
                    <a:pt x="78" y="486"/>
                  </a:lnTo>
                  <a:lnTo>
                    <a:pt x="77" y="500"/>
                  </a:lnTo>
                  <a:lnTo>
                    <a:pt x="74" y="529"/>
                  </a:lnTo>
                  <a:lnTo>
                    <a:pt x="74" y="560"/>
                  </a:lnTo>
                  <a:lnTo>
                    <a:pt x="74" y="636"/>
                  </a:lnTo>
                  <a:lnTo>
                    <a:pt x="74" y="667"/>
                  </a:lnTo>
                  <a:lnTo>
                    <a:pt x="77" y="697"/>
                  </a:lnTo>
                  <a:lnTo>
                    <a:pt x="78" y="711"/>
                  </a:lnTo>
                  <a:lnTo>
                    <a:pt x="79" y="726"/>
                  </a:lnTo>
                  <a:lnTo>
                    <a:pt x="83" y="753"/>
                  </a:lnTo>
                  <a:lnTo>
                    <a:pt x="88" y="781"/>
                  </a:lnTo>
                  <a:lnTo>
                    <a:pt x="94" y="806"/>
                  </a:lnTo>
                  <a:lnTo>
                    <a:pt x="97" y="819"/>
                  </a:lnTo>
                  <a:lnTo>
                    <a:pt x="101" y="831"/>
                  </a:lnTo>
                  <a:lnTo>
                    <a:pt x="109" y="855"/>
                  </a:lnTo>
                  <a:lnTo>
                    <a:pt x="119" y="878"/>
                  </a:lnTo>
                  <a:lnTo>
                    <a:pt x="130" y="900"/>
                  </a:lnTo>
                  <a:lnTo>
                    <a:pt x="134" y="910"/>
                  </a:lnTo>
                  <a:lnTo>
                    <a:pt x="140" y="921"/>
                  </a:lnTo>
                  <a:lnTo>
                    <a:pt x="154" y="940"/>
                  </a:lnTo>
                  <a:lnTo>
                    <a:pt x="161" y="950"/>
                  </a:lnTo>
                  <a:lnTo>
                    <a:pt x="167" y="960"/>
                  </a:lnTo>
                  <a:lnTo>
                    <a:pt x="182" y="978"/>
                  </a:lnTo>
                  <a:lnTo>
                    <a:pt x="198" y="994"/>
                  </a:lnTo>
                  <a:lnTo>
                    <a:pt x="216" y="1010"/>
                  </a:lnTo>
                  <a:lnTo>
                    <a:pt x="234" y="1026"/>
                  </a:lnTo>
                  <a:lnTo>
                    <a:pt x="253" y="1040"/>
                  </a:lnTo>
                  <a:lnTo>
                    <a:pt x="264" y="1046"/>
                  </a:lnTo>
                  <a:lnTo>
                    <a:pt x="274" y="1052"/>
                  </a:lnTo>
                  <a:lnTo>
                    <a:pt x="295" y="1064"/>
                  </a:lnTo>
                  <a:lnTo>
                    <a:pt x="318" y="1076"/>
                  </a:lnTo>
                  <a:lnTo>
                    <a:pt x="342" y="1086"/>
                  </a:lnTo>
                  <a:lnTo>
                    <a:pt x="355" y="1090"/>
                  </a:lnTo>
                  <a:lnTo>
                    <a:pt x="367" y="1095"/>
                  </a:lnTo>
                  <a:lnTo>
                    <a:pt x="380" y="1099"/>
                  </a:lnTo>
                  <a:lnTo>
                    <a:pt x="394" y="1104"/>
                  </a:lnTo>
                  <a:lnTo>
                    <a:pt x="408" y="1107"/>
                  </a:lnTo>
                  <a:lnTo>
                    <a:pt x="421" y="1111"/>
                  </a:lnTo>
                  <a:lnTo>
                    <a:pt x="450" y="1117"/>
                  </a:lnTo>
                  <a:lnTo>
                    <a:pt x="480" y="1122"/>
                  </a:lnTo>
                  <a:lnTo>
                    <a:pt x="510" y="1126"/>
                  </a:lnTo>
                  <a:lnTo>
                    <a:pt x="542" y="1130"/>
                  </a:lnTo>
                  <a:lnTo>
                    <a:pt x="576" y="1132"/>
                  </a:lnTo>
                  <a:lnTo>
                    <a:pt x="609" y="1134"/>
                  </a:lnTo>
                  <a:lnTo>
                    <a:pt x="645" y="1134"/>
                  </a:lnTo>
                  <a:lnTo>
                    <a:pt x="690" y="1134"/>
                  </a:lnTo>
                  <a:lnTo>
                    <a:pt x="713" y="1132"/>
                  </a:lnTo>
                  <a:lnTo>
                    <a:pt x="734" y="1131"/>
                  </a:lnTo>
                  <a:lnTo>
                    <a:pt x="775" y="1129"/>
                  </a:lnTo>
                  <a:lnTo>
                    <a:pt x="815" y="1124"/>
                  </a:lnTo>
                  <a:lnTo>
                    <a:pt x="834" y="1122"/>
                  </a:lnTo>
                  <a:lnTo>
                    <a:pt x="852" y="1118"/>
                  </a:lnTo>
                  <a:lnTo>
                    <a:pt x="870" y="1116"/>
                  </a:lnTo>
                  <a:lnTo>
                    <a:pt x="888" y="1112"/>
                  </a:lnTo>
                  <a:lnTo>
                    <a:pt x="906" y="1108"/>
                  </a:lnTo>
                  <a:lnTo>
                    <a:pt x="923" y="1104"/>
                  </a:lnTo>
                  <a:lnTo>
                    <a:pt x="954" y="1094"/>
                  </a:lnTo>
                  <a:lnTo>
                    <a:pt x="969" y="1089"/>
                  </a:lnTo>
                  <a:lnTo>
                    <a:pt x="985" y="1083"/>
                  </a:lnTo>
                  <a:lnTo>
                    <a:pt x="1014" y="1071"/>
                  </a:lnTo>
                  <a:lnTo>
                    <a:pt x="1028" y="1065"/>
                  </a:lnTo>
                  <a:lnTo>
                    <a:pt x="1041" y="1058"/>
                  </a:lnTo>
                  <a:lnTo>
                    <a:pt x="1068" y="1044"/>
                  </a:lnTo>
                  <a:lnTo>
                    <a:pt x="1080" y="1035"/>
                  </a:lnTo>
                  <a:lnTo>
                    <a:pt x="1092" y="1027"/>
                  </a:lnTo>
                  <a:lnTo>
                    <a:pt x="1104" y="1018"/>
                  </a:lnTo>
                  <a:lnTo>
                    <a:pt x="1116" y="1010"/>
                  </a:lnTo>
                  <a:lnTo>
                    <a:pt x="1127" y="1000"/>
                  </a:lnTo>
                  <a:lnTo>
                    <a:pt x="1137" y="991"/>
                  </a:lnTo>
                  <a:lnTo>
                    <a:pt x="1148" y="980"/>
                  </a:lnTo>
                  <a:lnTo>
                    <a:pt x="1158" y="970"/>
                  </a:lnTo>
                  <a:lnTo>
                    <a:pt x="1158" y="663"/>
                  </a:lnTo>
                  <a:lnTo>
                    <a:pt x="461" y="663"/>
                  </a:lnTo>
                  <a:lnTo>
                    <a:pt x="461" y="597"/>
                  </a:lnTo>
                  <a:lnTo>
                    <a:pt x="1231" y="597"/>
                  </a:lnTo>
                  <a:lnTo>
                    <a:pt x="1231" y="1002"/>
                  </a:lnTo>
                  <a:lnTo>
                    <a:pt x="1219" y="1014"/>
                  </a:lnTo>
                  <a:lnTo>
                    <a:pt x="1207" y="1026"/>
                  </a:lnTo>
                  <a:lnTo>
                    <a:pt x="1195" y="1038"/>
                  </a:lnTo>
                  <a:lnTo>
                    <a:pt x="1183" y="1048"/>
                  </a:lnTo>
                  <a:lnTo>
                    <a:pt x="1170" y="1059"/>
                  </a:lnTo>
                  <a:lnTo>
                    <a:pt x="1157" y="1070"/>
                  </a:lnTo>
                  <a:lnTo>
                    <a:pt x="1142" y="1080"/>
                  </a:lnTo>
                  <a:lnTo>
                    <a:pt x="1128" y="1089"/>
                  </a:lnTo>
                  <a:lnTo>
                    <a:pt x="1113" y="1099"/>
                  </a:lnTo>
                  <a:lnTo>
                    <a:pt x="1098" y="1107"/>
                  </a:lnTo>
                  <a:lnTo>
                    <a:pt x="1082" y="1116"/>
                  </a:lnTo>
                  <a:lnTo>
                    <a:pt x="1067" y="1124"/>
                  </a:lnTo>
                  <a:lnTo>
                    <a:pt x="1050" y="1131"/>
                  </a:lnTo>
                  <a:lnTo>
                    <a:pt x="1033" y="1138"/>
                  </a:lnTo>
                  <a:lnTo>
                    <a:pt x="1015" y="1146"/>
                  </a:lnTo>
                  <a:lnTo>
                    <a:pt x="997" y="1152"/>
                  </a:lnTo>
                  <a:lnTo>
                    <a:pt x="978" y="1158"/>
                  </a:lnTo>
                  <a:lnTo>
                    <a:pt x="959" y="1164"/>
                  </a:lnTo>
                  <a:lnTo>
                    <a:pt x="939" y="1168"/>
                  </a:lnTo>
                  <a:lnTo>
                    <a:pt x="920" y="1173"/>
                  </a:lnTo>
                  <a:lnTo>
                    <a:pt x="900" y="1178"/>
                  </a:lnTo>
                  <a:lnTo>
                    <a:pt x="878" y="1182"/>
                  </a:lnTo>
                  <a:lnTo>
                    <a:pt x="857" y="1185"/>
                  </a:lnTo>
                  <a:lnTo>
                    <a:pt x="835" y="1189"/>
                  </a:lnTo>
                  <a:lnTo>
                    <a:pt x="812" y="1191"/>
                  </a:lnTo>
                  <a:lnTo>
                    <a:pt x="789" y="1194"/>
                  </a:lnTo>
                  <a:lnTo>
                    <a:pt x="743" y="1198"/>
                  </a:lnTo>
                  <a:lnTo>
                    <a:pt x="693" y="1201"/>
                  </a:lnTo>
                  <a:lnTo>
                    <a:pt x="667" y="1201"/>
                  </a:lnTo>
                  <a:lnTo>
                    <a:pt x="642" y="1201"/>
                  </a:lnTo>
                  <a:lnTo>
                    <a:pt x="602" y="1201"/>
                  </a:lnTo>
                  <a:lnTo>
                    <a:pt x="583" y="1200"/>
                  </a:lnTo>
                  <a:lnTo>
                    <a:pt x="564" y="1198"/>
                  </a:lnTo>
                  <a:lnTo>
                    <a:pt x="546" y="1197"/>
                  </a:lnTo>
                  <a:lnTo>
                    <a:pt x="528" y="1196"/>
                  </a:lnTo>
                  <a:lnTo>
                    <a:pt x="492" y="1192"/>
                  </a:lnTo>
                  <a:lnTo>
                    <a:pt x="475" y="1190"/>
                  </a:lnTo>
                  <a:lnTo>
                    <a:pt x="457" y="1188"/>
                  </a:lnTo>
                  <a:lnTo>
                    <a:pt x="425" y="1182"/>
                  </a:lnTo>
                  <a:lnTo>
                    <a:pt x="408" y="1178"/>
                  </a:lnTo>
                  <a:lnTo>
                    <a:pt x="392" y="1174"/>
                  </a:lnTo>
                  <a:lnTo>
                    <a:pt x="362" y="1166"/>
                  </a:lnTo>
                  <a:lnTo>
                    <a:pt x="332" y="1156"/>
                  </a:lnTo>
                  <a:lnTo>
                    <a:pt x="305" y="1146"/>
                  </a:lnTo>
                  <a:lnTo>
                    <a:pt x="290" y="1140"/>
                  </a:lnTo>
                  <a:lnTo>
                    <a:pt x="277" y="1134"/>
                  </a:lnTo>
                  <a:lnTo>
                    <a:pt x="252" y="1122"/>
                  </a:lnTo>
                  <a:lnTo>
                    <a:pt x="227" y="1107"/>
                  </a:lnTo>
                  <a:lnTo>
                    <a:pt x="204" y="1093"/>
                  </a:lnTo>
                  <a:lnTo>
                    <a:pt x="182" y="1076"/>
                  </a:lnTo>
                  <a:lnTo>
                    <a:pt x="172" y="1068"/>
                  </a:lnTo>
                  <a:lnTo>
                    <a:pt x="161" y="1059"/>
                  </a:lnTo>
                  <a:lnTo>
                    <a:pt x="142" y="1041"/>
                  </a:lnTo>
                  <a:lnTo>
                    <a:pt x="124" y="1022"/>
                  </a:lnTo>
                  <a:lnTo>
                    <a:pt x="115" y="1012"/>
                  </a:lnTo>
                  <a:lnTo>
                    <a:pt x="107" y="1002"/>
                  </a:lnTo>
                  <a:lnTo>
                    <a:pt x="98" y="991"/>
                  </a:lnTo>
                  <a:lnTo>
                    <a:pt x="91" y="980"/>
                  </a:lnTo>
                  <a:lnTo>
                    <a:pt x="84" y="969"/>
                  </a:lnTo>
                  <a:lnTo>
                    <a:pt x="77" y="957"/>
                  </a:lnTo>
                  <a:lnTo>
                    <a:pt x="64" y="934"/>
                  </a:lnTo>
                  <a:lnTo>
                    <a:pt x="52" y="909"/>
                  </a:lnTo>
                  <a:lnTo>
                    <a:pt x="46" y="896"/>
                  </a:lnTo>
                  <a:lnTo>
                    <a:pt x="41" y="883"/>
                  </a:lnTo>
                  <a:lnTo>
                    <a:pt x="31" y="856"/>
                  </a:lnTo>
                  <a:lnTo>
                    <a:pt x="23" y="829"/>
                  </a:lnTo>
                  <a:lnTo>
                    <a:pt x="16" y="799"/>
                  </a:lnTo>
                  <a:lnTo>
                    <a:pt x="11" y="769"/>
                  </a:lnTo>
                  <a:lnTo>
                    <a:pt x="8" y="753"/>
                  </a:lnTo>
                  <a:lnTo>
                    <a:pt x="6" y="738"/>
                  </a:lnTo>
                  <a:lnTo>
                    <a:pt x="2" y="705"/>
                  </a:lnTo>
                  <a:lnTo>
                    <a:pt x="1" y="672"/>
                  </a:lnTo>
                  <a:lnTo>
                    <a:pt x="0" y="638"/>
                  </a:lnTo>
                  <a:lnTo>
                    <a:pt x="0" y="558"/>
                  </a:lnTo>
                  <a:lnTo>
                    <a:pt x="1" y="524"/>
                  </a:lnTo>
                  <a:lnTo>
                    <a:pt x="1" y="507"/>
                  </a:lnTo>
                  <a:lnTo>
                    <a:pt x="2" y="490"/>
                  </a:lnTo>
                  <a:lnTo>
                    <a:pt x="6" y="458"/>
                  </a:lnTo>
                  <a:lnTo>
                    <a:pt x="7" y="442"/>
                  </a:lnTo>
                  <a:lnTo>
                    <a:pt x="10" y="427"/>
                  </a:lnTo>
                  <a:lnTo>
                    <a:pt x="16" y="398"/>
                  </a:lnTo>
                  <a:lnTo>
                    <a:pt x="19" y="382"/>
                  </a:lnTo>
                  <a:lnTo>
                    <a:pt x="23" y="369"/>
                  </a:lnTo>
                  <a:lnTo>
                    <a:pt x="30" y="340"/>
                  </a:lnTo>
                  <a:lnTo>
                    <a:pt x="40" y="314"/>
                  </a:lnTo>
                  <a:lnTo>
                    <a:pt x="50" y="289"/>
                  </a:lnTo>
                  <a:lnTo>
                    <a:pt x="56" y="276"/>
                  </a:lnTo>
                  <a:lnTo>
                    <a:pt x="62" y="264"/>
                  </a:lnTo>
                  <a:lnTo>
                    <a:pt x="76" y="241"/>
                  </a:lnTo>
                  <a:lnTo>
                    <a:pt x="90" y="218"/>
                  </a:lnTo>
                  <a:lnTo>
                    <a:pt x="104" y="196"/>
                  </a:lnTo>
                  <a:lnTo>
                    <a:pt x="113" y="187"/>
                  </a:lnTo>
                  <a:lnTo>
                    <a:pt x="121" y="177"/>
                  </a:lnTo>
                  <a:lnTo>
                    <a:pt x="131" y="168"/>
                  </a:lnTo>
                  <a:lnTo>
                    <a:pt x="139" y="158"/>
                  </a:lnTo>
                  <a:lnTo>
                    <a:pt x="149" y="148"/>
                  </a:lnTo>
                  <a:lnTo>
                    <a:pt x="158" y="140"/>
                  </a:lnTo>
                  <a:lnTo>
                    <a:pt x="179" y="123"/>
                  </a:lnTo>
                  <a:lnTo>
                    <a:pt x="190" y="115"/>
                  </a:lnTo>
                  <a:lnTo>
                    <a:pt x="200" y="106"/>
                  </a:lnTo>
                  <a:lnTo>
                    <a:pt x="223" y="92"/>
                  </a:lnTo>
                  <a:lnTo>
                    <a:pt x="247" y="79"/>
                  </a:lnTo>
                  <a:lnTo>
                    <a:pt x="260" y="72"/>
                  </a:lnTo>
                  <a:lnTo>
                    <a:pt x="272" y="66"/>
                  </a:lnTo>
                  <a:lnTo>
                    <a:pt x="300" y="55"/>
                  </a:lnTo>
                  <a:lnTo>
                    <a:pt x="328" y="44"/>
                  </a:lnTo>
                  <a:lnTo>
                    <a:pt x="356" y="34"/>
                  </a:lnTo>
                  <a:lnTo>
                    <a:pt x="371" y="31"/>
                  </a:lnTo>
                  <a:lnTo>
                    <a:pt x="386" y="26"/>
                  </a:lnTo>
                  <a:lnTo>
                    <a:pt x="402" y="22"/>
                  </a:lnTo>
                  <a:lnTo>
                    <a:pt x="418" y="19"/>
                  </a:lnTo>
                  <a:lnTo>
                    <a:pt x="450" y="13"/>
                  </a:lnTo>
                  <a:lnTo>
                    <a:pt x="467" y="10"/>
                  </a:lnTo>
                  <a:lnTo>
                    <a:pt x="484" y="8"/>
                  </a:lnTo>
                  <a:lnTo>
                    <a:pt x="519" y="4"/>
                  </a:lnTo>
                  <a:lnTo>
                    <a:pt x="537" y="3"/>
                  </a:lnTo>
                  <a:lnTo>
                    <a:pt x="555" y="2"/>
                  </a:lnTo>
                  <a:lnTo>
                    <a:pt x="593" y="0"/>
                  </a:lnTo>
                  <a:lnTo>
                    <a:pt x="631" y="0"/>
                  </a:lnTo>
                  <a:lnTo>
                    <a:pt x="657" y="0"/>
                  </a:lnTo>
                  <a:lnTo>
                    <a:pt x="684" y="1"/>
                  </a:lnTo>
                  <a:lnTo>
                    <a:pt x="709" y="1"/>
                  </a:lnTo>
                  <a:lnTo>
                    <a:pt x="734" y="3"/>
                  </a:lnTo>
                  <a:lnTo>
                    <a:pt x="758" y="6"/>
                  </a:lnTo>
                  <a:lnTo>
                    <a:pt x="782" y="8"/>
                  </a:lnTo>
                  <a:lnTo>
                    <a:pt x="805" y="10"/>
                  </a:lnTo>
                  <a:lnTo>
                    <a:pt x="816" y="13"/>
                  </a:lnTo>
                  <a:lnTo>
                    <a:pt x="828" y="14"/>
                  </a:lnTo>
                  <a:lnTo>
                    <a:pt x="849" y="18"/>
                  </a:lnTo>
                  <a:lnTo>
                    <a:pt x="871" y="22"/>
                  </a:lnTo>
                  <a:lnTo>
                    <a:pt x="893" y="27"/>
                  </a:lnTo>
                  <a:lnTo>
                    <a:pt x="913" y="33"/>
                  </a:lnTo>
                  <a:lnTo>
                    <a:pt x="933" y="39"/>
                  </a:lnTo>
                  <a:lnTo>
                    <a:pt x="953" y="45"/>
                  </a:lnTo>
                  <a:lnTo>
                    <a:pt x="972" y="52"/>
                  </a:lnTo>
                  <a:lnTo>
                    <a:pt x="991" y="60"/>
                  </a:lnTo>
                  <a:lnTo>
                    <a:pt x="1009" y="68"/>
                  </a:lnTo>
                  <a:lnTo>
                    <a:pt x="1027" y="76"/>
                  </a:lnTo>
                  <a:lnTo>
                    <a:pt x="1045" y="85"/>
                  </a:lnTo>
                  <a:lnTo>
                    <a:pt x="1062" y="94"/>
                  </a:lnTo>
                  <a:lnTo>
                    <a:pt x="1079" y="104"/>
                  </a:lnTo>
                  <a:lnTo>
                    <a:pt x="1094" y="115"/>
                  </a:lnTo>
                  <a:lnTo>
                    <a:pt x="1111" y="126"/>
                  </a:lnTo>
                  <a:lnTo>
                    <a:pt x="1127" y="138"/>
                  </a:lnTo>
                  <a:lnTo>
                    <a:pt x="1141" y="150"/>
                  </a:lnTo>
                  <a:lnTo>
                    <a:pt x="1155" y="162"/>
                  </a:lnTo>
                  <a:lnTo>
                    <a:pt x="1170" y="175"/>
                  </a:lnTo>
                  <a:lnTo>
                    <a:pt x="1184" y="189"/>
                  </a:lnTo>
                  <a:lnTo>
                    <a:pt x="1197" y="204"/>
                  </a:lnTo>
                  <a:lnTo>
                    <a:pt x="1212" y="218"/>
                  </a:lnTo>
                  <a:lnTo>
                    <a:pt x="1224" y="234"/>
                  </a:lnTo>
                  <a:lnTo>
                    <a:pt x="1237" y="249"/>
                  </a:lnTo>
                  <a:lnTo>
                    <a:pt x="1242" y="255"/>
                  </a:lnTo>
                  <a:lnTo>
                    <a:pt x="1195" y="314"/>
                  </a:lnTo>
                  <a:lnTo>
                    <a:pt x="1187" y="303"/>
                  </a:lnTo>
                  <a:lnTo>
                    <a:pt x="1176" y="289"/>
                  </a:lnTo>
                  <a:lnTo>
                    <a:pt x="1165" y="274"/>
                  </a:lnTo>
                  <a:lnTo>
                    <a:pt x="1153" y="260"/>
                  </a:lnTo>
                  <a:lnTo>
                    <a:pt x="1141" y="247"/>
                  </a:lnTo>
                  <a:lnTo>
                    <a:pt x="1129" y="234"/>
                  </a:lnTo>
                  <a:lnTo>
                    <a:pt x="1116" y="222"/>
                  </a:lnTo>
                  <a:lnTo>
                    <a:pt x="1104" y="210"/>
                  </a:lnTo>
                  <a:lnTo>
                    <a:pt x="1089" y="199"/>
                  </a:lnTo>
                  <a:lnTo>
                    <a:pt x="1076" y="187"/>
                  </a:lnTo>
                  <a:lnTo>
                    <a:pt x="1062" y="177"/>
                  </a:lnTo>
                  <a:lnTo>
                    <a:pt x="1046" y="166"/>
                  </a:lnTo>
                  <a:lnTo>
                    <a:pt x="1032" y="158"/>
                  </a:lnTo>
                  <a:lnTo>
                    <a:pt x="1016" y="148"/>
                  </a:lnTo>
                  <a:lnTo>
                    <a:pt x="999" y="140"/>
                  </a:lnTo>
                  <a:lnTo>
                    <a:pt x="983" y="132"/>
                  </a:lnTo>
                  <a:lnTo>
                    <a:pt x="966" y="124"/>
                  </a:lnTo>
                  <a:lnTo>
                    <a:pt x="931" y="111"/>
                  </a:lnTo>
                  <a:lnTo>
                    <a:pt x="913" y="104"/>
                  </a:lnTo>
                  <a:lnTo>
                    <a:pt x="894" y="99"/>
                  </a:lnTo>
                  <a:lnTo>
                    <a:pt x="875" y="93"/>
                  </a:lnTo>
                  <a:lnTo>
                    <a:pt x="855" y="88"/>
                  </a:lnTo>
                  <a:lnTo>
                    <a:pt x="835" y="85"/>
                  </a:lnTo>
                  <a:lnTo>
                    <a:pt x="815" y="81"/>
                  </a:lnTo>
                  <a:lnTo>
                    <a:pt x="793" y="78"/>
                  </a:lnTo>
                  <a:lnTo>
                    <a:pt x="771" y="74"/>
                  </a:lnTo>
                  <a:lnTo>
                    <a:pt x="750" y="72"/>
                  </a:lnTo>
                  <a:lnTo>
                    <a:pt x="727" y="70"/>
                  </a:lnTo>
                  <a:lnTo>
                    <a:pt x="704" y="68"/>
                  </a:lnTo>
                  <a:lnTo>
                    <a:pt x="680" y="68"/>
                  </a:lnTo>
                  <a:lnTo>
                    <a:pt x="656" y="67"/>
                  </a:lnTo>
                  <a:lnTo>
                    <a:pt x="631" y="67"/>
                  </a:lnTo>
                  <a:close/>
                  <a:moveTo>
                    <a:pt x="2420" y="856"/>
                  </a:moveTo>
                  <a:lnTo>
                    <a:pt x="2032" y="86"/>
                  </a:lnTo>
                  <a:lnTo>
                    <a:pt x="1644" y="856"/>
                  </a:lnTo>
                  <a:lnTo>
                    <a:pt x="2420" y="856"/>
                  </a:lnTo>
                  <a:close/>
                  <a:moveTo>
                    <a:pt x="1994" y="4"/>
                  </a:moveTo>
                  <a:lnTo>
                    <a:pt x="2071" y="4"/>
                  </a:lnTo>
                  <a:lnTo>
                    <a:pt x="2365" y="590"/>
                  </a:lnTo>
                  <a:lnTo>
                    <a:pt x="2660" y="1177"/>
                  </a:lnTo>
                  <a:lnTo>
                    <a:pt x="2579" y="1177"/>
                  </a:lnTo>
                  <a:lnTo>
                    <a:pt x="2451" y="921"/>
                  </a:lnTo>
                  <a:lnTo>
                    <a:pt x="1612" y="921"/>
                  </a:lnTo>
                  <a:lnTo>
                    <a:pt x="1483" y="1177"/>
                  </a:lnTo>
                  <a:lnTo>
                    <a:pt x="1404" y="1177"/>
                  </a:lnTo>
                  <a:lnTo>
                    <a:pt x="1699" y="590"/>
                  </a:lnTo>
                  <a:lnTo>
                    <a:pt x="1994"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p:cNvSpPr>
              <a:spLocks/>
            </p:cNvSpPr>
            <p:nvPr/>
          </p:nvSpPr>
          <p:spPr bwMode="auto">
            <a:xfrm>
              <a:off x="3213101" y="787401"/>
              <a:ext cx="458788" cy="300038"/>
            </a:xfrm>
            <a:custGeom>
              <a:avLst/>
              <a:gdLst>
                <a:gd name="T0" fmla="*/ 779 w 1734"/>
                <a:gd name="T1" fmla="*/ 1131 h 1137"/>
                <a:gd name="T2" fmla="*/ 651 w 1734"/>
                <a:gd name="T3" fmla="*/ 1101 h 1137"/>
                <a:gd name="T4" fmla="*/ 531 w 1734"/>
                <a:gd name="T5" fmla="*/ 1047 h 1137"/>
                <a:gd name="T6" fmla="*/ 418 w 1734"/>
                <a:gd name="T7" fmla="*/ 973 h 1137"/>
                <a:gd name="T8" fmla="*/ 316 w 1734"/>
                <a:gd name="T9" fmla="*/ 877 h 1137"/>
                <a:gd name="T10" fmla="*/ 198 w 1734"/>
                <a:gd name="T11" fmla="*/ 723 h 1137"/>
                <a:gd name="T12" fmla="*/ 126 w 1734"/>
                <a:gd name="T13" fmla="*/ 589 h 1137"/>
                <a:gd name="T14" fmla="*/ 69 w 1734"/>
                <a:gd name="T15" fmla="*/ 442 h 1137"/>
                <a:gd name="T16" fmla="*/ 28 w 1734"/>
                <a:gd name="T17" fmla="*/ 284 h 1137"/>
                <a:gd name="T18" fmla="*/ 5 w 1734"/>
                <a:gd name="T19" fmla="*/ 116 h 1137"/>
                <a:gd name="T20" fmla="*/ 139 w 1734"/>
                <a:gd name="T21" fmla="*/ 0 h 1137"/>
                <a:gd name="T22" fmla="*/ 155 w 1734"/>
                <a:gd name="T23" fmla="*/ 200 h 1137"/>
                <a:gd name="T24" fmla="*/ 197 w 1734"/>
                <a:gd name="T25" fmla="*/ 386 h 1137"/>
                <a:gd name="T26" fmla="*/ 263 w 1734"/>
                <a:gd name="T27" fmla="*/ 554 h 1137"/>
                <a:gd name="T28" fmla="*/ 351 w 1734"/>
                <a:gd name="T29" fmla="*/ 702 h 1137"/>
                <a:gd name="T30" fmla="*/ 420 w 1734"/>
                <a:gd name="T31" fmla="*/ 786 h 1137"/>
                <a:gd name="T32" fmla="*/ 475 w 1734"/>
                <a:gd name="T33" fmla="*/ 818 h 1137"/>
                <a:gd name="T34" fmla="*/ 418 w 1734"/>
                <a:gd name="T35" fmla="*/ 685 h 1137"/>
                <a:gd name="T36" fmla="*/ 359 w 1734"/>
                <a:gd name="T37" fmla="*/ 481 h 1137"/>
                <a:gd name="T38" fmla="*/ 329 w 1734"/>
                <a:gd name="T39" fmla="*/ 310 h 1137"/>
                <a:gd name="T40" fmla="*/ 312 w 1734"/>
                <a:gd name="T41" fmla="*/ 128 h 1137"/>
                <a:gd name="T42" fmla="*/ 448 w 1734"/>
                <a:gd name="T43" fmla="*/ 0 h 1137"/>
                <a:gd name="T44" fmla="*/ 466 w 1734"/>
                <a:gd name="T45" fmla="*/ 267 h 1137"/>
                <a:gd name="T46" fmla="*/ 516 w 1734"/>
                <a:gd name="T47" fmla="*/ 523 h 1137"/>
                <a:gd name="T48" fmla="*/ 594 w 1734"/>
                <a:gd name="T49" fmla="*/ 744 h 1137"/>
                <a:gd name="T50" fmla="*/ 660 w 1734"/>
                <a:gd name="T51" fmla="*/ 861 h 1137"/>
                <a:gd name="T52" fmla="*/ 737 w 1734"/>
                <a:gd name="T53" fmla="*/ 945 h 1137"/>
                <a:gd name="T54" fmla="*/ 822 w 1734"/>
                <a:gd name="T55" fmla="*/ 991 h 1137"/>
                <a:gd name="T56" fmla="*/ 890 w 1734"/>
                <a:gd name="T57" fmla="*/ 996 h 1137"/>
                <a:gd name="T58" fmla="*/ 956 w 1734"/>
                <a:gd name="T59" fmla="*/ 974 h 1137"/>
                <a:gd name="T60" fmla="*/ 1018 w 1734"/>
                <a:gd name="T61" fmla="*/ 928 h 1137"/>
                <a:gd name="T62" fmla="*/ 1074 w 1734"/>
                <a:gd name="T63" fmla="*/ 861 h 1137"/>
                <a:gd name="T64" fmla="*/ 1140 w 1734"/>
                <a:gd name="T65" fmla="*/ 744 h 1137"/>
                <a:gd name="T66" fmla="*/ 1195 w 1734"/>
                <a:gd name="T67" fmla="*/ 602 h 1137"/>
                <a:gd name="T68" fmla="*/ 1255 w 1734"/>
                <a:gd name="T69" fmla="*/ 355 h 1137"/>
                <a:gd name="T70" fmla="*/ 1284 w 1734"/>
                <a:gd name="T71" fmla="*/ 88 h 1137"/>
                <a:gd name="T72" fmla="*/ 1426 w 1734"/>
                <a:gd name="T73" fmla="*/ 64 h 1137"/>
                <a:gd name="T74" fmla="*/ 1397 w 1734"/>
                <a:gd name="T75" fmla="*/ 369 h 1137"/>
                <a:gd name="T76" fmla="*/ 1362 w 1734"/>
                <a:gd name="T77" fmla="*/ 535 h 1137"/>
                <a:gd name="T78" fmla="*/ 1316 w 1734"/>
                <a:gd name="T79" fmla="*/ 685 h 1137"/>
                <a:gd name="T80" fmla="*/ 1259 w 1734"/>
                <a:gd name="T81" fmla="*/ 818 h 1137"/>
                <a:gd name="T82" fmla="*/ 1314 w 1734"/>
                <a:gd name="T83" fmla="*/ 786 h 1137"/>
                <a:gd name="T84" fmla="*/ 1415 w 1734"/>
                <a:gd name="T85" fmla="*/ 655 h 1137"/>
                <a:gd name="T86" fmla="*/ 1496 w 1734"/>
                <a:gd name="T87" fmla="*/ 500 h 1137"/>
                <a:gd name="T88" fmla="*/ 1538 w 1734"/>
                <a:gd name="T89" fmla="*/ 386 h 1137"/>
                <a:gd name="T90" fmla="*/ 1580 w 1734"/>
                <a:gd name="T91" fmla="*/ 200 h 1137"/>
                <a:gd name="T92" fmla="*/ 1595 w 1734"/>
                <a:gd name="T93" fmla="*/ 0 h 1137"/>
                <a:gd name="T94" fmla="*/ 1730 w 1734"/>
                <a:gd name="T95" fmla="*/ 116 h 1137"/>
                <a:gd name="T96" fmla="*/ 1708 w 1734"/>
                <a:gd name="T97" fmla="*/ 284 h 1137"/>
                <a:gd name="T98" fmla="*/ 1666 w 1734"/>
                <a:gd name="T99" fmla="*/ 442 h 1137"/>
                <a:gd name="T100" fmla="*/ 1609 w 1734"/>
                <a:gd name="T101" fmla="*/ 589 h 1137"/>
                <a:gd name="T102" fmla="*/ 1536 w 1734"/>
                <a:gd name="T103" fmla="*/ 723 h 1137"/>
                <a:gd name="T104" fmla="*/ 1451 w 1734"/>
                <a:gd name="T105" fmla="*/ 841 h 1137"/>
                <a:gd name="T106" fmla="*/ 1352 w 1734"/>
                <a:gd name="T107" fmla="*/ 943 h 1137"/>
                <a:gd name="T108" fmla="*/ 1243 w 1734"/>
                <a:gd name="T109" fmla="*/ 1024 h 1137"/>
                <a:gd name="T110" fmla="*/ 1126 w 1734"/>
                <a:gd name="T111" fmla="*/ 1086 h 1137"/>
                <a:gd name="T112" fmla="*/ 1000 w 1734"/>
                <a:gd name="T113" fmla="*/ 1124 h 1137"/>
                <a:gd name="T114" fmla="*/ 868 w 1734"/>
                <a:gd name="T115" fmla="*/ 113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4" h="1137">
                  <a:moveTo>
                    <a:pt x="868" y="1137"/>
                  </a:moveTo>
                  <a:lnTo>
                    <a:pt x="822" y="1136"/>
                  </a:lnTo>
                  <a:lnTo>
                    <a:pt x="779" y="1131"/>
                  </a:lnTo>
                  <a:lnTo>
                    <a:pt x="736" y="1124"/>
                  </a:lnTo>
                  <a:lnTo>
                    <a:pt x="693" y="1114"/>
                  </a:lnTo>
                  <a:lnTo>
                    <a:pt x="651" y="1101"/>
                  </a:lnTo>
                  <a:lnTo>
                    <a:pt x="610" y="1086"/>
                  </a:lnTo>
                  <a:lnTo>
                    <a:pt x="569" y="1068"/>
                  </a:lnTo>
                  <a:lnTo>
                    <a:pt x="531" y="1047"/>
                  </a:lnTo>
                  <a:lnTo>
                    <a:pt x="492" y="1024"/>
                  </a:lnTo>
                  <a:lnTo>
                    <a:pt x="454" y="1000"/>
                  </a:lnTo>
                  <a:lnTo>
                    <a:pt x="418" y="973"/>
                  </a:lnTo>
                  <a:lnTo>
                    <a:pt x="383" y="943"/>
                  </a:lnTo>
                  <a:lnTo>
                    <a:pt x="348" y="912"/>
                  </a:lnTo>
                  <a:lnTo>
                    <a:pt x="316" y="877"/>
                  </a:lnTo>
                  <a:lnTo>
                    <a:pt x="285" y="842"/>
                  </a:lnTo>
                  <a:lnTo>
                    <a:pt x="255" y="804"/>
                  </a:lnTo>
                  <a:lnTo>
                    <a:pt x="198" y="723"/>
                  </a:lnTo>
                  <a:lnTo>
                    <a:pt x="173" y="680"/>
                  </a:lnTo>
                  <a:lnTo>
                    <a:pt x="148" y="636"/>
                  </a:lnTo>
                  <a:lnTo>
                    <a:pt x="126" y="589"/>
                  </a:lnTo>
                  <a:lnTo>
                    <a:pt x="105" y="542"/>
                  </a:lnTo>
                  <a:lnTo>
                    <a:pt x="85" y="493"/>
                  </a:lnTo>
                  <a:lnTo>
                    <a:pt x="69" y="442"/>
                  </a:lnTo>
                  <a:lnTo>
                    <a:pt x="53" y="391"/>
                  </a:lnTo>
                  <a:lnTo>
                    <a:pt x="39" y="338"/>
                  </a:lnTo>
                  <a:lnTo>
                    <a:pt x="28" y="284"/>
                  </a:lnTo>
                  <a:lnTo>
                    <a:pt x="18" y="229"/>
                  </a:lnTo>
                  <a:lnTo>
                    <a:pt x="10" y="172"/>
                  </a:lnTo>
                  <a:lnTo>
                    <a:pt x="5" y="116"/>
                  </a:lnTo>
                  <a:lnTo>
                    <a:pt x="1" y="58"/>
                  </a:lnTo>
                  <a:lnTo>
                    <a:pt x="0" y="0"/>
                  </a:lnTo>
                  <a:lnTo>
                    <a:pt x="139" y="0"/>
                  </a:lnTo>
                  <a:lnTo>
                    <a:pt x="142" y="68"/>
                  </a:lnTo>
                  <a:lnTo>
                    <a:pt x="147" y="134"/>
                  </a:lnTo>
                  <a:lnTo>
                    <a:pt x="155" y="200"/>
                  </a:lnTo>
                  <a:lnTo>
                    <a:pt x="166" y="264"/>
                  </a:lnTo>
                  <a:lnTo>
                    <a:pt x="180" y="325"/>
                  </a:lnTo>
                  <a:lnTo>
                    <a:pt x="197" y="386"/>
                  </a:lnTo>
                  <a:lnTo>
                    <a:pt x="216" y="444"/>
                  </a:lnTo>
                  <a:lnTo>
                    <a:pt x="238" y="500"/>
                  </a:lnTo>
                  <a:lnTo>
                    <a:pt x="263" y="554"/>
                  </a:lnTo>
                  <a:lnTo>
                    <a:pt x="289" y="606"/>
                  </a:lnTo>
                  <a:lnTo>
                    <a:pt x="319" y="655"/>
                  </a:lnTo>
                  <a:lnTo>
                    <a:pt x="351" y="702"/>
                  </a:lnTo>
                  <a:lnTo>
                    <a:pt x="367" y="723"/>
                  </a:lnTo>
                  <a:lnTo>
                    <a:pt x="384" y="745"/>
                  </a:lnTo>
                  <a:lnTo>
                    <a:pt x="420" y="786"/>
                  </a:lnTo>
                  <a:lnTo>
                    <a:pt x="457" y="824"/>
                  </a:lnTo>
                  <a:lnTo>
                    <a:pt x="497" y="858"/>
                  </a:lnTo>
                  <a:lnTo>
                    <a:pt x="475" y="818"/>
                  </a:lnTo>
                  <a:lnTo>
                    <a:pt x="455" y="776"/>
                  </a:lnTo>
                  <a:lnTo>
                    <a:pt x="436" y="732"/>
                  </a:lnTo>
                  <a:lnTo>
                    <a:pt x="418" y="685"/>
                  </a:lnTo>
                  <a:lnTo>
                    <a:pt x="401" y="637"/>
                  </a:lnTo>
                  <a:lnTo>
                    <a:pt x="385" y="586"/>
                  </a:lnTo>
                  <a:lnTo>
                    <a:pt x="359" y="481"/>
                  </a:lnTo>
                  <a:lnTo>
                    <a:pt x="347" y="426"/>
                  </a:lnTo>
                  <a:lnTo>
                    <a:pt x="337" y="369"/>
                  </a:lnTo>
                  <a:lnTo>
                    <a:pt x="329" y="310"/>
                  </a:lnTo>
                  <a:lnTo>
                    <a:pt x="322" y="250"/>
                  </a:lnTo>
                  <a:lnTo>
                    <a:pt x="316" y="190"/>
                  </a:lnTo>
                  <a:lnTo>
                    <a:pt x="312" y="128"/>
                  </a:lnTo>
                  <a:lnTo>
                    <a:pt x="309" y="64"/>
                  </a:lnTo>
                  <a:lnTo>
                    <a:pt x="309" y="0"/>
                  </a:lnTo>
                  <a:lnTo>
                    <a:pt x="448" y="0"/>
                  </a:lnTo>
                  <a:lnTo>
                    <a:pt x="450" y="88"/>
                  </a:lnTo>
                  <a:lnTo>
                    <a:pt x="456" y="178"/>
                  </a:lnTo>
                  <a:lnTo>
                    <a:pt x="466" y="267"/>
                  </a:lnTo>
                  <a:lnTo>
                    <a:pt x="479" y="355"/>
                  </a:lnTo>
                  <a:lnTo>
                    <a:pt x="496" y="440"/>
                  </a:lnTo>
                  <a:lnTo>
                    <a:pt x="516" y="523"/>
                  </a:lnTo>
                  <a:lnTo>
                    <a:pt x="539" y="602"/>
                  </a:lnTo>
                  <a:lnTo>
                    <a:pt x="565" y="675"/>
                  </a:lnTo>
                  <a:lnTo>
                    <a:pt x="594" y="744"/>
                  </a:lnTo>
                  <a:lnTo>
                    <a:pt x="610" y="776"/>
                  </a:lnTo>
                  <a:lnTo>
                    <a:pt x="627" y="806"/>
                  </a:lnTo>
                  <a:lnTo>
                    <a:pt x="660" y="861"/>
                  </a:lnTo>
                  <a:lnTo>
                    <a:pt x="679" y="885"/>
                  </a:lnTo>
                  <a:lnTo>
                    <a:pt x="697" y="908"/>
                  </a:lnTo>
                  <a:lnTo>
                    <a:pt x="737" y="945"/>
                  </a:lnTo>
                  <a:lnTo>
                    <a:pt x="757" y="961"/>
                  </a:lnTo>
                  <a:lnTo>
                    <a:pt x="779" y="974"/>
                  </a:lnTo>
                  <a:lnTo>
                    <a:pt x="822" y="991"/>
                  </a:lnTo>
                  <a:lnTo>
                    <a:pt x="844" y="996"/>
                  </a:lnTo>
                  <a:lnTo>
                    <a:pt x="868" y="997"/>
                  </a:lnTo>
                  <a:lnTo>
                    <a:pt x="890" y="996"/>
                  </a:lnTo>
                  <a:lnTo>
                    <a:pt x="912" y="991"/>
                  </a:lnTo>
                  <a:lnTo>
                    <a:pt x="935" y="984"/>
                  </a:lnTo>
                  <a:lnTo>
                    <a:pt x="956" y="974"/>
                  </a:lnTo>
                  <a:lnTo>
                    <a:pt x="977" y="961"/>
                  </a:lnTo>
                  <a:lnTo>
                    <a:pt x="997" y="945"/>
                  </a:lnTo>
                  <a:lnTo>
                    <a:pt x="1018" y="928"/>
                  </a:lnTo>
                  <a:lnTo>
                    <a:pt x="1037" y="908"/>
                  </a:lnTo>
                  <a:lnTo>
                    <a:pt x="1056" y="885"/>
                  </a:lnTo>
                  <a:lnTo>
                    <a:pt x="1074" y="861"/>
                  </a:lnTo>
                  <a:lnTo>
                    <a:pt x="1091" y="835"/>
                  </a:lnTo>
                  <a:lnTo>
                    <a:pt x="1109" y="806"/>
                  </a:lnTo>
                  <a:lnTo>
                    <a:pt x="1140" y="744"/>
                  </a:lnTo>
                  <a:lnTo>
                    <a:pt x="1156" y="710"/>
                  </a:lnTo>
                  <a:lnTo>
                    <a:pt x="1169" y="675"/>
                  </a:lnTo>
                  <a:lnTo>
                    <a:pt x="1195" y="602"/>
                  </a:lnTo>
                  <a:lnTo>
                    <a:pt x="1219" y="523"/>
                  </a:lnTo>
                  <a:lnTo>
                    <a:pt x="1238" y="440"/>
                  </a:lnTo>
                  <a:lnTo>
                    <a:pt x="1255" y="355"/>
                  </a:lnTo>
                  <a:lnTo>
                    <a:pt x="1268" y="267"/>
                  </a:lnTo>
                  <a:lnTo>
                    <a:pt x="1278" y="178"/>
                  </a:lnTo>
                  <a:lnTo>
                    <a:pt x="1284" y="88"/>
                  </a:lnTo>
                  <a:lnTo>
                    <a:pt x="1286" y="0"/>
                  </a:lnTo>
                  <a:lnTo>
                    <a:pt x="1426" y="0"/>
                  </a:lnTo>
                  <a:lnTo>
                    <a:pt x="1426" y="64"/>
                  </a:lnTo>
                  <a:lnTo>
                    <a:pt x="1423" y="128"/>
                  </a:lnTo>
                  <a:lnTo>
                    <a:pt x="1412" y="250"/>
                  </a:lnTo>
                  <a:lnTo>
                    <a:pt x="1397" y="369"/>
                  </a:lnTo>
                  <a:lnTo>
                    <a:pt x="1387" y="426"/>
                  </a:lnTo>
                  <a:lnTo>
                    <a:pt x="1375" y="481"/>
                  </a:lnTo>
                  <a:lnTo>
                    <a:pt x="1362" y="535"/>
                  </a:lnTo>
                  <a:lnTo>
                    <a:pt x="1349" y="586"/>
                  </a:lnTo>
                  <a:lnTo>
                    <a:pt x="1333" y="637"/>
                  </a:lnTo>
                  <a:lnTo>
                    <a:pt x="1316" y="685"/>
                  </a:lnTo>
                  <a:lnTo>
                    <a:pt x="1298" y="732"/>
                  </a:lnTo>
                  <a:lnTo>
                    <a:pt x="1279" y="776"/>
                  </a:lnTo>
                  <a:lnTo>
                    <a:pt x="1259" y="818"/>
                  </a:lnTo>
                  <a:lnTo>
                    <a:pt x="1238" y="858"/>
                  </a:lnTo>
                  <a:lnTo>
                    <a:pt x="1277" y="824"/>
                  </a:lnTo>
                  <a:lnTo>
                    <a:pt x="1314" y="786"/>
                  </a:lnTo>
                  <a:lnTo>
                    <a:pt x="1350" y="745"/>
                  </a:lnTo>
                  <a:lnTo>
                    <a:pt x="1384" y="702"/>
                  </a:lnTo>
                  <a:lnTo>
                    <a:pt x="1415" y="655"/>
                  </a:lnTo>
                  <a:lnTo>
                    <a:pt x="1445" y="606"/>
                  </a:lnTo>
                  <a:lnTo>
                    <a:pt x="1471" y="554"/>
                  </a:lnTo>
                  <a:lnTo>
                    <a:pt x="1496" y="500"/>
                  </a:lnTo>
                  <a:lnTo>
                    <a:pt x="1507" y="472"/>
                  </a:lnTo>
                  <a:lnTo>
                    <a:pt x="1518" y="444"/>
                  </a:lnTo>
                  <a:lnTo>
                    <a:pt x="1538" y="386"/>
                  </a:lnTo>
                  <a:lnTo>
                    <a:pt x="1555" y="326"/>
                  </a:lnTo>
                  <a:lnTo>
                    <a:pt x="1568" y="264"/>
                  </a:lnTo>
                  <a:lnTo>
                    <a:pt x="1580" y="200"/>
                  </a:lnTo>
                  <a:lnTo>
                    <a:pt x="1588" y="134"/>
                  </a:lnTo>
                  <a:lnTo>
                    <a:pt x="1592" y="68"/>
                  </a:lnTo>
                  <a:lnTo>
                    <a:pt x="1595" y="0"/>
                  </a:lnTo>
                  <a:lnTo>
                    <a:pt x="1734" y="0"/>
                  </a:lnTo>
                  <a:lnTo>
                    <a:pt x="1733" y="58"/>
                  </a:lnTo>
                  <a:lnTo>
                    <a:pt x="1730" y="116"/>
                  </a:lnTo>
                  <a:lnTo>
                    <a:pt x="1724" y="172"/>
                  </a:lnTo>
                  <a:lnTo>
                    <a:pt x="1717" y="229"/>
                  </a:lnTo>
                  <a:lnTo>
                    <a:pt x="1708" y="284"/>
                  </a:lnTo>
                  <a:lnTo>
                    <a:pt x="1696" y="338"/>
                  </a:lnTo>
                  <a:lnTo>
                    <a:pt x="1681" y="391"/>
                  </a:lnTo>
                  <a:lnTo>
                    <a:pt x="1666" y="442"/>
                  </a:lnTo>
                  <a:lnTo>
                    <a:pt x="1649" y="493"/>
                  </a:lnTo>
                  <a:lnTo>
                    <a:pt x="1630" y="541"/>
                  </a:lnTo>
                  <a:lnTo>
                    <a:pt x="1609" y="589"/>
                  </a:lnTo>
                  <a:lnTo>
                    <a:pt x="1586" y="636"/>
                  </a:lnTo>
                  <a:lnTo>
                    <a:pt x="1562" y="680"/>
                  </a:lnTo>
                  <a:lnTo>
                    <a:pt x="1536" y="723"/>
                  </a:lnTo>
                  <a:lnTo>
                    <a:pt x="1510" y="764"/>
                  </a:lnTo>
                  <a:lnTo>
                    <a:pt x="1481" y="804"/>
                  </a:lnTo>
                  <a:lnTo>
                    <a:pt x="1451" y="841"/>
                  </a:lnTo>
                  <a:lnTo>
                    <a:pt x="1418" y="877"/>
                  </a:lnTo>
                  <a:lnTo>
                    <a:pt x="1386" y="910"/>
                  </a:lnTo>
                  <a:lnTo>
                    <a:pt x="1352" y="943"/>
                  </a:lnTo>
                  <a:lnTo>
                    <a:pt x="1316" y="972"/>
                  </a:lnTo>
                  <a:lnTo>
                    <a:pt x="1280" y="999"/>
                  </a:lnTo>
                  <a:lnTo>
                    <a:pt x="1243" y="1024"/>
                  </a:lnTo>
                  <a:lnTo>
                    <a:pt x="1205" y="1047"/>
                  </a:lnTo>
                  <a:lnTo>
                    <a:pt x="1165" y="1068"/>
                  </a:lnTo>
                  <a:lnTo>
                    <a:pt x="1126" y="1086"/>
                  </a:lnTo>
                  <a:lnTo>
                    <a:pt x="1085" y="1101"/>
                  </a:lnTo>
                  <a:lnTo>
                    <a:pt x="1043" y="1114"/>
                  </a:lnTo>
                  <a:lnTo>
                    <a:pt x="1000" y="1124"/>
                  </a:lnTo>
                  <a:lnTo>
                    <a:pt x="956" y="1131"/>
                  </a:lnTo>
                  <a:lnTo>
                    <a:pt x="912" y="1136"/>
                  </a:lnTo>
                  <a:lnTo>
                    <a:pt x="868" y="1137"/>
                  </a:lnTo>
                  <a:close/>
                </a:path>
              </a:pathLst>
            </a:custGeom>
            <a:gradFill flip="none" rotWithShape="1">
              <a:gsLst>
                <a:gs pos="30000">
                  <a:schemeClr val="accent1"/>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p:cNvSpPr>
              <a:spLocks noEditPoints="1"/>
            </p:cNvSpPr>
            <p:nvPr/>
          </p:nvSpPr>
          <p:spPr bwMode="auto">
            <a:xfrm>
              <a:off x="1743076" y="628651"/>
              <a:ext cx="1195388" cy="317500"/>
            </a:xfrm>
            <a:custGeom>
              <a:avLst/>
              <a:gdLst>
                <a:gd name="T0" fmla="*/ 4144 w 4516"/>
                <a:gd name="T1" fmla="*/ 57 h 1201"/>
                <a:gd name="T2" fmla="*/ 4350 w 4516"/>
                <a:gd name="T3" fmla="*/ 158 h 1201"/>
                <a:gd name="T4" fmla="*/ 4451 w 4516"/>
                <a:gd name="T5" fmla="*/ 277 h 1201"/>
                <a:gd name="T6" fmla="*/ 4507 w 4516"/>
                <a:gd name="T7" fmla="*/ 448 h 1201"/>
                <a:gd name="T8" fmla="*/ 4506 w 4516"/>
                <a:gd name="T9" fmla="*/ 763 h 1201"/>
                <a:gd name="T10" fmla="*/ 4452 w 4516"/>
                <a:gd name="T11" fmla="*/ 926 h 1201"/>
                <a:gd name="T12" fmla="*/ 4361 w 4516"/>
                <a:gd name="T13" fmla="*/ 1040 h 1201"/>
                <a:gd name="T14" fmla="*/ 4216 w 4516"/>
                <a:gd name="T15" fmla="*/ 1124 h 1201"/>
                <a:gd name="T16" fmla="*/ 3994 w 4516"/>
                <a:gd name="T17" fmla="*/ 1172 h 1201"/>
                <a:gd name="T18" fmla="*/ 4441 w 4516"/>
                <a:gd name="T19" fmla="*/ 531 h 1201"/>
                <a:gd name="T20" fmla="*/ 4372 w 4516"/>
                <a:gd name="T21" fmla="*/ 294 h 1201"/>
                <a:gd name="T22" fmla="*/ 4212 w 4516"/>
                <a:gd name="T23" fmla="*/ 157 h 1201"/>
                <a:gd name="T24" fmla="*/ 3927 w 4516"/>
                <a:gd name="T25" fmla="*/ 92 h 1201"/>
                <a:gd name="T26" fmla="*/ 3996 w 4516"/>
                <a:gd name="T27" fmla="*/ 1102 h 1201"/>
                <a:gd name="T28" fmla="*/ 4260 w 4516"/>
                <a:gd name="T29" fmla="*/ 1022 h 1201"/>
                <a:gd name="T30" fmla="*/ 4362 w 4516"/>
                <a:gd name="T31" fmla="*/ 928 h 1201"/>
                <a:gd name="T32" fmla="*/ 4436 w 4516"/>
                <a:gd name="T33" fmla="*/ 722 h 1201"/>
                <a:gd name="T34" fmla="*/ 501 w 4516"/>
                <a:gd name="T35" fmla="*/ 74 h 1201"/>
                <a:gd name="T36" fmla="*/ 315 w 4516"/>
                <a:gd name="T37" fmla="*/ 126 h 1201"/>
                <a:gd name="T38" fmla="*/ 159 w 4516"/>
                <a:gd name="T39" fmla="*/ 250 h 1201"/>
                <a:gd name="T40" fmla="*/ 87 w 4516"/>
                <a:gd name="T41" fmla="*/ 418 h 1201"/>
                <a:gd name="T42" fmla="*/ 77 w 4516"/>
                <a:gd name="T43" fmla="*/ 697 h 1201"/>
                <a:gd name="T44" fmla="*/ 129 w 4516"/>
                <a:gd name="T45" fmla="*/ 900 h 1201"/>
                <a:gd name="T46" fmla="*/ 253 w 4516"/>
                <a:gd name="T47" fmla="*/ 1040 h 1201"/>
                <a:gd name="T48" fmla="*/ 408 w 4516"/>
                <a:gd name="T49" fmla="*/ 1107 h 1201"/>
                <a:gd name="T50" fmla="*/ 712 w 4516"/>
                <a:gd name="T51" fmla="*/ 1132 h 1201"/>
                <a:gd name="T52" fmla="*/ 955 w 4516"/>
                <a:gd name="T53" fmla="*/ 1094 h 1201"/>
                <a:gd name="T54" fmla="*/ 1116 w 4516"/>
                <a:gd name="T55" fmla="*/ 1010 h 1201"/>
                <a:gd name="T56" fmla="*/ 1219 w 4516"/>
                <a:gd name="T57" fmla="*/ 1014 h 1201"/>
                <a:gd name="T58" fmla="*/ 1082 w 4516"/>
                <a:gd name="T59" fmla="*/ 1116 h 1201"/>
                <a:gd name="T60" fmla="*/ 900 w 4516"/>
                <a:gd name="T61" fmla="*/ 1178 h 1201"/>
                <a:gd name="T62" fmla="*/ 602 w 4516"/>
                <a:gd name="T63" fmla="*/ 1201 h 1201"/>
                <a:gd name="T64" fmla="*/ 392 w 4516"/>
                <a:gd name="T65" fmla="*/ 1174 h 1201"/>
                <a:gd name="T66" fmla="*/ 171 w 4516"/>
                <a:gd name="T67" fmla="*/ 1068 h 1201"/>
                <a:gd name="T68" fmla="*/ 63 w 4516"/>
                <a:gd name="T69" fmla="*/ 934 h 1201"/>
                <a:gd name="T70" fmla="*/ 2 w 4516"/>
                <a:gd name="T71" fmla="*/ 705 h 1201"/>
                <a:gd name="T72" fmla="*/ 19 w 4516"/>
                <a:gd name="T73" fmla="*/ 382 h 1201"/>
                <a:gd name="T74" fmla="*/ 113 w 4516"/>
                <a:gd name="T75" fmla="*/ 187 h 1201"/>
                <a:gd name="T76" fmla="*/ 247 w 4516"/>
                <a:gd name="T77" fmla="*/ 79 h 1201"/>
                <a:gd name="T78" fmla="*/ 450 w 4516"/>
                <a:gd name="T79" fmla="*/ 13 h 1201"/>
                <a:gd name="T80" fmla="*/ 709 w 4516"/>
                <a:gd name="T81" fmla="*/ 1 h 1201"/>
                <a:gd name="T82" fmla="*/ 913 w 4516"/>
                <a:gd name="T83" fmla="*/ 33 h 1201"/>
                <a:gd name="T84" fmla="*/ 1095 w 4516"/>
                <a:gd name="T85" fmla="*/ 115 h 1201"/>
                <a:gd name="T86" fmla="*/ 1237 w 4516"/>
                <a:gd name="T87" fmla="*/ 249 h 1201"/>
                <a:gd name="T88" fmla="*/ 1104 w 4516"/>
                <a:gd name="T89" fmla="*/ 210 h 1201"/>
                <a:gd name="T90" fmla="*/ 931 w 4516"/>
                <a:gd name="T91" fmla="*/ 111 h 1201"/>
                <a:gd name="T92" fmla="*/ 727 w 4516"/>
                <a:gd name="T93" fmla="*/ 70 h 1201"/>
                <a:gd name="T94" fmla="*/ 2520 w 4516"/>
                <a:gd name="T95" fmla="*/ 274 h 1201"/>
                <a:gd name="T96" fmla="*/ 2468 w 4516"/>
                <a:gd name="T97" fmla="*/ 170 h 1201"/>
                <a:gd name="T98" fmla="*/ 2348 w 4516"/>
                <a:gd name="T99" fmla="*/ 105 h 1201"/>
                <a:gd name="T100" fmla="*/ 2200 w 4516"/>
                <a:gd name="T101" fmla="*/ 658 h 1201"/>
                <a:gd name="T102" fmla="*/ 2367 w 4516"/>
                <a:gd name="T103" fmla="*/ 626 h 1201"/>
                <a:gd name="T104" fmla="*/ 2470 w 4516"/>
                <a:gd name="T105" fmla="*/ 546 h 1201"/>
                <a:gd name="T106" fmla="*/ 2525 w 4516"/>
                <a:gd name="T107" fmla="*/ 404 h 1201"/>
                <a:gd name="T108" fmla="*/ 2589 w 4516"/>
                <a:gd name="T109" fmla="*/ 458 h 1201"/>
                <a:gd name="T110" fmla="*/ 2520 w 4516"/>
                <a:gd name="T111" fmla="*/ 600 h 1201"/>
                <a:gd name="T112" fmla="*/ 2410 w 4516"/>
                <a:gd name="T113" fmla="*/ 682 h 1201"/>
                <a:gd name="T114" fmla="*/ 2217 w 4516"/>
                <a:gd name="T115" fmla="*/ 723 h 1201"/>
                <a:gd name="T116" fmla="*/ 2297 w 4516"/>
                <a:gd name="T117" fmla="*/ 28 h 1201"/>
                <a:gd name="T118" fmla="*/ 2477 w 4516"/>
                <a:gd name="T119" fmla="*/ 85 h 1201"/>
                <a:gd name="T120" fmla="*/ 2562 w 4516"/>
                <a:gd name="T121" fmla="*/ 176 h 1201"/>
                <a:gd name="T122" fmla="*/ 2600 w 4516"/>
                <a:gd name="T123" fmla="*/ 332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6" h="1201">
                  <a:moveTo>
                    <a:pt x="3856" y="24"/>
                  </a:moveTo>
                  <a:lnTo>
                    <a:pt x="3897" y="24"/>
                  </a:lnTo>
                  <a:lnTo>
                    <a:pt x="3935" y="25"/>
                  </a:lnTo>
                  <a:lnTo>
                    <a:pt x="3954" y="26"/>
                  </a:lnTo>
                  <a:lnTo>
                    <a:pt x="3973" y="28"/>
                  </a:lnTo>
                  <a:lnTo>
                    <a:pt x="4009" y="32"/>
                  </a:lnTo>
                  <a:lnTo>
                    <a:pt x="4045" y="37"/>
                  </a:lnTo>
                  <a:lnTo>
                    <a:pt x="4079" y="42"/>
                  </a:lnTo>
                  <a:lnTo>
                    <a:pt x="4113" y="49"/>
                  </a:lnTo>
                  <a:lnTo>
                    <a:pt x="4144" y="57"/>
                  </a:lnTo>
                  <a:lnTo>
                    <a:pt x="4159" y="61"/>
                  </a:lnTo>
                  <a:lnTo>
                    <a:pt x="4174" y="66"/>
                  </a:lnTo>
                  <a:lnTo>
                    <a:pt x="4203" y="76"/>
                  </a:lnTo>
                  <a:lnTo>
                    <a:pt x="4230" y="87"/>
                  </a:lnTo>
                  <a:lnTo>
                    <a:pt x="4257" y="99"/>
                  </a:lnTo>
                  <a:lnTo>
                    <a:pt x="4282" y="112"/>
                  </a:lnTo>
                  <a:lnTo>
                    <a:pt x="4306" y="127"/>
                  </a:lnTo>
                  <a:lnTo>
                    <a:pt x="4318" y="134"/>
                  </a:lnTo>
                  <a:lnTo>
                    <a:pt x="4328" y="141"/>
                  </a:lnTo>
                  <a:lnTo>
                    <a:pt x="4350" y="158"/>
                  </a:lnTo>
                  <a:lnTo>
                    <a:pt x="4370" y="175"/>
                  </a:lnTo>
                  <a:lnTo>
                    <a:pt x="4388" y="194"/>
                  </a:lnTo>
                  <a:lnTo>
                    <a:pt x="4398" y="204"/>
                  </a:lnTo>
                  <a:lnTo>
                    <a:pt x="4406" y="213"/>
                  </a:lnTo>
                  <a:lnTo>
                    <a:pt x="4415" y="223"/>
                  </a:lnTo>
                  <a:lnTo>
                    <a:pt x="4422" y="234"/>
                  </a:lnTo>
                  <a:lnTo>
                    <a:pt x="4430" y="244"/>
                  </a:lnTo>
                  <a:lnTo>
                    <a:pt x="4438" y="255"/>
                  </a:lnTo>
                  <a:lnTo>
                    <a:pt x="4444" y="266"/>
                  </a:lnTo>
                  <a:lnTo>
                    <a:pt x="4451" y="277"/>
                  </a:lnTo>
                  <a:lnTo>
                    <a:pt x="4463" y="301"/>
                  </a:lnTo>
                  <a:lnTo>
                    <a:pt x="4474" y="326"/>
                  </a:lnTo>
                  <a:lnTo>
                    <a:pt x="4480" y="338"/>
                  </a:lnTo>
                  <a:lnTo>
                    <a:pt x="4484" y="351"/>
                  </a:lnTo>
                  <a:lnTo>
                    <a:pt x="4493" y="378"/>
                  </a:lnTo>
                  <a:lnTo>
                    <a:pt x="4496" y="392"/>
                  </a:lnTo>
                  <a:lnTo>
                    <a:pt x="4500" y="405"/>
                  </a:lnTo>
                  <a:lnTo>
                    <a:pt x="4502" y="420"/>
                  </a:lnTo>
                  <a:lnTo>
                    <a:pt x="4505" y="434"/>
                  </a:lnTo>
                  <a:lnTo>
                    <a:pt x="4507" y="448"/>
                  </a:lnTo>
                  <a:lnTo>
                    <a:pt x="4510" y="464"/>
                  </a:lnTo>
                  <a:lnTo>
                    <a:pt x="4513" y="495"/>
                  </a:lnTo>
                  <a:lnTo>
                    <a:pt x="4516" y="526"/>
                  </a:lnTo>
                  <a:lnTo>
                    <a:pt x="4516" y="560"/>
                  </a:lnTo>
                  <a:lnTo>
                    <a:pt x="4516" y="638"/>
                  </a:lnTo>
                  <a:lnTo>
                    <a:pt x="4516" y="660"/>
                  </a:lnTo>
                  <a:lnTo>
                    <a:pt x="4514" y="681"/>
                  </a:lnTo>
                  <a:lnTo>
                    <a:pt x="4513" y="703"/>
                  </a:lnTo>
                  <a:lnTo>
                    <a:pt x="4512" y="723"/>
                  </a:lnTo>
                  <a:lnTo>
                    <a:pt x="4506" y="763"/>
                  </a:lnTo>
                  <a:lnTo>
                    <a:pt x="4502" y="781"/>
                  </a:lnTo>
                  <a:lnTo>
                    <a:pt x="4499" y="800"/>
                  </a:lnTo>
                  <a:lnTo>
                    <a:pt x="4495" y="817"/>
                  </a:lnTo>
                  <a:lnTo>
                    <a:pt x="4490" y="835"/>
                  </a:lnTo>
                  <a:lnTo>
                    <a:pt x="4484" y="850"/>
                  </a:lnTo>
                  <a:lnTo>
                    <a:pt x="4480" y="867"/>
                  </a:lnTo>
                  <a:lnTo>
                    <a:pt x="4474" y="883"/>
                  </a:lnTo>
                  <a:lnTo>
                    <a:pt x="4466" y="897"/>
                  </a:lnTo>
                  <a:lnTo>
                    <a:pt x="4459" y="912"/>
                  </a:lnTo>
                  <a:lnTo>
                    <a:pt x="4452" y="926"/>
                  </a:lnTo>
                  <a:lnTo>
                    <a:pt x="4445" y="939"/>
                  </a:lnTo>
                  <a:lnTo>
                    <a:pt x="4436" y="952"/>
                  </a:lnTo>
                  <a:lnTo>
                    <a:pt x="4428" y="964"/>
                  </a:lnTo>
                  <a:lnTo>
                    <a:pt x="4420" y="978"/>
                  </a:lnTo>
                  <a:lnTo>
                    <a:pt x="4411" y="988"/>
                  </a:lnTo>
                  <a:lnTo>
                    <a:pt x="4402" y="1000"/>
                  </a:lnTo>
                  <a:lnTo>
                    <a:pt x="4392" y="1010"/>
                  </a:lnTo>
                  <a:lnTo>
                    <a:pt x="4381" y="1021"/>
                  </a:lnTo>
                  <a:lnTo>
                    <a:pt x="4372" y="1030"/>
                  </a:lnTo>
                  <a:lnTo>
                    <a:pt x="4361" y="1040"/>
                  </a:lnTo>
                  <a:lnTo>
                    <a:pt x="4350" y="1050"/>
                  </a:lnTo>
                  <a:lnTo>
                    <a:pt x="4339" y="1058"/>
                  </a:lnTo>
                  <a:lnTo>
                    <a:pt x="4327" y="1066"/>
                  </a:lnTo>
                  <a:lnTo>
                    <a:pt x="4315" y="1074"/>
                  </a:lnTo>
                  <a:lnTo>
                    <a:pt x="4293" y="1089"/>
                  </a:lnTo>
                  <a:lnTo>
                    <a:pt x="4279" y="1095"/>
                  </a:lnTo>
                  <a:lnTo>
                    <a:pt x="4267" y="1102"/>
                  </a:lnTo>
                  <a:lnTo>
                    <a:pt x="4242" y="1114"/>
                  </a:lnTo>
                  <a:lnTo>
                    <a:pt x="4229" y="1119"/>
                  </a:lnTo>
                  <a:lnTo>
                    <a:pt x="4216" y="1124"/>
                  </a:lnTo>
                  <a:lnTo>
                    <a:pt x="4203" y="1130"/>
                  </a:lnTo>
                  <a:lnTo>
                    <a:pt x="4189" y="1134"/>
                  </a:lnTo>
                  <a:lnTo>
                    <a:pt x="4162" y="1142"/>
                  </a:lnTo>
                  <a:lnTo>
                    <a:pt x="4149" y="1146"/>
                  </a:lnTo>
                  <a:lnTo>
                    <a:pt x="4134" y="1149"/>
                  </a:lnTo>
                  <a:lnTo>
                    <a:pt x="4107" y="1155"/>
                  </a:lnTo>
                  <a:lnTo>
                    <a:pt x="4078" y="1161"/>
                  </a:lnTo>
                  <a:lnTo>
                    <a:pt x="4050" y="1165"/>
                  </a:lnTo>
                  <a:lnTo>
                    <a:pt x="4021" y="1168"/>
                  </a:lnTo>
                  <a:lnTo>
                    <a:pt x="3994" y="1172"/>
                  </a:lnTo>
                  <a:lnTo>
                    <a:pt x="3965" y="1174"/>
                  </a:lnTo>
                  <a:lnTo>
                    <a:pt x="3910" y="1177"/>
                  </a:lnTo>
                  <a:lnTo>
                    <a:pt x="3882" y="1177"/>
                  </a:lnTo>
                  <a:lnTo>
                    <a:pt x="3856" y="1177"/>
                  </a:lnTo>
                  <a:lnTo>
                    <a:pt x="3315" y="1177"/>
                  </a:lnTo>
                  <a:lnTo>
                    <a:pt x="3315" y="600"/>
                  </a:lnTo>
                  <a:lnTo>
                    <a:pt x="3315" y="24"/>
                  </a:lnTo>
                  <a:lnTo>
                    <a:pt x="3856" y="24"/>
                  </a:lnTo>
                  <a:close/>
                  <a:moveTo>
                    <a:pt x="4441" y="560"/>
                  </a:moveTo>
                  <a:lnTo>
                    <a:pt x="4441" y="531"/>
                  </a:lnTo>
                  <a:lnTo>
                    <a:pt x="4439" y="502"/>
                  </a:lnTo>
                  <a:lnTo>
                    <a:pt x="4436" y="476"/>
                  </a:lnTo>
                  <a:lnTo>
                    <a:pt x="4433" y="450"/>
                  </a:lnTo>
                  <a:lnTo>
                    <a:pt x="4427" y="424"/>
                  </a:lnTo>
                  <a:lnTo>
                    <a:pt x="4421" y="400"/>
                  </a:lnTo>
                  <a:lnTo>
                    <a:pt x="4414" y="378"/>
                  </a:lnTo>
                  <a:lnTo>
                    <a:pt x="4405" y="355"/>
                  </a:lnTo>
                  <a:lnTo>
                    <a:pt x="4396" y="333"/>
                  </a:lnTo>
                  <a:lnTo>
                    <a:pt x="4384" y="313"/>
                  </a:lnTo>
                  <a:lnTo>
                    <a:pt x="4372" y="294"/>
                  </a:lnTo>
                  <a:lnTo>
                    <a:pt x="4358" y="274"/>
                  </a:lnTo>
                  <a:lnTo>
                    <a:pt x="4344" y="256"/>
                  </a:lnTo>
                  <a:lnTo>
                    <a:pt x="4328" y="240"/>
                  </a:lnTo>
                  <a:lnTo>
                    <a:pt x="4313" y="223"/>
                  </a:lnTo>
                  <a:lnTo>
                    <a:pt x="4295" y="208"/>
                  </a:lnTo>
                  <a:lnTo>
                    <a:pt x="4285" y="201"/>
                  </a:lnTo>
                  <a:lnTo>
                    <a:pt x="4276" y="194"/>
                  </a:lnTo>
                  <a:lnTo>
                    <a:pt x="4255" y="181"/>
                  </a:lnTo>
                  <a:lnTo>
                    <a:pt x="4235" y="168"/>
                  </a:lnTo>
                  <a:lnTo>
                    <a:pt x="4212" y="157"/>
                  </a:lnTo>
                  <a:lnTo>
                    <a:pt x="4188" y="146"/>
                  </a:lnTo>
                  <a:lnTo>
                    <a:pt x="4164" y="136"/>
                  </a:lnTo>
                  <a:lnTo>
                    <a:pt x="4138" y="128"/>
                  </a:lnTo>
                  <a:lnTo>
                    <a:pt x="4111" y="120"/>
                  </a:lnTo>
                  <a:lnTo>
                    <a:pt x="4084" y="112"/>
                  </a:lnTo>
                  <a:lnTo>
                    <a:pt x="4054" y="106"/>
                  </a:lnTo>
                  <a:lnTo>
                    <a:pt x="4024" y="102"/>
                  </a:lnTo>
                  <a:lnTo>
                    <a:pt x="3993" y="98"/>
                  </a:lnTo>
                  <a:lnTo>
                    <a:pt x="3960" y="94"/>
                  </a:lnTo>
                  <a:lnTo>
                    <a:pt x="3927" y="92"/>
                  </a:lnTo>
                  <a:lnTo>
                    <a:pt x="3892" y="91"/>
                  </a:lnTo>
                  <a:lnTo>
                    <a:pt x="3856" y="91"/>
                  </a:lnTo>
                  <a:lnTo>
                    <a:pt x="3388" y="91"/>
                  </a:lnTo>
                  <a:lnTo>
                    <a:pt x="3388" y="600"/>
                  </a:lnTo>
                  <a:lnTo>
                    <a:pt x="3388" y="1110"/>
                  </a:lnTo>
                  <a:lnTo>
                    <a:pt x="3856" y="1110"/>
                  </a:lnTo>
                  <a:lnTo>
                    <a:pt x="3893" y="1110"/>
                  </a:lnTo>
                  <a:lnTo>
                    <a:pt x="3928" y="1108"/>
                  </a:lnTo>
                  <a:lnTo>
                    <a:pt x="3963" y="1106"/>
                  </a:lnTo>
                  <a:lnTo>
                    <a:pt x="3996" y="1102"/>
                  </a:lnTo>
                  <a:lnTo>
                    <a:pt x="4027" y="1099"/>
                  </a:lnTo>
                  <a:lnTo>
                    <a:pt x="4059" y="1094"/>
                  </a:lnTo>
                  <a:lnTo>
                    <a:pt x="4087" y="1088"/>
                  </a:lnTo>
                  <a:lnTo>
                    <a:pt x="4116" y="1081"/>
                  </a:lnTo>
                  <a:lnTo>
                    <a:pt x="4143" y="1074"/>
                  </a:lnTo>
                  <a:lnTo>
                    <a:pt x="4169" y="1065"/>
                  </a:lnTo>
                  <a:lnTo>
                    <a:pt x="4193" y="1056"/>
                  </a:lnTo>
                  <a:lnTo>
                    <a:pt x="4217" y="1045"/>
                  </a:lnTo>
                  <a:lnTo>
                    <a:pt x="4239" y="1034"/>
                  </a:lnTo>
                  <a:lnTo>
                    <a:pt x="4260" y="1022"/>
                  </a:lnTo>
                  <a:lnTo>
                    <a:pt x="4281" y="1009"/>
                  </a:lnTo>
                  <a:lnTo>
                    <a:pt x="4299" y="994"/>
                  </a:lnTo>
                  <a:lnTo>
                    <a:pt x="4308" y="987"/>
                  </a:lnTo>
                  <a:lnTo>
                    <a:pt x="4317" y="979"/>
                  </a:lnTo>
                  <a:lnTo>
                    <a:pt x="4325" y="972"/>
                  </a:lnTo>
                  <a:lnTo>
                    <a:pt x="4332" y="963"/>
                  </a:lnTo>
                  <a:lnTo>
                    <a:pt x="4340" y="955"/>
                  </a:lnTo>
                  <a:lnTo>
                    <a:pt x="4348" y="946"/>
                  </a:lnTo>
                  <a:lnTo>
                    <a:pt x="4355" y="937"/>
                  </a:lnTo>
                  <a:lnTo>
                    <a:pt x="4362" y="928"/>
                  </a:lnTo>
                  <a:lnTo>
                    <a:pt x="4374" y="909"/>
                  </a:lnTo>
                  <a:lnTo>
                    <a:pt x="4386" y="889"/>
                  </a:lnTo>
                  <a:lnTo>
                    <a:pt x="4397" y="868"/>
                  </a:lnTo>
                  <a:lnTo>
                    <a:pt x="4406" y="847"/>
                  </a:lnTo>
                  <a:lnTo>
                    <a:pt x="4415" y="824"/>
                  </a:lnTo>
                  <a:lnTo>
                    <a:pt x="4418" y="812"/>
                  </a:lnTo>
                  <a:lnTo>
                    <a:pt x="4422" y="800"/>
                  </a:lnTo>
                  <a:lnTo>
                    <a:pt x="4428" y="775"/>
                  </a:lnTo>
                  <a:lnTo>
                    <a:pt x="4433" y="750"/>
                  </a:lnTo>
                  <a:lnTo>
                    <a:pt x="4436" y="722"/>
                  </a:lnTo>
                  <a:lnTo>
                    <a:pt x="4439" y="709"/>
                  </a:lnTo>
                  <a:lnTo>
                    <a:pt x="4440" y="694"/>
                  </a:lnTo>
                  <a:lnTo>
                    <a:pt x="4441" y="666"/>
                  </a:lnTo>
                  <a:lnTo>
                    <a:pt x="4441" y="636"/>
                  </a:lnTo>
                  <a:lnTo>
                    <a:pt x="4441" y="560"/>
                  </a:lnTo>
                  <a:close/>
                  <a:moveTo>
                    <a:pt x="631" y="67"/>
                  </a:moveTo>
                  <a:lnTo>
                    <a:pt x="597" y="67"/>
                  </a:lnTo>
                  <a:lnTo>
                    <a:pt x="564" y="68"/>
                  </a:lnTo>
                  <a:lnTo>
                    <a:pt x="532" y="70"/>
                  </a:lnTo>
                  <a:lnTo>
                    <a:pt x="501" y="74"/>
                  </a:lnTo>
                  <a:lnTo>
                    <a:pt x="486" y="76"/>
                  </a:lnTo>
                  <a:lnTo>
                    <a:pt x="471" y="79"/>
                  </a:lnTo>
                  <a:lnTo>
                    <a:pt x="457" y="81"/>
                  </a:lnTo>
                  <a:lnTo>
                    <a:pt x="442" y="84"/>
                  </a:lnTo>
                  <a:lnTo>
                    <a:pt x="428" y="87"/>
                  </a:lnTo>
                  <a:lnTo>
                    <a:pt x="415" y="91"/>
                  </a:lnTo>
                  <a:lnTo>
                    <a:pt x="388" y="98"/>
                  </a:lnTo>
                  <a:lnTo>
                    <a:pt x="363" y="105"/>
                  </a:lnTo>
                  <a:lnTo>
                    <a:pt x="338" y="115"/>
                  </a:lnTo>
                  <a:lnTo>
                    <a:pt x="315" y="126"/>
                  </a:lnTo>
                  <a:lnTo>
                    <a:pt x="293" y="136"/>
                  </a:lnTo>
                  <a:lnTo>
                    <a:pt x="271" y="148"/>
                  </a:lnTo>
                  <a:lnTo>
                    <a:pt x="252" y="162"/>
                  </a:lnTo>
                  <a:lnTo>
                    <a:pt x="233" y="175"/>
                  </a:lnTo>
                  <a:lnTo>
                    <a:pt x="223" y="183"/>
                  </a:lnTo>
                  <a:lnTo>
                    <a:pt x="215" y="190"/>
                  </a:lnTo>
                  <a:lnTo>
                    <a:pt x="198" y="206"/>
                  </a:lnTo>
                  <a:lnTo>
                    <a:pt x="181" y="223"/>
                  </a:lnTo>
                  <a:lnTo>
                    <a:pt x="167" y="241"/>
                  </a:lnTo>
                  <a:lnTo>
                    <a:pt x="159" y="250"/>
                  </a:lnTo>
                  <a:lnTo>
                    <a:pt x="153" y="260"/>
                  </a:lnTo>
                  <a:lnTo>
                    <a:pt x="146" y="270"/>
                  </a:lnTo>
                  <a:lnTo>
                    <a:pt x="140" y="279"/>
                  </a:lnTo>
                  <a:lnTo>
                    <a:pt x="129" y="300"/>
                  </a:lnTo>
                  <a:lnTo>
                    <a:pt x="119" y="322"/>
                  </a:lnTo>
                  <a:lnTo>
                    <a:pt x="109" y="344"/>
                  </a:lnTo>
                  <a:lnTo>
                    <a:pt x="105" y="356"/>
                  </a:lnTo>
                  <a:lnTo>
                    <a:pt x="101" y="368"/>
                  </a:lnTo>
                  <a:lnTo>
                    <a:pt x="93" y="392"/>
                  </a:lnTo>
                  <a:lnTo>
                    <a:pt x="87" y="418"/>
                  </a:lnTo>
                  <a:lnTo>
                    <a:pt x="85" y="432"/>
                  </a:lnTo>
                  <a:lnTo>
                    <a:pt x="83" y="445"/>
                  </a:lnTo>
                  <a:lnTo>
                    <a:pt x="79" y="471"/>
                  </a:lnTo>
                  <a:lnTo>
                    <a:pt x="78" y="486"/>
                  </a:lnTo>
                  <a:lnTo>
                    <a:pt x="77" y="500"/>
                  </a:lnTo>
                  <a:lnTo>
                    <a:pt x="74" y="529"/>
                  </a:lnTo>
                  <a:lnTo>
                    <a:pt x="74" y="560"/>
                  </a:lnTo>
                  <a:lnTo>
                    <a:pt x="74" y="636"/>
                  </a:lnTo>
                  <a:lnTo>
                    <a:pt x="74" y="667"/>
                  </a:lnTo>
                  <a:lnTo>
                    <a:pt x="77" y="697"/>
                  </a:lnTo>
                  <a:lnTo>
                    <a:pt x="78" y="711"/>
                  </a:lnTo>
                  <a:lnTo>
                    <a:pt x="79" y="726"/>
                  </a:lnTo>
                  <a:lnTo>
                    <a:pt x="83" y="753"/>
                  </a:lnTo>
                  <a:lnTo>
                    <a:pt x="87" y="781"/>
                  </a:lnTo>
                  <a:lnTo>
                    <a:pt x="93" y="806"/>
                  </a:lnTo>
                  <a:lnTo>
                    <a:pt x="97" y="819"/>
                  </a:lnTo>
                  <a:lnTo>
                    <a:pt x="101" y="831"/>
                  </a:lnTo>
                  <a:lnTo>
                    <a:pt x="109" y="855"/>
                  </a:lnTo>
                  <a:lnTo>
                    <a:pt x="119" y="878"/>
                  </a:lnTo>
                  <a:lnTo>
                    <a:pt x="129" y="900"/>
                  </a:lnTo>
                  <a:lnTo>
                    <a:pt x="135" y="910"/>
                  </a:lnTo>
                  <a:lnTo>
                    <a:pt x="140" y="921"/>
                  </a:lnTo>
                  <a:lnTo>
                    <a:pt x="153" y="940"/>
                  </a:lnTo>
                  <a:lnTo>
                    <a:pt x="161" y="950"/>
                  </a:lnTo>
                  <a:lnTo>
                    <a:pt x="168" y="960"/>
                  </a:lnTo>
                  <a:lnTo>
                    <a:pt x="182" y="978"/>
                  </a:lnTo>
                  <a:lnTo>
                    <a:pt x="198" y="994"/>
                  </a:lnTo>
                  <a:lnTo>
                    <a:pt x="216" y="1010"/>
                  </a:lnTo>
                  <a:lnTo>
                    <a:pt x="234" y="1026"/>
                  </a:lnTo>
                  <a:lnTo>
                    <a:pt x="253" y="1040"/>
                  </a:lnTo>
                  <a:lnTo>
                    <a:pt x="264" y="1046"/>
                  </a:lnTo>
                  <a:lnTo>
                    <a:pt x="273" y="1052"/>
                  </a:lnTo>
                  <a:lnTo>
                    <a:pt x="295" y="1064"/>
                  </a:lnTo>
                  <a:lnTo>
                    <a:pt x="319" y="1076"/>
                  </a:lnTo>
                  <a:lnTo>
                    <a:pt x="343" y="1086"/>
                  </a:lnTo>
                  <a:lnTo>
                    <a:pt x="355" y="1090"/>
                  </a:lnTo>
                  <a:lnTo>
                    <a:pt x="367" y="1095"/>
                  </a:lnTo>
                  <a:lnTo>
                    <a:pt x="380" y="1099"/>
                  </a:lnTo>
                  <a:lnTo>
                    <a:pt x="393" y="1104"/>
                  </a:lnTo>
                  <a:lnTo>
                    <a:pt x="408" y="1107"/>
                  </a:lnTo>
                  <a:lnTo>
                    <a:pt x="421" y="1111"/>
                  </a:lnTo>
                  <a:lnTo>
                    <a:pt x="450" y="1117"/>
                  </a:lnTo>
                  <a:lnTo>
                    <a:pt x="480" y="1122"/>
                  </a:lnTo>
                  <a:lnTo>
                    <a:pt x="510" y="1126"/>
                  </a:lnTo>
                  <a:lnTo>
                    <a:pt x="542" y="1130"/>
                  </a:lnTo>
                  <a:lnTo>
                    <a:pt x="576" y="1132"/>
                  </a:lnTo>
                  <a:lnTo>
                    <a:pt x="609" y="1134"/>
                  </a:lnTo>
                  <a:lnTo>
                    <a:pt x="645" y="1134"/>
                  </a:lnTo>
                  <a:lnTo>
                    <a:pt x="691" y="1134"/>
                  </a:lnTo>
                  <a:lnTo>
                    <a:pt x="712" y="1132"/>
                  </a:lnTo>
                  <a:lnTo>
                    <a:pt x="734" y="1131"/>
                  </a:lnTo>
                  <a:lnTo>
                    <a:pt x="775" y="1129"/>
                  </a:lnTo>
                  <a:lnTo>
                    <a:pt x="814" y="1124"/>
                  </a:lnTo>
                  <a:lnTo>
                    <a:pt x="834" y="1122"/>
                  </a:lnTo>
                  <a:lnTo>
                    <a:pt x="852" y="1118"/>
                  </a:lnTo>
                  <a:lnTo>
                    <a:pt x="871" y="1116"/>
                  </a:lnTo>
                  <a:lnTo>
                    <a:pt x="888" y="1112"/>
                  </a:lnTo>
                  <a:lnTo>
                    <a:pt x="906" y="1108"/>
                  </a:lnTo>
                  <a:lnTo>
                    <a:pt x="922" y="1104"/>
                  </a:lnTo>
                  <a:lnTo>
                    <a:pt x="955" y="1094"/>
                  </a:lnTo>
                  <a:lnTo>
                    <a:pt x="970" y="1089"/>
                  </a:lnTo>
                  <a:lnTo>
                    <a:pt x="985" y="1083"/>
                  </a:lnTo>
                  <a:lnTo>
                    <a:pt x="1014" y="1071"/>
                  </a:lnTo>
                  <a:lnTo>
                    <a:pt x="1028" y="1065"/>
                  </a:lnTo>
                  <a:lnTo>
                    <a:pt x="1041" y="1058"/>
                  </a:lnTo>
                  <a:lnTo>
                    <a:pt x="1068" y="1044"/>
                  </a:lnTo>
                  <a:lnTo>
                    <a:pt x="1080" y="1035"/>
                  </a:lnTo>
                  <a:lnTo>
                    <a:pt x="1093" y="1027"/>
                  </a:lnTo>
                  <a:lnTo>
                    <a:pt x="1104" y="1018"/>
                  </a:lnTo>
                  <a:lnTo>
                    <a:pt x="1116" y="1010"/>
                  </a:lnTo>
                  <a:lnTo>
                    <a:pt x="1126" y="1000"/>
                  </a:lnTo>
                  <a:lnTo>
                    <a:pt x="1137" y="991"/>
                  </a:lnTo>
                  <a:lnTo>
                    <a:pt x="1148" y="980"/>
                  </a:lnTo>
                  <a:lnTo>
                    <a:pt x="1158" y="970"/>
                  </a:lnTo>
                  <a:lnTo>
                    <a:pt x="1158" y="663"/>
                  </a:lnTo>
                  <a:lnTo>
                    <a:pt x="460" y="663"/>
                  </a:lnTo>
                  <a:lnTo>
                    <a:pt x="460" y="597"/>
                  </a:lnTo>
                  <a:lnTo>
                    <a:pt x="1231" y="597"/>
                  </a:lnTo>
                  <a:lnTo>
                    <a:pt x="1231" y="1002"/>
                  </a:lnTo>
                  <a:lnTo>
                    <a:pt x="1219" y="1014"/>
                  </a:lnTo>
                  <a:lnTo>
                    <a:pt x="1208" y="1026"/>
                  </a:lnTo>
                  <a:lnTo>
                    <a:pt x="1195" y="1038"/>
                  </a:lnTo>
                  <a:lnTo>
                    <a:pt x="1183" y="1048"/>
                  </a:lnTo>
                  <a:lnTo>
                    <a:pt x="1170" y="1059"/>
                  </a:lnTo>
                  <a:lnTo>
                    <a:pt x="1156" y="1070"/>
                  </a:lnTo>
                  <a:lnTo>
                    <a:pt x="1142" y="1080"/>
                  </a:lnTo>
                  <a:lnTo>
                    <a:pt x="1128" y="1089"/>
                  </a:lnTo>
                  <a:lnTo>
                    <a:pt x="1113" y="1099"/>
                  </a:lnTo>
                  <a:lnTo>
                    <a:pt x="1098" y="1107"/>
                  </a:lnTo>
                  <a:lnTo>
                    <a:pt x="1082" y="1116"/>
                  </a:lnTo>
                  <a:lnTo>
                    <a:pt x="1066" y="1124"/>
                  </a:lnTo>
                  <a:lnTo>
                    <a:pt x="1050" y="1131"/>
                  </a:lnTo>
                  <a:lnTo>
                    <a:pt x="1033" y="1138"/>
                  </a:lnTo>
                  <a:lnTo>
                    <a:pt x="1015" y="1146"/>
                  </a:lnTo>
                  <a:lnTo>
                    <a:pt x="997" y="1152"/>
                  </a:lnTo>
                  <a:lnTo>
                    <a:pt x="978" y="1158"/>
                  </a:lnTo>
                  <a:lnTo>
                    <a:pt x="960" y="1164"/>
                  </a:lnTo>
                  <a:lnTo>
                    <a:pt x="939" y="1168"/>
                  </a:lnTo>
                  <a:lnTo>
                    <a:pt x="920" y="1173"/>
                  </a:lnTo>
                  <a:lnTo>
                    <a:pt x="900" y="1178"/>
                  </a:lnTo>
                  <a:lnTo>
                    <a:pt x="878" y="1182"/>
                  </a:lnTo>
                  <a:lnTo>
                    <a:pt x="856" y="1185"/>
                  </a:lnTo>
                  <a:lnTo>
                    <a:pt x="835" y="1189"/>
                  </a:lnTo>
                  <a:lnTo>
                    <a:pt x="812" y="1191"/>
                  </a:lnTo>
                  <a:lnTo>
                    <a:pt x="789" y="1194"/>
                  </a:lnTo>
                  <a:lnTo>
                    <a:pt x="742" y="1198"/>
                  </a:lnTo>
                  <a:lnTo>
                    <a:pt x="693" y="1201"/>
                  </a:lnTo>
                  <a:lnTo>
                    <a:pt x="668" y="1201"/>
                  </a:lnTo>
                  <a:lnTo>
                    <a:pt x="642" y="1201"/>
                  </a:lnTo>
                  <a:lnTo>
                    <a:pt x="602" y="1201"/>
                  </a:lnTo>
                  <a:lnTo>
                    <a:pt x="583" y="1200"/>
                  </a:lnTo>
                  <a:lnTo>
                    <a:pt x="564" y="1198"/>
                  </a:lnTo>
                  <a:lnTo>
                    <a:pt x="546" y="1197"/>
                  </a:lnTo>
                  <a:lnTo>
                    <a:pt x="528" y="1196"/>
                  </a:lnTo>
                  <a:lnTo>
                    <a:pt x="492" y="1192"/>
                  </a:lnTo>
                  <a:lnTo>
                    <a:pt x="475" y="1190"/>
                  </a:lnTo>
                  <a:lnTo>
                    <a:pt x="457" y="1188"/>
                  </a:lnTo>
                  <a:lnTo>
                    <a:pt x="424" y="1182"/>
                  </a:lnTo>
                  <a:lnTo>
                    <a:pt x="408" y="1178"/>
                  </a:lnTo>
                  <a:lnTo>
                    <a:pt x="392" y="1174"/>
                  </a:lnTo>
                  <a:lnTo>
                    <a:pt x="362" y="1166"/>
                  </a:lnTo>
                  <a:lnTo>
                    <a:pt x="332" y="1156"/>
                  </a:lnTo>
                  <a:lnTo>
                    <a:pt x="304" y="1146"/>
                  </a:lnTo>
                  <a:lnTo>
                    <a:pt x="290" y="1140"/>
                  </a:lnTo>
                  <a:lnTo>
                    <a:pt x="277" y="1134"/>
                  </a:lnTo>
                  <a:lnTo>
                    <a:pt x="252" y="1122"/>
                  </a:lnTo>
                  <a:lnTo>
                    <a:pt x="227" y="1107"/>
                  </a:lnTo>
                  <a:lnTo>
                    <a:pt x="204" y="1093"/>
                  </a:lnTo>
                  <a:lnTo>
                    <a:pt x="182" y="1076"/>
                  </a:lnTo>
                  <a:lnTo>
                    <a:pt x="171" y="1068"/>
                  </a:lnTo>
                  <a:lnTo>
                    <a:pt x="162" y="1059"/>
                  </a:lnTo>
                  <a:lnTo>
                    <a:pt x="141" y="1041"/>
                  </a:lnTo>
                  <a:lnTo>
                    <a:pt x="123" y="1022"/>
                  </a:lnTo>
                  <a:lnTo>
                    <a:pt x="115" y="1012"/>
                  </a:lnTo>
                  <a:lnTo>
                    <a:pt x="107" y="1002"/>
                  </a:lnTo>
                  <a:lnTo>
                    <a:pt x="98" y="991"/>
                  </a:lnTo>
                  <a:lnTo>
                    <a:pt x="91" y="980"/>
                  </a:lnTo>
                  <a:lnTo>
                    <a:pt x="84" y="969"/>
                  </a:lnTo>
                  <a:lnTo>
                    <a:pt x="77" y="957"/>
                  </a:lnTo>
                  <a:lnTo>
                    <a:pt x="63" y="934"/>
                  </a:lnTo>
                  <a:lnTo>
                    <a:pt x="51" y="909"/>
                  </a:lnTo>
                  <a:lnTo>
                    <a:pt x="45" y="896"/>
                  </a:lnTo>
                  <a:lnTo>
                    <a:pt x="41" y="883"/>
                  </a:lnTo>
                  <a:lnTo>
                    <a:pt x="31" y="856"/>
                  </a:lnTo>
                  <a:lnTo>
                    <a:pt x="23" y="829"/>
                  </a:lnTo>
                  <a:lnTo>
                    <a:pt x="15" y="799"/>
                  </a:lnTo>
                  <a:lnTo>
                    <a:pt x="11" y="769"/>
                  </a:lnTo>
                  <a:lnTo>
                    <a:pt x="8" y="753"/>
                  </a:lnTo>
                  <a:lnTo>
                    <a:pt x="6" y="738"/>
                  </a:lnTo>
                  <a:lnTo>
                    <a:pt x="2" y="705"/>
                  </a:lnTo>
                  <a:lnTo>
                    <a:pt x="1" y="672"/>
                  </a:lnTo>
                  <a:lnTo>
                    <a:pt x="0" y="638"/>
                  </a:lnTo>
                  <a:lnTo>
                    <a:pt x="0" y="558"/>
                  </a:lnTo>
                  <a:lnTo>
                    <a:pt x="1" y="524"/>
                  </a:lnTo>
                  <a:lnTo>
                    <a:pt x="1" y="507"/>
                  </a:lnTo>
                  <a:lnTo>
                    <a:pt x="2" y="490"/>
                  </a:lnTo>
                  <a:lnTo>
                    <a:pt x="6" y="458"/>
                  </a:lnTo>
                  <a:lnTo>
                    <a:pt x="11" y="427"/>
                  </a:lnTo>
                  <a:lnTo>
                    <a:pt x="15" y="398"/>
                  </a:lnTo>
                  <a:lnTo>
                    <a:pt x="19" y="382"/>
                  </a:lnTo>
                  <a:lnTo>
                    <a:pt x="23" y="369"/>
                  </a:lnTo>
                  <a:lnTo>
                    <a:pt x="31" y="340"/>
                  </a:lnTo>
                  <a:lnTo>
                    <a:pt x="39" y="314"/>
                  </a:lnTo>
                  <a:lnTo>
                    <a:pt x="50" y="289"/>
                  </a:lnTo>
                  <a:lnTo>
                    <a:pt x="56" y="276"/>
                  </a:lnTo>
                  <a:lnTo>
                    <a:pt x="62" y="264"/>
                  </a:lnTo>
                  <a:lnTo>
                    <a:pt x="75" y="241"/>
                  </a:lnTo>
                  <a:lnTo>
                    <a:pt x="90" y="218"/>
                  </a:lnTo>
                  <a:lnTo>
                    <a:pt x="105" y="196"/>
                  </a:lnTo>
                  <a:lnTo>
                    <a:pt x="113" y="187"/>
                  </a:lnTo>
                  <a:lnTo>
                    <a:pt x="121" y="177"/>
                  </a:lnTo>
                  <a:lnTo>
                    <a:pt x="131" y="168"/>
                  </a:lnTo>
                  <a:lnTo>
                    <a:pt x="139" y="158"/>
                  </a:lnTo>
                  <a:lnTo>
                    <a:pt x="149" y="148"/>
                  </a:lnTo>
                  <a:lnTo>
                    <a:pt x="158" y="140"/>
                  </a:lnTo>
                  <a:lnTo>
                    <a:pt x="179" y="123"/>
                  </a:lnTo>
                  <a:lnTo>
                    <a:pt x="189" y="115"/>
                  </a:lnTo>
                  <a:lnTo>
                    <a:pt x="200" y="106"/>
                  </a:lnTo>
                  <a:lnTo>
                    <a:pt x="223" y="92"/>
                  </a:lnTo>
                  <a:lnTo>
                    <a:pt x="247" y="79"/>
                  </a:lnTo>
                  <a:lnTo>
                    <a:pt x="260" y="72"/>
                  </a:lnTo>
                  <a:lnTo>
                    <a:pt x="273" y="66"/>
                  </a:lnTo>
                  <a:lnTo>
                    <a:pt x="300" y="55"/>
                  </a:lnTo>
                  <a:lnTo>
                    <a:pt x="327" y="44"/>
                  </a:lnTo>
                  <a:lnTo>
                    <a:pt x="356" y="34"/>
                  </a:lnTo>
                  <a:lnTo>
                    <a:pt x="370" y="31"/>
                  </a:lnTo>
                  <a:lnTo>
                    <a:pt x="386" y="26"/>
                  </a:lnTo>
                  <a:lnTo>
                    <a:pt x="402" y="22"/>
                  </a:lnTo>
                  <a:lnTo>
                    <a:pt x="417" y="19"/>
                  </a:lnTo>
                  <a:lnTo>
                    <a:pt x="450" y="13"/>
                  </a:lnTo>
                  <a:lnTo>
                    <a:pt x="466" y="10"/>
                  </a:lnTo>
                  <a:lnTo>
                    <a:pt x="484" y="8"/>
                  </a:lnTo>
                  <a:lnTo>
                    <a:pt x="519" y="4"/>
                  </a:lnTo>
                  <a:lnTo>
                    <a:pt x="537" y="3"/>
                  </a:lnTo>
                  <a:lnTo>
                    <a:pt x="555" y="2"/>
                  </a:lnTo>
                  <a:lnTo>
                    <a:pt x="592" y="0"/>
                  </a:lnTo>
                  <a:lnTo>
                    <a:pt x="631" y="0"/>
                  </a:lnTo>
                  <a:lnTo>
                    <a:pt x="657" y="0"/>
                  </a:lnTo>
                  <a:lnTo>
                    <a:pt x="684" y="1"/>
                  </a:lnTo>
                  <a:lnTo>
                    <a:pt x="709" y="1"/>
                  </a:lnTo>
                  <a:lnTo>
                    <a:pt x="734" y="3"/>
                  </a:lnTo>
                  <a:lnTo>
                    <a:pt x="758" y="6"/>
                  </a:lnTo>
                  <a:lnTo>
                    <a:pt x="782" y="8"/>
                  </a:lnTo>
                  <a:lnTo>
                    <a:pt x="805" y="10"/>
                  </a:lnTo>
                  <a:lnTo>
                    <a:pt x="816" y="13"/>
                  </a:lnTo>
                  <a:lnTo>
                    <a:pt x="828" y="14"/>
                  </a:lnTo>
                  <a:lnTo>
                    <a:pt x="849" y="18"/>
                  </a:lnTo>
                  <a:lnTo>
                    <a:pt x="871" y="22"/>
                  </a:lnTo>
                  <a:lnTo>
                    <a:pt x="892" y="27"/>
                  </a:lnTo>
                  <a:lnTo>
                    <a:pt x="913" y="33"/>
                  </a:lnTo>
                  <a:lnTo>
                    <a:pt x="933" y="39"/>
                  </a:lnTo>
                  <a:lnTo>
                    <a:pt x="952" y="45"/>
                  </a:lnTo>
                  <a:lnTo>
                    <a:pt x="972" y="52"/>
                  </a:lnTo>
                  <a:lnTo>
                    <a:pt x="991" y="60"/>
                  </a:lnTo>
                  <a:lnTo>
                    <a:pt x="1009" y="68"/>
                  </a:lnTo>
                  <a:lnTo>
                    <a:pt x="1027" y="76"/>
                  </a:lnTo>
                  <a:lnTo>
                    <a:pt x="1045" y="85"/>
                  </a:lnTo>
                  <a:lnTo>
                    <a:pt x="1062" y="94"/>
                  </a:lnTo>
                  <a:lnTo>
                    <a:pt x="1078" y="104"/>
                  </a:lnTo>
                  <a:lnTo>
                    <a:pt x="1095" y="115"/>
                  </a:lnTo>
                  <a:lnTo>
                    <a:pt x="1111" y="126"/>
                  </a:lnTo>
                  <a:lnTo>
                    <a:pt x="1126" y="138"/>
                  </a:lnTo>
                  <a:lnTo>
                    <a:pt x="1141" y="150"/>
                  </a:lnTo>
                  <a:lnTo>
                    <a:pt x="1155" y="162"/>
                  </a:lnTo>
                  <a:lnTo>
                    <a:pt x="1170" y="175"/>
                  </a:lnTo>
                  <a:lnTo>
                    <a:pt x="1184" y="189"/>
                  </a:lnTo>
                  <a:lnTo>
                    <a:pt x="1198" y="204"/>
                  </a:lnTo>
                  <a:lnTo>
                    <a:pt x="1212" y="218"/>
                  </a:lnTo>
                  <a:lnTo>
                    <a:pt x="1224" y="234"/>
                  </a:lnTo>
                  <a:lnTo>
                    <a:pt x="1237" y="249"/>
                  </a:lnTo>
                  <a:lnTo>
                    <a:pt x="1242" y="255"/>
                  </a:lnTo>
                  <a:lnTo>
                    <a:pt x="1195" y="314"/>
                  </a:lnTo>
                  <a:lnTo>
                    <a:pt x="1188" y="303"/>
                  </a:lnTo>
                  <a:lnTo>
                    <a:pt x="1176" y="289"/>
                  </a:lnTo>
                  <a:lnTo>
                    <a:pt x="1165" y="274"/>
                  </a:lnTo>
                  <a:lnTo>
                    <a:pt x="1153" y="260"/>
                  </a:lnTo>
                  <a:lnTo>
                    <a:pt x="1142" y="247"/>
                  </a:lnTo>
                  <a:lnTo>
                    <a:pt x="1129" y="234"/>
                  </a:lnTo>
                  <a:lnTo>
                    <a:pt x="1117" y="222"/>
                  </a:lnTo>
                  <a:lnTo>
                    <a:pt x="1104" y="210"/>
                  </a:lnTo>
                  <a:lnTo>
                    <a:pt x="1089" y="199"/>
                  </a:lnTo>
                  <a:lnTo>
                    <a:pt x="1076" y="187"/>
                  </a:lnTo>
                  <a:lnTo>
                    <a:pt x="1062" y="177"/>
                  </a:lnTo>
                  <a:lnTo>
                    <a:pt x="1046" y="166"/>
                  </a:lnTo>
                  <a:lnTo>
                    <a:pt x="1032" y="158"/>
                  </a:lnTo>
                  <a:lnTo>
                    <a:pt x="1016" y="148"/>
                  </a:lnTo>
                  <a:lnTo>
                    <a:pt x="999" y="140"/>
                  </a:lnTo>
                  <a:lnTo>
                    <a:pt x="984" y="132"/>
                  </a:lnTo>
                  <a:lnTo>
                    <a:pt x="966" y="124"/>
                  </a:lnTo>
                  <a:lnTo>
                    <a:pt x="931" y="111"/>
                  </a:lnTo>
                  <a:lnTo>
                    <a:pt x="913" y="104"/>
                  </a:lnTo>
                  <a:lnTo>
                    <a:pt x="894" y="99"/>
                  </a:lnTo>
                  <a:lnTo>
                    <a:pt x="874" y="93"/>
                  </a:lnTo>
                  <a:lnTo>
                    <a:pt x="855" y="88"/>
                  </a:lnTo>
                  <a:lnTo>
                    <a:pt x="835" y="85"/>
                  </a:lnTo>
                  <a:lnTo>
                    <a:pt x="814" y="81"/>
                  </a:lnTo>
                  <a:lnTo>
                    <a:pt x="793" y="78"/>
                  </a:lnTo>
                  <a:lnTo>
                    <a:pt x="771" y="74"/>
                  </a:lnTo>
                  <a:lnTo>
                    <a:pt x="750" y="72"/>
                  </a:lnTo>
                  <a:lnTo>
                    <a:pt x="727" y="70"/>
                  </a:lnTo>
                  <a:lnTo>
                    <a:pt x="704" y="68"/>
                  </a:lnTo>
                  <a:lnTo>
                    <a:pt x="680" y="68"/>
                  </a:lnTo>
                  <a:lnTo>
                    <a:pt x="656" y="67"/>
                  </a:lnTo>
                  <a:lnTo>
                    <a:pt x="631" y="67"/>
                  </a:lnTo>
                  <a:close/>
                  <a:moveTo>
                    <a:pt x="2528" y="352"/>
                  </a:moveTo>
                  <a:lnTo>
                    <a:pt x="2528" y="336"/>
                  </a:lnTo>
                  <a:lnTo>
                    <a:pt x="2526" y="320"/>
                  </a:lnTo>
                  <a:lnTo>
                    <a:pt x="2525" y="304"/>
                  </a:lnTo>
                  <a:lnTo>
                    <a:pt x="2523" y="289"/>
                  </a:lnTo>
                  <a:lnTo>
                    <a:pt x="2520" y="274"/>
                  </a:lnTo>
                  <a:lnTo>
                    <a:pt x="2517" y="261"/>
                  </a:lnTo>
                  <a:lnTo>
                    <a:pt x="2513" y="248"/>
                  </a:lnTo>
                  <a:lnTo>
                    <a:pt x="2508" y="235"/>
                  </a:lnTo>
                  <a:lnTo>
                    <a:pt x="2504" y="223"/>
                  </a:lnTo>
                  <a:lnTo>
                    <a:pt x="2498" y="211"/>
                  </a:lnTo>
                  <a:lnTo>
                    <a:pt x="2492" y="200"/>
                  </a:lnTo>
                  <a:lnTo>
                    <a:pt x="2488" y="195"/>
                  </a:lnTo>
                  <a:lnTo>
                    <a:pt x="2484" y="189"/>
                  </a:lnTo>
                  <a:lnTo>
                    <a:pt x="2476" y="180"/>
                  </a:lnTo>
                  <a:lnTo>
                    <a:pt x="2468" y="170"/>
                  </a:lnTo>
                  <a:lnTo>
                    <a:pt x="2459" y="162"/>
                  </a:lnTo>
                  <a:lnTo>
                    <a:pt x="2450" y="153"/>
                  </a:lnTo>
                  <a:lnTo>
                    <a:pt x="2439" y="146"/>
                  </a:lnTo>
                  <a:lnTo>
                    <a:pt x="2428" y="139"/>
                  </a:lnTo>
                  <a:lnTo>
                    <a:pt x="2416" y="132"/>
                  </a:lnTo>
                  <a:lnTo>
                    <a:pt x="2404" y="126"/>
                  </a:lnTo>
                  <a:lnTo>
                    <a:pt x="2391" y="120"/>
                  </a:lnTo>
                  <a:lnTo>
                    <a:pt x="2376" y="115"/>
                  </a:lnTo>
                  <a:lnTo>
                    <a:pt x="2362" y="110"/>
                  </a:lnTo>
                  <a:lnTo>
                    <a:pt x="2348" y="105"/>
                  </a:lnTo>
                  <a:lnTo>
                    <a:pt x="2331" y="102"/>
                  </a:lnTo>
                  <a:lnTo>
                    <a:pt x="2314" y="99"/>
                  </a:lnTo>
                  <a:lnTo>
                    <a:pt x="2297" y="97"/>
                  </a:lnTo>
                  <a:lnTo>
                    <a:pt x="2279" y="94"/>
                  </a:lnTo>
                  <a:lnTo>
                    <a:pt x="2241" y="91"/>
                  </a:lnTo>
                  <a:lnTo>
                    <a:pt x="2221" y="91"/>
                  </a:lnTo>
                  <a:lnTo>
                    <a:pt x="2200" y="91"/>
                  </a:lnTo>
                  <a:lnTo>
                    <a:pt x="1604" y="91"/>
                  </a:lnTo>
                  <a:lnTo>
                    <a:pt x="1604" y="658"/>
                  </a:lnTo>
                  <a:lnTo>
                    <a:pt x="2200" y="658"/>
                  </a:lnTo>
                  <a:lnTo>
                    <a:pt x="2219" y="658"/>
                  </a:lnTo>
                  <a:lnTo>
                    <a:pt x="2237" y="657"/>
                  </a:lnTo>
                  <a:lnTo>
                    <a:pt x="2255" y="655"/>
                  </a:lnTo>
                  <a:lnTo>
                    <a:pt x="2273" y="652"/>
                  </a:lnTo>
                  <a:lnTo>
                    <a:pt x="2290" y="650"/>
                  </a:lnTo>
                  <a:lnTo>
                    <a:pt x="2307" y="646"/>
                  </a:lnTo>
                  <a:lnTo>
                    <a:pt x="2322" y="642"/>
                  </a:lnTo>
                  <a:lnTo>
                    <a:pt x="2338" y="637"/>
                  </a:lnTo>
                  <a:lnTo>
                    <a:pt x="2352" y="632"/>
                  </a:lnTo>
                  <a:lnTo>
                    <a:pt x="2367" y="626"/>
                  </a:lnTo>
                  <a:lnTo>
                    <a:pt x="2381" y="619"/>
                  </a:lnTo>
                  <a:lnTo>
                    <a:pt x="2394" y="612"/>
                  </a:lnTo>
                  <a:lnTo>
                    <a:pt x="2406" y="604"/>
                  </a:lnTo>
                  <a:lnTo>
                    <a:pt x="2418" y="596"/>
                  </a:lnTo>
                  <a:lnTo>
                    <a:pt x="2430" y="586"/>
                  </a:lnTo>
                  <a:lnTo>
                    <a:pt x="2441" y="577"/>
                  </a:lnTo>
                  <a:lnTo>
                    <a:pt x="2452" y="567"/>
                  </a:lnTo>
                  <a:lnTo>
                    <a:pt x="2457" y="561"/>
                  </a:lnTo>
                  <a:lnTo>
                    <a:pt x="2462" y="556"/>
                  </a:lnTo>
                  <a:lnTo>
                    <a:pt x="2470" y="546"/>
                  </a:lnTo>
                  <a:lnTo>
                    <a:pt x="2478" y="534"/>
                  </a:lnTo>
                  <a:lnTo>
                    <a:pt x="2487" y="520"/>
                  </a:lnTo>
                  <a:lnTo>
                    <a:pt x="2494" y="508"/>
                  </a:lnTo>
                  <a:lnTo>
                    <a:pt x="2500" y="495"/>
                  </a:lnTo>
                  <a:lnTo>
                    <a:pt x="2506" y="481"/>
                  </a:lnTo>
                  <a:lnTo>
                    <a:pt x="2511" y="466"/>
                  </a:lnTo>
                  <a:lnTo>
                    <a:pt x="2516" y="452"/>
                  </a:lnTo>
                  <a:lnTo>
                    <a:pt x="2519" y="436"/>
                  </a:lnTo>
                  <a:lnTo>
                    <a:pt x="2523" y="421"/>
                  </a:lnTo>
                  <a:lnTo>
                    <a:pt x="2525" y="404"/>
                  </a:lnTo>
                  <a:lnTo>
                    <a:pt x="2526" y="387"/>
                  </a:lnTo>
                  <a:lnTo>
                    <a:pt x="2528" y="370"/>
                  </a:lnTo>
                  <a:lnTo>
                    <a:pt x="2528" y="352"/>
                  </a:lnTo>
                  <a:close/>
                  <a:moveTo>
                    <a:pt x="2601" y="352"/>
                  </a:moveTo>
                  <a:lnTo>
                    <a:pt x="2600" y="370"/>
                  </a:lnTo>
                  <a:lnTo>
                    <a:pt x="2600" y="390"/>
                  </a:lnTo>
                  <a:lnTo>
                    <a:pt x="2597" y="408"/>
                  </a:lnTo>
                  <a:lnTo>
                    <a:pt x="2595" y="424"/>
                  </a:lnTo>
                  <a:lnTo>
                    <a:pt x="2592" y="442"/>
                  </a:lnTo>
                  <a:lnTo>
                    <a:pt x="2589" y="458"/>
                  </a:lnTo>
                  <a:lnTo>
                    <a:pt x="2585" y="475"/>
                  </a:lnTo>
                  <a:lnTo>
                    <a:pt x="2580" y="490"/>
                  </a:lnTo>
                  <a:lnTo>
                    <a:pt x="2574" y="506"/>
                  </a:lnTo>
                  <a:lnTo>
                    <a:pt x="2568" y="520"/>
                  </a:lnTo>
                  <a:lnTo>
                    <a:pt x="2562" y="535"/>
                  </a:lnTo>
                  <a:lnTo>
                    <a:pt x="2555" y="548"/>
                  </a:lnTo>
                  <a:lnTo>
                    <a:pt x="2547" y="562"/>
                  </a:lnTo>
                  <a:lnTo>
                    <a:pt x="2538" y="574"/>
                  </a:lnTo>
                  <a:lnTo>
                    <a:pt x="2530" y="588"/>
                  </a:lnTo>
                  <a:lnTo>
                    <a:pt x="2520" y="600"/>
                  </a:lnTo>
                  <a:lnTo>
                    <a:pt x="2511" y="610"/>
                  </a:lnTo>
                  <a:lnTo>
                    <a:pt x="2500" y="621"/>
                  </a:lnTo>
                  <a:lnTo>
                    <a:pt x="2488" y="632"/>
                  </a:lnTo>
                  <a:lnTo>
                    <a:pt x="2477" y="642"/>
                  </a:lnTo>
                  <a:lnTo>
                    <a:pt x="2464" y="651"/>
                  </a:lnTo>
                  <a:lnTo>
                    <a:pt x="2452" y="660"/>
                  </a:lnTo>
                  <a:lnTo>
                    <a:pt x="2445" y="663"/>
                  </a:lnTo>
                  <a:lnTo>
                    <a:pt x="2438" y="668"/>
                  </a:lnTo>
                  <a:lnTo>
                    <a:pt x="2424" y="675"/>
                  </a:lnTo>
                  <a:lnTo>
                    <a:pt x="2410" y="682"/>
                  </a:lnTo>
                  <a:lnTo>
                    <a:pt x="2394" y="690"/>
                  </a:lnTo>
                  <a:lnTo>
                    <a:pt x="2379" y="696"/>
                  </a:lnTo>
                  <a:lnTo>
                    <a:pt x="2363" y="700"/>
                  </a:lnTo>
                  <a:lnTo>
                    <a:pt x="2346" y="705"/>
                  </a:lnTo>
                  <a:lnTo>
                    <a:pt x="2330" y="710"/>
                  </a:lnTo>
                  <a:lnTo>
                    <a:pt x="2312" y="714"/>
                  </a:lnTo>
                  <a:lnTo>
                    <a:pt x="2294" y="716"/>
                  </a:lnTo>
                  <a:lnTo>
                    <a:pt x="2624" y="1177"/>
                  </a:lnTo>
                  <a:lnTo>
                    <a:pt x="2540" y="1177"/>
                  </a:lnTo>
                  <a:lnTo>
                    <a:pt x="2217" y="723"/>
                  </a:lnTo>
                  <a:lnTo>
                    <a:pt x="1604" y="723"/>
                  </a:lnTo>
                  <a:lnTo>
                    <a:pt x="1604" y="1177"/>
                  </a:lnTo>
                  <a:lnTo>
                    <a:pt x="1532" y="1177"/>
                  </a:lnTo>
                  <a:lnTo>
                    <a:pt x="1532" y="600"/>
                  </a:lnTo>
                  <a:lnTo>
                    <a:pt x="1532" y="24"/>
                  </a:lnTo>
                  <a:lnTo>
                    <a:pt x="2201" y="24"/>
                  </a:lnTo>
                  <a:lnTo>
                    <a:pt x="2227" y="24"/>
                  </a:lnTo>
                  <a:lnTo>
                    <a:pt x="2252" y="25"/>
                  </a:lnTo>
                  <a:lnTo>
                    <a:pt x="2275" y="26"/>
                  </a:lnTo>
                  <a:lnTo>
                    <a:pt x="2297" y="28"/>
                  </a:lnTo>
                  <a:lnTo>
                    <a:pt x="2319" y="31"/>
                  </a:lnTo>
                  <a:lnTo>
                    <a:pt x="2339" y="34"/>
                  </a:lnTo>
                  <a:lnTo>
                    <a:pt x="2360" y="38"/>
                  </a:lnTo>
                  <a:lnTo>
                    <a:pt x="2379" y="43"/>
                  </a:lnTo>
                  <a:lnTo>
                    <a:pt x="2397" y="49"/>
                  </a:lnTo>
                  <a:lnTo>
                    <a:pt x="2415" y="54"/>
                  </a:lnTo>
                  <a:lnTo>
                    <a:pt x="2432" y="61"/>
                  </a:lnTo>
                  <a:lnTo>
                    <a:pt x="2447" y="68"/>
                  </a:lnTo>
                  <a:lnTo>
                    <a:pt x="2463" y="76"/>
                  </a:lnTo>
                  <a:lnTo>
                    <a:pt x="2477" y="85"/>
                  </a:lnTo>
                  <a:lnTo>
                    <a:pt x="2490" y="93"/>
                  </a:lnTo>
                  <a:lnTo>
                    <a:pt x="2496" y="98"/>
                  </a:lnTo>
                  <a:lnTo>
                    <a:pt x="2504" y="104"/>
                  </a:lnTo>
                  <a:lnTo>
                    <a:pt x="2516" y="114"/>
                  </a:lnTo>
                  <a:lnTo>
                    <a:pt x="2526" y="126"/>
                  </a:lnTo>
                  <a:lnTo>
                    <a:pt x="2536" y="136"/>
                  </a:lnTo>
                  <a:lnTo>
                    <a:pt x="2541" y="144"/>
                  </a:lnTo>
                  <a:lnTo>
                    <a:pt x="2546" y="150"/>
                  </a:lnTo>
                  <a:lnTo>
                    <a:pt x="2555" y="163"/>
                  </a:lnTo>
                  <a:lnTo>
                    <a:pt x="2562" y="176"/>
                  </a:lnTo>
                  <a:lnTo>
                    <a:pt x="2570" y="190"/>
                  </a:lnTo>
                  <a:lnTo>
                    <a:pt x="2573" y="199"/>
                  </a:lnTo>
                  <a:lnTo>
                    <a:pt x="2577" y="206"/>
                  </a:lnTo>
                  <a:lnTo>
                    <a:pt x="2582" y="222"/>
                  </a:lnTo>
                  <a:lnTo>
                    <a:pt x="2586" y="238"/>
                  </a:lnTo>
                  <a:lnTo>
                    <a:pt x="2591" y="255"/>
                  </a:lnTo>
                  <a:lnTo>
                    <a:pt x="2595" y="273"/>
                  </a:lnTo>
                  <a:lnTo>
                    <a:pt x="2597" y="292"/>
                  </a:lnTo>
                  <a:lnTo>
                    <a:pt x="2598" y="312"/>
                  </a:lnTo>
                  <a:lnTo>
                    <a:pt x="2600" y="332"/>
                  </a:lnTo>
                  <a:lnTo>
                    <a:pt x="2601" y="352"/>
                  </a:lnTo>
                  <a:close/>
                  <a:moveTo>
                    <a:pt x="2862" y="1177"/>
                  </a:moveTo>
                  <a:lnTo>
                    <a:pt x="2862" y="600"/>
                  </a:lnTo>
                  <a:lnTo>
                    <a:pt x="2862" y="24"/>
                  </a:lnTo>
                  <a:lnTo>
                    <a:pt x="2937" y="24"/>
                  </a:lnTo>
                  <a:lnTo>
                    <a:pt x="2937" y="600"/>
                  </a:lnTo>
                  <a:lnTo>
                    <a:pt x="2937" y="1177"/>
                  </a:lnTo>
                  <a:lnTo>
                    <a:pt x="2862" y="11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85680308"/>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FBA1413-D840-4048-B977-C0B3B3389A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1" progId="TCLayout.ActiveDocument.1">
                  <p:embed/>
                </p:oleObj>
              </mc:Choice>
              <mc:Fallback>
                <p:oleObj name="think-cell Folie" r:id="rId5" imgW="592" imgH="591" progId="TCLayout.ActiveDocument.1">
                  <p:embed/>
                  <p:pic>
                    <p:nvPicPr>
                      <p:cNvPr id="4" name="Objekt 3" hidden="1">
                        <a:extLst>
                          <a:ext uri="{FF2B5EF4-FFF2-40B4-BE49-F238E27FC236}">
                            <a16:creationId xmlns:a16="http://schemas.microsoft.com/office/drawing/2014/main" id="{CFBA1413-D840-4048-B977-C0B3B3389A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47A0ED3-EBDF-4A88-A4D3-BD4EA652B4D9}"/>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2" name="Rubrik 1">
            <a:extLst>
              <a:ext uri="{FF2B5EF4-FFF2-40B4-BE49-F238E27FC236}">
                <a16:creationId xmlns:a16="http://schemas.microsoft.com/office/drawing/2014/main" id="{3F3951F5-4703-D44A-B115-272F5947A2CA}"/>
              </a:ext>
            </a:extLst>
          </p:cNvPr>
          <p:cNvSpPr>
            <a:spLocks noGrp="1"/>
          </p:cNvSpPr>
          <p:nvPr>
            <p:ph type="title" hasCustomPrompt="1"/>
          </p:nvPr>
        </p:nvSpPr>
        <p:spPr>
          <a:xfrm>
            <a:off x="766763" y="958740"/>
            <a:ext cx="10658475" cy="584775"/>
          </a:xfrm>
        </p:spPr>
        <p:txBody>
          <a:bodyPr>
            <a:spAutoFit/>
          </a:bodyPr>
          <a:lstStyle/>
          <a:p>
            <a:r>
              <a:rPr lang="en-GB" noProof="0"/>
              <a:t>Click here to add a headline </a:t>
            </a:r>
            <a:br>
              <a:rPr lang="en-GB" noProof="0"/>
            </a:br>
            <a:r>
              <a:rPr lang="en-GB" noProof="0"/>
              <a:t>of maximum two lines</a:t>
            </a:r>
          </a:p>
        </p:txBody>
      </p:sp>
      <p:sp>
        <p:nvSpPr>
          <p:cNvPr id="6" name="Text Placeholder 6">
            <a:extLst>
              <a:ext uri="{FF2B5EF4-FFF2-40B4-BE49-F238E27FC236}">
                <a16:creationId xmlns:a16="http://schemas.microsoft.com/office/drawing/2014/main" id="{895D8BAF-C903-7640-A4DD-89C178A0C206}"/>
              </a:ext>
            </a:extLst>
          </p:cNvPr>
          <p:cNvSpPr>
            <a:spLocks noGrp="1"/>
          </p:cNvSpPr>
          <p:nvPr>
            <p:ph type="body" sz="quarter" idx="13" hasCustomPrompt="1"/>
          </p:nvPr>
        </p:nvSpPr>
        <p:spPr>
          <a:xfrm>
            <a:off x="766763" y="463594"/>
            <a:ext cx="10658475"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noProof="0"/>
              <a:t>indicator</a:t>
            </a:r>
          </a:p>
        </p:txBody>
      </p:sp>
      <p:sp>
        <p:nvSpPr>
          <p:cNvPr id="14" name="Text Placeholder 2">
            <a:extLst>
              <a:ext uri="{FF2B5EF4-FFF2-40B4-BE49-F238E27FC236}">
                <a16:creationId xmlns:a16="http://schemas.microsoft.com/office/drawing/2014/main" id="{82F03808-5700-F64A-B0B7-5EC2FE9B6635}"/>
              </a:ext>
            </a:extLst>
          </p:cNvPr>
          <p:cNvSpPr>
            <a:spLocks noGrp="1"/>
          </p:cNvSpPr>
          <p:nvPr>
            <p:ph idx="1" hasCustomPrompt="1"/>
          </p:nvPr>
        </p:nvSpPr>
        <p:spPr>
          <a:xfrm>
            <a:off x="766763" y="1808163"/>
            <a:ext cx="10658475" cy="4429125"/>
          </a:xfrm>
          <a:prstGeom prst="rect">
            <a:avLst/>
          </a:prstGeom>
        </p:spPr>
        <p:txBody>
          <a:bodyPr vert="horz" lIns="0" tIns="0" rIns="0" bIns="0" rtlCol="0">
            <a:noAutofit/>
          </a:bodyPr>
          <a:lstStyle/>
          <a:p>
            <a:pPr lvl="0"/>
            <a:r>
              <a:rPr lang="en-GB" noProof="0"/>
              <a:t>Click here to add text or click on icon to add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Foliennummernplatzhalter 17">
            <a:extLst>
              <a:ext uri="{FF2B5EF4-FFF2-40B4-BE49-F238E27FC236}">
                <a16:creationId xmlns:a16="http://schemas.microsoft.com/office/drawing/2014/main" id="{A67F99E9-0F02-4D45-BC0C-D2B04AECD910}"/>
              </a:ext>
            </a:extLst>
          </p:cNvPr>
          <p:cNvSpPr>
            <a:spLocks noGrp="1"/>
          </p:cNvSpPr>
          <p:nvPr>
            <p:ph type="sldNum" sz="quarter" idx="17"/>
          </p:nvPr>
        </p:nvSpPr>
        <p:spPr/>
        <p:txBody>
          <a:bodyPr/>
          <a:lstStyle/>
          <a:p>
            <a:fld id="{0B1617BE-BA58-4B59-88D5-A8C7B239E913}" type="slidenum">
              <a:rPr lang="en-GB" noProof="0" smtClean="0"/>
              <a:pPr/>
              <a:t>‹#›</a:t>
            </a:fld>
            <a:endParaRPr lang="en-GB" noProof="0"/>
          </a:p>
        </p:txBody>
      </p:sp>
    </p:spTree>
    <p:extLst>
      <p:ext uri="{BB962C8B-B14F-4D97-AF65-F5344CB8AC3E}">
        <p14:creationId xmlns:p14="http://schemas.microsoft.com/office/powerpoint/2010/main" val="1828909226"/>
      </p:ext>
    </p:extLst>
  </p:cSld>
  <p:clrMapOvr>
    <a:masterClrMapping/>
  </p:clrMapOvr>
  <p:extLst>
    <p:ext uri="{DCECCB84-F9BA-43D5-87BE-67443E8EF086}">
      <p15:sldGuideLst xmlns:p15="http://schemas.microsoft.com/office/powerpoint/2012/main">
        <p15:guide id="1" orient="horz" pos="3929">
          <p15:clr>
            <a:srgbClr val="F26B43"/>
          </p15:clr>
        </p15:guide>
        <p15:guide id="2" pos="483">
          <p15:clr>
            <a:srgbClr val="F26B43"/>
          </p15:clr>
        </p15:guide>
        <p15:guide id="3" pos="7197">
          <p15:clr>
            <a:srgbClr val="F26B43"/>
          </p15:clr>
        </p15:guide>
        <p15:guide id="4" pos="3840">
          <p15:clr>
            <a:srgbClr val="F26B43"/>
          </p15:clr>
        </p15:guide>
        <p15:guide id="5" orient="horz" pos="1117">
          <p15:clr>
            <a:srgbClr val="F26B43"/>
          </p15:clr>
        </p15:guide>
        <p15:guide id="6" orient="horz" pos="254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7A83393-13F8-4BDE-8493-A58A26E2140B}"/>
              </a:ext>
            </a:extLst>
          </p:cNvPr>
          <p:cNvGraphicFramePr>
            <a:graphicFrameLocks noChangeAspect="1"/>
          </p:cNvGraphicFramePr>
          <p:nvPr userDrawn="1">
            <p:custDataLst>
              <p:tags r:id="rId2"/>
            </p:custDataLst>
            <p:extLst>
              <p:ext uri="{D42A27DB-BD31-4B8C-83A1-F6EECF244321}">
                <p14:modId xmlns:p14="http://schemas.microsoft.com/office/powerpoint/2010/main" val="3959843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592" imgH="591" progId="TCLayout.ActiveDocument.1">
                  <p:embed/>
                </p:oleObj>
              </mc:Choice>
              <mc:Fallback>
                <p:oleObj name="think-cell Slide" r:id="rId5" imgW="592" imgH="591" progId="TCLayout.ActiveDocument.1">
                  <p:embed/>
                  <p:pic>
                    <p:nvPicPr>
                      <p:cNvPr id="3" name="Objekt 2" hidden="1">
                        <a:extLst>
                          <a:ext uri="{FF2B5EF4-FFF2-40B4-BE49-F238E27FC236}">
                            <a16:creationId xmlns:a16="http://schemas.microsoft.com/office/drawing/2014/main" id="{67A83393-13F8-4BDE-8493-A58A26E214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E02855E-724C-448A-A785-F9D5151C39E6}"/>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600"/>
              </a:spcBef>
              <a:spcAft>
                <a:spcPts val="0"/>
              </a:spcAft>
              <a:buClrTx/>
              <a:buSzTx/>
              <a:buFontTx/>
              <a:buNone/>
              <a:tabLst/>
            </a:pPr>
            <a:endParaRPr kumimoji="0" lang="en-GB" sz="2000" b="0" i="0" u="none" strike="noStrike" kern="1200" cap="none" spc="0" normalizeH="0" baseline="0" noProof="0" err="1">
              <a:ln>
                <a:noFill/>
              </a:ln>
              <a:solidFill>
                <a:srgbClr val="000000"/>
              </a:solidFill>
              <a:effectLst/>
              <a:uLnTx/>
              <a:uFillTx/>
              <a:latin typeface="Verdana" panose="020B0604030504040204" pitchFamily="34" charset="0"/>
              <a:ea typeface="+mj-ea"/>
              <a:cs typeface="+mj-cs"/>
              <a:sym typeface="Verdana" panose="020B0604030504040204" pitchFamily="34" charset="0"/>
            </a:endParaRPr>
          </a:p>
        </p:txBody>
      </p:sp>
      <p:sp>
        <p:nvSpPr>
          <p:cNvPr id="6" name="Indicator">
            <a:extLst>
              <a:ext uri="{FF2B5EF4-FFF2-40B4-BE49-F238E27FC236}">
                <a16:creationId xmlns:a16="http://schemas.microsoft.com/office/drawing/2014/main" id="{895D8BAF-C903-7640-A4DD-89C178A0C206}"/>
              </a:ext>
            </a:extLst>
          </p:cNvPr>
          <p:cNvSpPr>
            <a:spLocks noGrp="1"/>
          </p:cNvSpPr>
          <p:nvPr>
            <p:ph type="body" sz="quarter" idx="13" hasCustomPrompt="1"/>
          </p:nvPr>
        </p:nvSpPr>
        <p:spPr>
          <a:xfrm>
            <a:off x="766763" y="463594"/>
            <a:ext cx="10658475" cy="425406"/>
          </a:xfrm>
          <a:prstGeom prst="rect">
            <a:avLst/>
          </a:prstGeom>
        </p:spPr>
        <p:txBody>
          <a:bodyPr anchor="b">
            <a:noAutofit/>
          </a:bodyPr>
          <a:lstStyle>
            <a:lvl1pPr marL="0" indent="0">
              <a:spcBef>
                <a:spcPts val="0"/>
              </a:spcBef>
              <a:spcAft>
                <a:spcPts val="0"/>
              </a:spcAft>
              <a:buNone/>
              <a:defRPr sz="900" b="0" i="0" cap="all" spc="60" baseline="0">
                <a:solidFill>
                  <a:schemeClr val="tx1"/>
                </a:solidFill>
              </a:defRPr>
            </a:lvl1pPr>
            <a:lvl5pPr>
              <a:defRPr>
                <a:solidFill>
                  <a:schemeClr val="bg1"/>
                </a:solidFill>
              </a:defRPr>
            </a:lvl5pPr>
          </a:lstStyle>
          <a:p>
            <a:pPr lvl="0"/>
            <a:r>
              <a:rPr lang="en-GB" noProof="0"/>
              <a:t>indicator</a:t>
            </a:r>
          </a:p>
        </p:txBody>
      </p:sp>
      <p:sp>
        <p:nvSpPr>
          <p:cNvPr id="16" name="Title">
            <a:extLst>
              <a:ext uri="{FF2B5EF4-FFF2-40B4-BE49-F238E27FC236}">
                <a16:creationId xmlns:a16="http://schemas.microsoft.com/office/drawing/2014/main" id="{818B430D-C850-D246-B5B3-4C584CF0E893}"/>
              </a:ext>
            </a:extLst>
          </p:cNvPr>
          <p:cNvSpPr>
            <a:spLocks noGrp="1"/>
          </p:cNvSpPr>
          <p:nvPr>
            <p:ph type="title" hasCustomPrompt="1"/>
          </p:nvPr>
        </p:nvSpPr>
        <p:spPr>
          <a:xfrm>
            <a:off x="766763" y="958740"/>
            <a:ext cx="10658475" cy="584775"/>
          </a:xfrm>
        </p:spPr>
        <p:txBody>
          <a:bodyPr>
            <a:spAutoFit/>
          </a:bodyPr>
          <a:lstStyle/>
          <a:p>
            <a:r>
              <a:rPr lang="en-GB" noProof="0"/>
              <a:t>Click here to add a headline </a:t>
            </a:r>
            <a:br>
              <a:rPr lang="en-GB" noProof="0"/>
            </a:br>
            <a:r>
              <a:rPr lang="en-GB" noProof="0"/>
              <a:t>of maximum two lines</a:t>
            </a:r>
          </a:p>
        </p:txBody>
      </p:sp>
      <p:sp>
        <p:nvSpPr>
          <p:cNvPr id="4" name="Datumsplatzhalter 3">
            <a:extLst>
              <a:ext uri="{FF2B5EF4-FFF2-40B4-BE49-F238E27FC236}">
                <a16:creationId xmlns:a16="http://schemas.microsoft.com/office/drawing/2014/main" id="{AEF30730-2214-4B35-A1B8-4D7772F0413B}"/>
              </a:ext>
            </a:extLst>
          </p:cNvPr>
          <p:cNvSpPr>
            <a:spLocks noGrp="1"/>
          </p:cNvSpPr>
          <p:nvPr>
            <p:ph type="dt" sz="half" idx="14"/>
          </p:nvPr>
        </p:nvSpPr>
        <p:spPr/>
        <p:txBody>
          <a:bodyPr/>
          <a:lstStyle/>
          <a:p>
            <a:r>
              <a:rPr lang="en-US" noProof="0"/>
              <a:t>2019-12-10 |</a:t>
            </a:r>
            <a:endParaRPr lang="en-GB" noProof="0"/>
          </a:p>
        </p:txBody>
      </p:sp>
      <p:sp>
        <p:nvSpPr>
          <p:cNvPr id="5" name="Fußzeilenplatzhalter 4">
            <a:extLst>
              <a:ext uri="{FF2B5EF4-FFF2-40B4-BE49-F238E27FC236}">
                <a16:creationId xmlns:a16="http://schemas.microsoft.com/office/drawing/2014/main" id="{4F25D044-63F9-403A-979A-497B3341E526}"/>
              </a:ext>
            </a:extLst>
          </p:cNvPr>
          <p:cNvSpPr>
            <a:spLocks noGrp="1"/>
          </p:cNvSpPr>
          <p:nvPr>
            <p:ph type="ftr" sz="quarter" idx="15"/>
          </p:nvPr>
        </p:nvSpPr>
        <p:spPr/>
        <p:txBody>
          <a:bodyPr/>
          <a:lstStyle/>
          <a:p>
            <a:r>
              <a:rPr lang="en-US" noProof="0"/>
              <a:t>Copyright AFRY Management Consulting | GO TO HEADER/FOOTER TO CHANGE TEXT</a:t>
            </a:r>
            <a:endParaRPr lang="en-GB" noProof="0"/>
          </a:p>
        </p:txBody>
      </p:sp>
      <p:sp>
        <p:nvSpPr>
          <p:cNvPr id="7" name="Foliennummernplatzhalter 6">
            <a:extLst>
              <a:ext uri="{FF2B5EF4-FFF2-40B4-BE49-F238E27FC236}">
                <a16:creationId xmlns:a16="http://schemas.microsoft.com/office/drawing/2014/main" id="{88118089-CBB1-4800-9F44-1D238608DFA6}"/>
              </a:ext>
            </a:extLst>
          </p:cNvPr>
          <p:cNvSpPr>
            <a:spLocks noGrp="1"/>
          </p:cNvSpPr>
          <p:nvPr>
            <p:ph type="sldNum" sz="quarter" idx="16"/>
          </p:nvPr>
        </p:nvSpPr>
        <p:spPr/>
        <p:txBody>
          <a:bodyPr/>
          <a:lstStyle/>
          <a:p>
            <a:fld id="{0B1617BE-BA58-4B59-88D5-A8C7B239E913}" type="slidenum">
              <a:rPr lang="en-GB" noProof="0" smtClean="0"/>
              <a:pPr/>
              <a:t>‹#›</a:t>
            </a:fld>
            <a:endParaRPr lang="en-GB" noProof="0"/>
          </a:p>
        </p:txBody>
      </p:sp>
      <p:sp>
        <p:nvSpPr>
          <p:cNvPr id="22" name="Source / Footnote Placeholder">
            <a:extLst>
              <a:ext uri="{FF2B5EF4-FFF2-40B4-BE49-F238E27FC236}">
                <a16:creationId xmlns:a16="http://schemas.microsoft.com/office/drawing/2014/main" id="{59368D16-CAA2-4C19-9EF1-47069BC1B9CB}"/>
              </a:ext>
            </a:extLst>
          </p:cNvPr>
          <p:cNvSpPr>
            <a:spLocks noGrp="1"/>
          </p:cNvSpPr>
          <p:nvPr>
            <p:ph type="body" sz="quarter" idx="18" hasCustomPrompt="1"/>
          </p:nvPr>
        </p:nvSpPr>
        <p:spPr>
          <a:xfrm>
            <a:off x="766763" y="6278992"/>
            <a:ext cx="8852438" cy="102336"/>
          </a:xfrm>
        </p:spPr>
        <p:txBody>
          <a:bodyPr wrap="square" anchor="b">
            <a:spAutoFit/>
          </a:bodyPr>
          <a:lstStyle>
            <a:lvl1pPr marL="0" indent="0">
              <a:spcBef>
                <a:spcPts val="0"/>
              </a:spcBef>
              <a:spcAft>
                <a:spcPts val="0"/>
              </a:spcAft>
              <a:buNone/>
              <a:defRPr sz="700">
                <a:solidFill>
                  <a:schemeClr val="tx2"/>
                </a:solidFill>
              </a:defRPr>
            </a:lvl1pPr>
            <a:lvl2pPr marL="180000" indent="0">
              <a:buNone/>
              <a:defRPr/>
            </a:lvl2pPr>
            <a:lvl3pPr marL="360000" indent="0">
              <a:buNone/>
              <a:defRPr/>
            </a:lvl3pPr>
            <a:lvl4pPr marL="540000" indent="0">
              <a:buNone/>
              <a:defRPr/>
            </a:lvl4pPr>
            <a:lvl5pPr marL="720000" indent="0">
              <a:buNone/>
              <a:defRPr/>
            </a:lvl5pPr>
          </a:lstStyle>
          <a:p>
            <a:pPr lvl="0"/>
            <a:r>
              <a:rPr lang="en-US"/>
              <a:t>Placeholder for sources and footnotes: footnotes are numbered (no *)  |  Single-line </a:t>
            </a:r>
          </a:p>
        </p:txBody>
      </p:sp>
    </p:spTree>
    <p:extLst>
      <p:ext uri="{BB962C8B-B14F-4D97-AF65-F5344CB8AC3E}">
        <p14:creationId xmlns:p14="http://schemas.microsoft.com/office/powerpoint/2010/main" val="1397282866"/>
      </p:ext>
    </p:extLst>
  </p:cSld>
  <p:clrMapOvr>
    <a:masterClrMapping/>
  </p:clrMapOvr>
  <p:extLst>
    <p:ext uri="{DCECCB84-F9BA-43D5-87BE-67443E8EF086}">
      <p15:sldGuideLst xmlns:p15="http://schemas.microsoft.com/office/powerpoint/2012/main">
        <p15:guide id="1" pos="3840">
          <p15:clr>
            <a:srgbClr val="F26B43"/>
          </p15:clr>
        </p15:guide>
        <p15:guide id="3" orient="horz" pos="3929">
          <p15:clr>
            <a:srgbClr val="F26B43"/>
          </p15:clr>
        </p15:guide>
        <p15:guide id="4" orient="horz" pos="2546">
          <p15:clr>
            <a:srgbClr val="F26B43"/>
          </p15:clr>
        </p15:guide>
        <p15:guide id="5" orient="horz" pos="1139">
          <p15:clr>
            <a:srgbClr val="F26B43"/>
          </p15:clr>
        </p15:guide>
        <p15:guide id="6" pos="3681">
          <p15:clr>
            <a:srgbClr val="F26B43"/>
          </p15:clr>
        </p15:guide>
        <p15:guide id="7" pos="3999">
          <p15:clr>
            <a:srgbClr val="F26B43"/>
          </p15:clr>
        </p15:guide>
        <p15:guide id="8" pos="7197">
          <p15:clr>
            <a:srgbClr val="F26B43"/>
          </p15:clr>
        </p15:guide>
        <p15:guide id="9" pos="483">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2652B70-CBAF-46A2-AF86-13CE0FC4D14A}"/>
              </a:ext>
            </a:extLst>
          </p:cNvPr>
          <p:cNvSpPr/>
          <p:nvPr userDrawn="1"/>
        </p:nvSpPr>
        <p:spPr>
          <a:xfrm>
            <a:off x="0" y="6381328"/>
            <a:ext cx="1219200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 name="Title 1"/>
          <p:cNvSpPr>
            <a:spLocks noGrp="1"/>
          </p:cNvSpPr>
          <p:nvPr>
            <p:ph type="title"/>
          </p:nvPr>
        </p:nvSpPr>
        <p:spPr/>
        <p:txBody>
          <a:bodyPr anchor="ctr"/>
          <a:lstStyle>
            <a:lvl1pPr>
              <a:lnSpc>
                <a:spcPct val="85000"/>
              </a:lnSpc>
              <a:defRPr/>
            </a:lvl1pPr>
          </a:lstStyle>
          <a:p>
            <a:r>
              <a:rPr lang="en-US"/>
              <a:t>Click to edit Master title style</a:t>
            </a:r>
            <a:endParaRPr lang="en-GB"/>
          </a:p>
        </p:txBody>
      </p:sp>
      <p:sp>
        <p:nvSpPr>
          <p:cNvPr id="3" name="Content Placeholder 2"/>
          <p:cNvSpPr>
            <a:spLocks noGrp="1"/>
          </p:cNvSpPr>
          <p:nvPr>
            <p:ph idx="1"/>
          </p:nvPr>
        </p:nvSpPr>
        <p:spPr>
          <a:xfrm>
            <a:off x="479425" y="1628800"/>
            <a:ext cx="11233150" cy="4464522"/>
          </a:xfrm>
        </p:spPr>
        <p:txBody>
          <a:bodyPr/>
          <a:lstStyle>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87C4C1-92AE-46B4-ABFC-E220AF2D9F04}" type="datetime1">
              <a:rPr lang="en-US" smtClean="0"/>
              <a:t>2/18/2021</a:t>
            </a:fld>
            <a:endParaRPr lang="en-GB"/>
          </a:p>
        </p:txBody>
      </p:sp>
      <p:sp>
        <p:nvSpPr>
          <p:cNvPr id="6" name="Slide Number Placeholder 5"/>
          <p:cNvSpPr>
            <a:spLocks noGrp="1"/>
          </p:cNvSpPr>
          <p:nvPr>
            <p:ph type="sldNum" sz="quarter" idx="12"/>
          </p:nvPr>
        </p:nvSpPr>
        <p:spPr/>
        <p:txBody>
          <a:bodyPr/>
          <a:lstStyle/>
          <a:p>
            <a:fld id="{D2311017-6C23-4A48-8D88-5CABF0ADC80E}" type="slidenum">
              <a:rPr lang="en-GB" smtClean="0"/>
              <a:t>‹#›</a:t>
            </a:fld>
            <a:endParaRPr lang="en-GB"/>
          </a:p>
        </p:txBody>
      </p:sp>
      <p:grpSp>
        <p:nvGrpSpPr>
          <p:cNvPr id="35" name="Group 34">
            <a:extLst>
              <a:ext uri="{FF2B5EF4-FFF2-40B4-BE49-F238E27FC236}">
                <a16:creationId xmlns:a16="http://schemas.microsoft.com/office/drawing/2014/main" id="{219D7BC0-71E3-4E04-926D-CDCA5495C999}"/>
              </a:ext>
            </a:extLst>
          </p:cNvPr>
          <p:cNvGrpSpPr/>
          <p:nvPr userDrawn="1"/>
        </p:nvGrpSpPr>
        <p:grpSpPr>
          <a:xfrm>
            <a:off x="7169175" y="6381328"/>
            <a:ext cx="4536504" cy="286234"/>
            <a:chOff x="2567608" y="338423"/>
            <a:chExt cx="6949531" cy="438485"/>
          </a:xfrm>
        </p:grpSpPr>
        <p:pic>
          <p:nvPicPr>
            <p:cNvPr id="36" name="Picture 35">
              <a:extLst>
                <a:ext uri="{FF2B5EF4-FFF2-40B4-BE49-F238E27FC236}">
                  <a16:creationId xmlns:a16="http://schemas.microsoft.com/office/drawing/2014/main" id="{79231251-594A-47BE-8C83-DB21DD28F547}"/>
                </a:ext>
              </a:extLst>
            </p:cNvPr>
            <p:cNvPicPr>
              <a:picLocks noChangeAspect="1"/>
            </p:cNvPicPr>
            <p:nvPr userDrawn="1"/>
          </p:nvPicPr>
          <p:blipFill>
            <a:blip r:embed="rId2"/>
            <a:stretch>
              <a:fillRect/>
            </a:stretch>
          </p:blipFill>
          <p:spPr>
            <a:xfrm>
              <a:off x="2567608" y="338423"/>
              <a:ext cx="911457" cy="438485"/>
            </a:xfrm>
            <a:prstGeom prst="rect">
              <a:avLst/>
            </a:prstGeom>
          </p:spPr>
        </p:pic>
        <p:pic>
          <p:nvPicPr>
            <p:cNvPr id="37" name="Picture 36">
              <a:extLst>
                <a:ext uri="{FF2B5EF4-FFF2-40B4-BE49-F238E27FC236}">
                  <a16:creationId xmlns:a16="http://schemas.microsoft.com/office/drawing/2014/main" id="{E3551D3A-720F-4F8C-A85A-511659585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56739" y="350774"/>
              <a:ext cx="1368152" cy="413783"/>
            </a:xfrm>
            <a:prstGeom prst="rect">
              <a:avLst/>
            </a:prstGeom>
          </p:spPr>
        </p:pic>
        <p:pic>
          <p:nvPicPr>
            <p:cNvPr id="38" name="Picture 37">
              <a:extLst>
                <a:ext uri="{FF2B5EF4-FFF2-40B4-BE49-F238E27FC236}">
                  <a16:creationId xmlns:a16="http://schemas.microsoft.com/office/drawing/2014/main" id="{C686FD75-F7D7-4CE4-B60C-C6190A973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02565" y="338423"/>
              <a:ext cx="1022519" cy="438485"/>
            </a:xfrm>
            <a:prstGeom prst="rect">
              <a:avLst/>
            </a:prstGeom>
          </p:spPr>
        </p:pic>
        <p:pic>
          <p:nvPicPr>
            <p:cNvPr id="39" name="Picture 38">
              <a:extLst>
                <a:ext uri="{FF2B5EF4-FFF2-40B4-BE49-F238E27FC236}">
                  <a16:creationId xmlns:a16="http://schemas.microsoft.com/office/drawing/2014/main" id="{2B4E793A-C0B0-4C77-96A5-8E932C8E80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02758" y="401243"/>
              <a:ext cx="1314381" cy="312845"/>
            </a:xfrm>
            <a:prstGeom prst="rect">
              <a:avLst/>
            </a:prstGeom>
          </p:spPr>
        </p:pic>
      </p:grpSp>
      <p:cxnSp>
        <p:nvCxnSpPr>
          <p:cNvPr id="41" name="Straight Connector 40">
            <a:extLst>
              <a:ext uri="{FF2B5EF4-FFF2-40B4-BE49-F238E27FC236}">
                <a16:creationId xmlns:a16="http://schemas.microsoft.com/office/drawing/2014/main" id="{54250953-C0FB-479A-8AF2-F9064AB55FAA}"/>
              </a:ext>
            </a:extLst>
          </p:cNvPr>
          <p:cNvCxnSpPr/>
          <p:nvPr userDrawn="1"/>
        </p:nvCxnSpPr>
        <p:spPr>
          <a:xfrm>
            <a:off x="0" y="6237312"/>
            <a:ext cx="12192000" cy="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688762"/>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9425" y="1628775"/>
            <a:ext cx="5472555"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40019" y="1628775"/>
            <a:ext cx="5472555"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986776-632E-42E7-B82A-4BC5B276ABD3}" type="datetime1">
              <a:rPr lang="en-US" smtClean="0"/>
              <a:t>2/18/2021</a:t>
            </a:fld>
            <a:endParaRPr lang="en-GB"/>
          </a:p>
        </p:txBody>
      </p:sp>
      <p:sp>
        <p:nvSpPr>
          <p:cNvPr id="6" name="Footer Placeholder 5"/>
          <p:cNvSpPr>
            <a:spLocks noGrp="1"/>
          </p:cNvSpPr>
          <p:nvPr>
            <p:ph type="ftr" sz="quarter" idx="11"/>
          </p:nvPr>
        </p:nvSpPr>
        <p:spPr/>
        <p:txBody>
          <a:bodyPr/>
          <a:lstStyle/>
          <a:p>
            <a:r>
              <a:rPr lang="en-GB"/>
              <a:t>Presentation name and Author</a:t>
            </a:r>
          </a:p>
        </p:txBody>
      </p:sp>
      <p:sp>
        <p:nvSpPr>
          <p:cNvPr id="7" name="Slide Number Placeholder 6"/>
          <p:cNvSpPr>
            <a:spLocks noGrp="1"/>
          </p:cNvSpPr>
          <p:nvPr>
            <p:ph type="sldNum" sz="quarter" idx="12"/>
          </p:nvPr>
        </p:nvSpPr>
        <p:spPr/>
        <p:txBody>
          <a:bodyPr/>
          <a:lstStyle/>
          <a:p>
            <a:fld id="{D2311017-6C23-4A48-8D88-5CABF0ADC80E}" type="slidenum">
              <a:rPr lang="en-GB" smtClean="0"/>
              <a:t>‹#›</a:t>
            </a:fld>
            <a:endParaRPr lang="en-GB"/>
          </a:p>
        </p:txBody>
      </p:sp>
    </p:spTree>
    <p:extLst>
      <p:ext uri="{BB962C8B-B14F-4D97-AF65-F5344CB8AC3E}">
        <p14:creationId xmlns:p14="http://schemas.microsoft.com/office/powerpoint/2010/main" val="3369988076"/>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9426" y="1628775"/>
            <a:ext cx="3528284"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295751" y="1628775"/>
            <a:ext cx="3600500"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6B2AFA-CC89-497F-A473-F187E5B38FC9}" type="datetime1">
              <a:rPr lang="en-US" smtClean="0"/>
              <a:t>2/18/2021</a:t>
            </a:fld>
            <a:endParaRPr lang="en-GB"/>
          </a:p>
        </p:txBody>
      </p:sp>
      <p:sp>
        <p:nvSpPr>
          <p:cNvPr id="8" name="Footer Placeholder 7"/>
          <p:cNvSpPr>
            <a:spLocks noGrp="1"/>
          </p:cNvSpPr>
          <p:nvPr>
            <p:ph type="ftr" sz="quarter" idx="11"/>
          </p:nvPr>
        </p:nvSpPr>
        <p:spPr/>
        <p:txBody>
          <a:bodyPr/>
          <a:lstStyle/>
          <a:p>
            <a:r>
              <a:rPr lang="en-GB"/>
              <a:t>Presentation name and Author</a:t>
            </a:r>
          </a:p>
        </p:txBody>
      </p:sp>
      <p:sp>
        <p:nvSpPr>
          <p:cNvPr id="9" name="Slide Number Placeholder 8"/>
          <p:cNvSpPr>
            <a:spLocks noGrp="1"/>
          </p:cNvSpPr>
          <p:nvPr>
            <p:ph type="sldNum" sz="quarter" idx="12"/>
          </p:nvPr>
        </p:nvSpPr>
        <p:spPr/>
        <p:txBody>
          <a:bodyPr/>
          <a:lstStyle/>
          <a:p>
            <a:fld id="{D2311017-6C23-4A48-8D88-5CABF0ADC80E}"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GB"/>
          </a:p>
        </p:txBody>
      </p:sp>
      <p:sp>
        <p:nvSpPr>
          <p:cNvPr id="16" name="Content Placeholder 5"/>
          <p:cNvSpPr>
            <a:spLocks noGrp="1"/>
          </p:cNvSpPr>
          <p:nvPr>
            <p:ph sz="quarter" idx="14"/>
          </p:nvPr>
        </p:nvSpPr>
        <p:spPr>
          <a:xfrm>
            <a:off x="8184290" y="1628775"/>
            <a:ext cx="3528285"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3626192"/>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6048635" cy="864518"/>
          </a:xfrm>
        </p:spPr>
        <p:txBody>
          <a:bodyPr/>
          <a:lstStyle/>
          <a:p>
            <a:r>
              <a:rPr lang="en-US"/>
              <a:t>Click to edit Master title style</a:t>
            </a:r>
            <a:endParaRPr lang="en-GB"/>
          </a:p>
        </p:txBody>
      </p:sp>
      <p:sp>
        <p:nvSpPr>
          <p:cNvPr id="3" name="Content Placeholder 2"/>
          <p:cNvSpPr>
            <a:spLocks noGrp="1"/>
          </p:cNvSpPr>
          <p:nvPr>
            <p:ph sz="half" idx="1"/>
          </p:nvPr>
        </p:nvSpPr>
        <p:spPr>
          <a:xfrm>
            <a:off x="479425" y="1628775"/>
            <a:ext cx="6048635"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66A199-6ABA-4F7D-BC92-D7F883864076}" type="datetime1">
              <a:rPr lang="en-US" smtClean="0"/>
              <a:t>2/18/2021</a:t>
            </a:fld>
            <a:endParaRPr lang="en-GB"/>
          </a:p>
        </p:txBody>
      </p:sp>
      <p:sp>
        <p:nvSpPr>
          <p:cNvPr id="6" name="Footer Placeholder 5"/>
          <p:cNvSpPr>
            <a:spLocks noGrp="1"/>
          </p:cNvSpPr>
          <p:nvPr>
            <p:ph type="ftr" sz="quarter" idx="11"/>
          </p:nvPr>
        </p:nvSpPr>
        <p:spPr/>
        <p:txBody>
          <a:bodyPr/>
          <a:lstStyle/>
          <a:p>
            <a:r>
              <a:rPr lang="en-GB"/>
              <a:t>Presentation name and Author</a:t>
            </a:r>
          </a:p>
        </p:txBody>
      </p:sp>
      <p:sp>
        <p:nvSpPr>
          <p:cNvPr id="7" name="Slide Number Placeholder 6"/>
          <p:cNvSpPr>
            <a:spLocks noGrp="1"/>
          </p:cNvSpPr>
          <p:nvPr>
            <p:ph type="sldNum" sz="quarter" idx="12"/>
          </p:nvPr>
        </p:nvSpPr>
        <p:spPr/>
        <p:txBody>
          <a:bodyPr/>
          <a:lstStyle/>
          <a:p>
            <a:fld id="{D2311017-6C23-4A48-8D88-5CABF0ADC80E}" type="slidenum">
              <a:rPr lang="en-GB" smtClean="0"/>
              <a:t>‹#›</a:t>
            </a:fld>
            <a:endParaRPr lang="en-GB"/>
          </a:p>
        </p:txBody>
      </p:sp>
      <p:sp>
        <p:nvSpPr>
          <p:cNvPr id="17" name="Picture Placeholder 16"/>
          <p:cNvSpPr>
            <a:spLocks noGrp="1"/>
          </p:cNvSpPr>
          <p:nvPr>
            <p:ph type="pic" sz="quarter" idx="13"/>
          </p:nvPr>
        </p:nvSpPr>
        <p:spPr>
          <a:xfrm>
            <a:off x="6959600" y="0"/>
            <a:ext cx="5232400" cy="6381750"/>
          </a:xfrm>
        </p:spPr>
        <p:txBody>
          <a:bodyPr/>
          <a:lstStyle>
            <a:lvl1pPr marL="0" indent="0">
              <a:buFontTx/>
              <a:buNone/>
              <a:defRPr sz="1200"/>
            </a:lvl1pPr>
          </a:lstStyle>
          <a:p>
            <a:r>
              <a:rPr lang="en-US"/>
              <a:t>Click icon to add picture</a:t>
            </a:r>
            <a:endParaRPr lang="en-GB"/>
          </a:p>
        </p:txBody>
      </p:sp>
    </p:spTree>
    <p:extLst>
      <p:ext uri="{BB962C8B-B14F-4D97-AF65-F5344CB8AC3E}">
        <p14:creationId xmlns:p14="http://schemas.microsoft.com/office/powerpoint/2010/main" val="836788559"/>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5663940" y="476250"/>
            <a:ext cx="6048635" cy="864518"/>
          </a:xfrm>
        </p:spPr>
        <p:txBody>
          <a:bodyPr/>
          <a:lstStyle/>
          <a:p>
            <a:r>
              <a:rPr lang="en-US"/>
              <a:t>Click to edit Master title style</a:t>
            </a:r>
            <a:endParaRPr lang="en-GB"/>
          </a:p>
        </p:txBody>
      </p:sp>
      <p:sp>
        <p:nvSpPr>
          <p:cNvPr id="3" name="Content Placeholder 2"/>
          <p:cNvSpPr>
            <a:spLocks noGrp="1"/>
          </p:cNvSpPr>
          <p:nvPr>
            <p:ph sz="half" idx="1"/>
          </p:nvPr>
        </p:nvSpPr>
        <p:spPr>
          <a:xfrm>
            <a:off x="5663940" y="1628775"/>
            <a:ext cx="6048635"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D49DD6A-C217-42F8-9536-7CB1FF5C7D16}" type="datetime1">
              <a:rPr lang="en-US" smtClean="0"/>
              <a:t>2/18/2021</a:t>
            </a:fld>
            <a:endParaRPr lang="en-GB"/>
          </a:p>
        </p:txBody>
      </p:sp>
      <p:sp>
        <p:nvSpPr>
          <p:cNvPr id="6" name="Footer Placeholder 5"/>
          <p:cNvSpPr>
            <a:spLocks noGrp="1"/>
          </p:cNvSpPr>
          <p:nvPr>
            <p:ph type="ftr" sz="quarter" idx="11"/>
          </p:nvPr>
        </p:nvSpPr>
        <p:spPr/>
        <p:txBody>
          <a:bodyPr/>
          <a:lstStyle/>
          <a:p>
            <a:r>
              <a:rPr lang="en-GB"/>
              <a:t>Presentation name and Author</a:t>
            </a:r>
          </a:p>
        </p:txBody>
      </p:sp>
      <p:sp>
        <p:nvSpPr>
          <p:cNvPr id="7" name="Slide Number Placeholder 6"/>
          <p:cNvSpPr>
            <a:spLocks noGrp="1"/>
          </p:cNvSpPr>
          <p:nvPr>
            <p:ph type="sldNum" sz="quarter" idx="12"/>
          </p:nvPr>
        </p:nvSpPr>
        <p:spPr/>
        <p:txBody>
          <a:bodyPr/>
          <a:lstStyle/>
          <a:p>
            <a:fld id="{D2311017-6C23-4A48-8D88-5CABF0ADC80E}" type="slidenum">
              <a:rPr lang="en-GB" smtClean="0"/>
              <a:t>‹#›</a:t>
            </a:fld>
            <a:endParaRPr lang="en-GB"/>
          </a:p>
        </p:txBody>
      </p:sp>
      <p:sp>
        <p:nvSpPr>
          <p:cNvPr id="17" name="Picture Placeholder 16"/>
          <p:cNvSpPr>
            <a:spLocks noGrp="1"/>
          </p:cNvSpPr>
          <p:nvPr>
            <p:ph type="pic" sz="quarter" idx="13"/>
          </p:nvPr>
        </p:nvSpPr>
        <p:spPr>
          <a:xfrm>
            <a:off x="0" y="0"/>
            <a:ext cx="5159870" cy="6381750"/>
          </a:xfrm>
        </p:spPr>
        <p:txBody>
          <a:bodyPr/>
          <a:lstStyle>
            <a:lvl1pPr marL="0" indent="0">
              <a:buFontTx/>
              <a:buNone/>
              <a:defRPr sz="1200"/>
            </a:lvl1pPr>
          </a:lstStyle>
          <a:p>
            <a:r>
              <a:rPr lang="en-US"/>
              <a:t>Click icon to add picture</a:t>
            </a:r>
            <a:endParaRPr lang="en-GB"/>
          </a:p>
        </p:txBody>
      </p:sp>
    </p:spTree>
    <p:extLst>
      <p:ext uri="{BB962C8B-B14F-4D97-AF65-F5344CB8AC3E}">
        <p14:creationId xmlns:p14="http://schemas.microsoft.com/office/powerpoint/2010/main" val="2168191046"/>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a:xfrm>
            <a:off x="479425" y="476250"/>
            <a:ext cx="7776875" cy="864518"/>
          </a:xfrm>
        </p:spPr>
        <p:txBody>
          <a:bodyPr/>
          <a:lstStyle/>
          <a:p>
            <a:r>
              <a:rPr lang="en-US"/>
              <a:t>Click to edit Master title style</a:t>
            </a:r>
            <a:endParaRPr lang="en-GB"/>
          </a:p>
        </p:txBody>
      </p:sp>
      <p:sp>
        <p:nvSpPr>
          <p:cNvPr id="3" name="Content Placeholder 2"/>
          <p:cNvSpPr>
            <a:spLocks noGrp="1"/>
          </p:cNvSpPr>
          <p:nvPr>
            <p:ph sz="half" idx="1"/>
          </p:nvPr>
        </p:nvSpPr>
        <p:spPr>
          <a:xfrm>
            <a:off x="479425" y="1628775"/>
            <a:ext cx="7776875"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38EA43-1635-4DDD-AD37-CDC58D58568D}" type="datetime1">
              <a:rPr lang="en-US" smtClean="0"/>
              <a:t>2/18/2021</a:t>
            </a:fld>
            <a:endParaRPr lang="en-GB"/>
          </a:p>
        </p:txBody>
      </p:sp>
      <p:sp>
        <p:nvSpPr>
          <p:cNvPr id="6" name="Footer Placeholder 5"/>
          <p:cNvSpPr>
            <a:spLocks noGrp="1"/>
          </p:cNvSpPr>
          <p:nvPr>
            <p:ph type="ftr" sz="quarter" idx="11"/>
          </p:nvPr>
        </p:nvSpPr>
        <p:spPr/>
        <p:txBody>
          <a:bodyPr/>
          <a:lstStyle/>
          <a:p>
            <a:r>
              <a:rPr lang="en-GB"/>
              <a:t>Presentation name and Author</a:t>
            </a:r>
          </a:p>
        </p:txBody>
      </p:sp>
      <p:sp>
        <p:nvSpPr>
          <p:cNvPr id="7" name="Slide Number Placeholder 6"/>
          <p:cNvSpPr>
            <a:spLocks noGrp="1"/>
          </p:cNvSpPr>
          <p:nvPr>
            <p:ph type="sldNum" sz="quarter" idx="12"/>
          </p:nvPr>
        </p:nvSpPr>
        <p:spPr/>
        <p:txBody>
          <a:bodyPr/>
          <a:lstStyle/>
          <a:p>
            <a:fld id="{D2311017-6C23-4A48-8D88-5CABF0ADC80E}" type="slidenum">
              <a:rPr lang="en-GB" smtClean="0"/>
              <a:t>‹#›</a:t>
            </a:fld>
            <a:endParaRPr lang="en-GB"/>
          </a:p>
        </p:txBody>
      </p:sp>
      <p:sp>
        <p:nvSpPr>
          <p:cNvPr id="17" name="Picture Placeholder 16"/>
          <p:cNvSpPr>
            <a:spLocks noGrp="1"/>
          </p:cNvSpPr>
          <p:nvPr>
            <p:ph type="pic" sz="quarter" idx="13"/>
          </p:nvPr>
        </p:nvSpPr>
        <p:spPr>
          <a:xfrm>
            <a:off x="8688360" y="0"/>
            <a:ext cx="3503640" cy="6381750"/>
          </a:xfrm>
        </p:spPr>
        <p:txBody>
          <a:bodyPr/>
          <a:lstStyle>
            <a:lvl1pPr marL="0" indent="0">
              <a:buFontTx/>
              <a:buNone/>
              <a:defRPr sz="1200"/>
            </a:lvl1pPr>
          </a:lstStyle>
          <a:p>
            <a:r>
              <a:rPr lang="en-US"/>
              <a:t>Click icon to add picture</a:t>
            </a:r>
            <a:endParaRPr lang="en-GB"/>
          </a:p>
        </p:txBody>
      </p:sp>
    </p:spTree>
    <p:extLst>
      <p:ext uri="{BB962C8B-B14F-4D97-AF65-F5344CB8AC3E}">
        <p14:creationId xmlns:p14="http://schemas.microsoft.com/office/powerpoint/2010/main" val="87866874"/>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4">
    <p:spTree>
      <p:nvGrpSpPr>
        <p:cNvPr id="1" name=""/>
        <p:cNvGrpSpPr/>
        <p:nvPr/>
      </p:nvGrpSpPr>
      <p:grpSpPr>
        <a:xfrm>
          <a:off x="0" y="0"/>
          <a:ext cx="0" cy="0"/>
          <a:chOff x="0" y="0"/>
          <a:chExt cx="0" cy="0"/>
        </a:xfrm>
      </p:grpSpPr>
      <p:sp>
        <p:nvSpPr>
          <p:cNvPr id="2" name="Title 1"/>
          <p:cNvSpPr>
            <a:spLocks noGrp="1"/>
          </p:cNvSpPr>
          <p:nvPr>
            <p:ph type="title"/>
          </p:nvPr>
        </p:nvSpPr>
        <p:spPr>
          <a:xfrm>
            <a:off x="3935700" y="476250"/>
            <a:ext cx="7776875" cy="864518"/>
          </a:xfrm>
        </p:spPr>
        <p:txBody>
          <a:bodyPr/>
          <a:lstStyle/>
          <a:p>
            <a:r>
              <a:rPr lang="en-US"/>
              <a:t>Click to edit Master title style</a:t>
            </a:r>
            <a:endParaRPr lang="en-GB"/>
          </a:p>
        </p:txBody>
      </p:sp>
      <p:sp>
        <p:nvSpPr>
          <p:cNvPr id="3" name="Content Placeholder 2"/>
          <p:cNvSpPr>
            <a:spLocks noGrp="1"/>
          </p:cNvSpPr>
          <p:nvPr>
            <p:ph sz="half" idx="1"/>
          </p:nvPr>
        </p:nvSpPr>
        <p:spPr>
          <a:xfrm>
            <a:off x="3935700" y="1628775"/>
            <a:ext cx="7776875" cy="446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2E26A6-87EF-4D2C-95FA-2932681C938D}" type="datetime1">
              <a:rPr lang="en-US" smtClean="0"/>
              <a:t>2/18/2021</a:t>
            </a:fld>
            <a:endParaRPr lang="en-GB"/>
          </a:p>
        </p:txBody>
      </p:sp>
      <p:sp>
        <p:nvSpPr>
          <p:cNvPr id="6" name="Footer Placeholder 5"/>
          <p:cNvSpPr>
            <a:spLocks noGrp="1"/>
          </p:cNvSpPr>
          <p:nvPr>
            <p:ph type="ftr" sz="quarter" idx="11"/>
          </p:nvPr>
        </p:nvSpPr>
        <p:spPr/>
        <p:txBody>
          <a:bodyPr/>
          <a:lstStyle/>
          <a:p>
            <a:r>
              <a:rPr lang="en-GB"/>
              <a:t>Presentation name and Author</a:t>
            </a:r>
          </a:p>
        </p:txBody>
      </p:sp>
      <p:sp>
        <p:nvSpPr>
          <p:cNvPr id="7" name="Slide Number Placeholder 6"/>
          <p:cNvSpPr>
            <a:spLocks noGrp="1"/>
          </p:cNvSpPr>
          <p:nvPr>
            <p:ph type="sldNum" sz="quarter" idx="12"/>
          </p:nvPr>
        </p:nvSpPr>
        <p:spPr/>
        <p:txBody>
          <a:bodyPr/>
          <a:lstStyle/>
          <a:p>
            <a:fld id="{D2311017-6C23-4A48-8D88-5CABF0ADC80E}" type="slidenum">
              <a:rPr lang="en-GB" smtClean="0"/>
              <a:t>‹#›</a:t>
            </a:fld>
            <a:endParaRPr lang="en-GB"/>
          </a:p>
        </p:txBody>
      </p:sp>
      <p:sp>
        <p:nvSpPr>
          <p:cNvPr id="17" name="Picture Placeholder 16"/>
          <p:cNvSpPr>
            <a:spLocks noGrp="1"/>
          </p:cNvSpPr>
          <p:nvPr>
            <p:ph type="pic" sz="quarter" idx="13"/>
          </p:nvPr>
        </p:nvSpPr>
        <p:spPr>
          <a:xfrm>
            <a:off x="0" y="0"/>
            <a:ext cx="3503640" cy="6381750"/>
          </a:xfrm>
        </p:spPr>
        <p:txBody>
          <a:bodyPr/>
          <a:lstStyle>
            <a:lvl1pPr marL="0" indent="0">
              <a:buFontTx/>
              <a:buNone/>
              <a:defRPr sz="1200"/>
            </a:lvl1pPr>
          </a:lstStyle>
          <a:p>
            <a:r>
              <a:rPr lang="en-US"/>
              <a:t>Click icon to add picture</a:t>
            </a:r>
            <a:endParaRPr lang="en-GB"/>
          </a:p>
        </p:txBody>
      </p:sp>
    </p:spTree>
    <p:extLst>
      <p:ext uri="{BB962C8B-B14F-4D97-AF65-F5344CB8AC3E}">
        <p14:creationId xmlns:p14="http://schemas.microsoft.com/office/powerpoint/2010/main" val="3193745042"/>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81DB3E-99F9-4338-86E9-14CE7A98A171}" type="datetime1">
              <a:rPr lang="en-US" smtClean="0"/>
              <a:t>2/18/2021</a:t>
            </a:fld>
            <a:endParaRPr lang="en-GB"/>
          </a:p>
        </p:txBody>
      </p:sp>
      <p:sp>
        <p:nvSpPr>
          <p:cNvPr id="6" name="Footer Placeholder 5"/>
          <p:cNvSpPr>
            <a:spLocks noGrp="1"/>
          </p:cNvSpPr>
          <p:nvPr>
            <p:ph type="ftr" sz="quarter" idx="11"/>
          </p:nvPr>
        </p:nvSpPr>
        <p:spPr/>
        <p:txBody>
          <a:bodyPr/>
          <a:lstStyle/>
          <a:p>
            <a:r>
              <a:rPr lang="en-GB"/>
              <a:t>Presentation name and Author</a:t>
            </a:r>
          </a:p>
        </p:txBody>
      </p:sp>
      <p:sp>
        <p:nvSpPr>
          <p:cNvPr id="7" name="Slide Number Placeholder 6"/>
          <p:cNvSpPr>
            <a:spLocks noGrp="1"/>
          </p:cNvSpPr>
          <p:nvPr>
            <p:ph type="sldNum" sz="quarter" idx="12"/>
          </p:nvPr>
        </p:nvSpPr>
        <p:spPr/>
        <p:txBody>
          <a:bodyPr/>
          <a:lstStyle/>
          <a:p>
            <a:fld id="{D2311017-6C23-4A48-8D88-5CABF0ADC80E}" type="slidenum">
              <a:rPr lang="en-GB" smtClean="0"/>
              <a:t>‹#›</a:t>
            </a:fld>
            <a:endParaRPr lang="en-GB"/>
          </a:p>
        </p:txBody>
      </p:sp>
      <p:sp>
        <p:nvSpPr>
          <p:cNvPr id="17" name="Picture Placeholder 16"/>
          <p:cNvSpPr>
            <a:spLocks noGrp="1"/>
          </p:cNvSpPr>
          <p:nvPr>
            <p:ph type="pic" sz="quarter" idx="13"/>
          </p:nvPr>
        </p:nvSpPr>
        <p:spPr>
          <a:xfrm>
            <a:off x="0" y="1628774"/>
            <a:ext cx="12192000" cy="4752975"/>
          </a:xfrm>
        </p:spPr>
        <p:txBody>
          <a:bodyPr/>
          <a:lstStyle>
            <a:lvl1pPr marL="0" indent="0">
              <a:buFontTx/>
              <a:buNone/>
              <a:defRPr sz="1200"/>
            </a:lvl1pPr>
          </a:lstStyle>
          <a:p>
            <a:r>
              <a:rPr lang="en-US"/>
              <a:t>Click icon to add picture</a:t>
            </a:r>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36454162"/>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81750"/>
            <a:ext cx="12192000" cy="476250"/>
          </a:xfrm>
          <a:prstGeom prst="rect">
            <a:avLst/>
          </a:prstGeom>
          <a:solidFill>
            <a:srgbClr val="E9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79425" y="476250"/>
            <a:ext cx="11233150" cy="864518"/>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79425" y="1628775"/>
            <a:ext cx="11233150" cy="4464522"/>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982662" y="6560567"/>
            <a:ext cx="2016993" cy="144016"/>
          </a:xfrm>
          <a:prstGeom prst="rect">
            <a:avLst/>
          </a:prstGeom>
        </p:spPr>
        <p:txBody>
          <a:bodyPr vert="horz" lIns="0" tIns="0" rIns="0" bIns="0" rtlCol="0" anchor="ctr" anchorCtr="0">
            <a:noAutofit/>
          </a:bodyPr>
          <a:lstStyle>
            <a:lvl1pPr algn="l">
              <a:defRPr sz="700" cap="all" spc="100" baseline="0">
                <a:solidFill>
                  <a:schemeClr val="tx1"/>
                </a:solidFill>
              </a:defRPr>
            </a:lvl1pPr>
          </a:lstStyle>
          <a:p>
            <a:fld id="{FF35D941-E012-46D4-8980-FF3E4A9E7C09}" type="datetime1">
              <a:rPr lang="en-US" smtClean="0"/>
              <a:t>2/18/2021</a:t>
            </a:fld>
            <a:endParaRPr lang="en-GB"/>
          </a:p>
        </p:txBody>
      </p:sp>
      <p:sp>
        <p:nvSpPr>
          <p:cNvPr id="5" name="Footer Placeholder 4"/>
          <p:cNvSpPr>
            <a:spLocks noGrp="1"/>
          </p:cNvSpPr>
          <p:nvPr>
            <p:ph type="ftr" sz="quarter" idx="3"/>
          </p:nvPr>
        </p:nvSpPr>
        <p:spPr>
          <a:xfrm>
            <a:off x="2999656" y="6560567"/>
            <a:ext cx="5153744" cy="144016"/>
          </a:xfrm>
          <a:prstGeom prst="rect">
            <a:avLst/>
          </a:prstGeom>
        </p:spPr>
        <p:txBody>
          <a:bodyPr vert="horz" lIns="0" tIns="0" rIns="0" bIns="0" rtlCol="0" anchor="ctr" anchorCtr="0">
            <a:noAutofit/>
          </a:bodyPr>
          <a:lstStyle>
            <a:lvl1pPr algn="l">
              <a:defRPr sz="700" cap="all" spc="100" baseline="0">
                <a:solidFill>
                  <a:schemeClr val="tx1"/>
                </a:solidFill>
              </a:defRPr>
            </a:lvl1pPr>
          </a:lstStyle>
          <a:p>
            <a:r>
              <a:rPr lang="en-GB"/>
              <a:t>Presentation name and Author</a:t>
            </a:r>
          </a:p>
        </p:txBody>
      </p:sp>
      <p:sp>
        <p:nvSpPr>
          <p:cNvPr id="6" name="Slide Number Placeholder 5"/>
          <p:cNvSpPr>
            <a:spLocks noGrp="1"/>
          </p:cNvSpPr>
          <p:nvPr>
            <p:ph type="sldNum" sz="quarter" idx="4"/>
          </p:nvPr>
        </p:nvSpPr>
        <p:spPr>
          <a:xfrm>
            <a:off x="479425" y="6560567"/>
            <a:ext cx="503238" cy="144016"/>
          </a:xfrm>
          <a:prstGeom prst="rect">
            <a:avLst/>
          </a:prstGeom>
        </p:spPr>
        <p:txBody>
          <a:bodyPr vert="horz" lIns="0" tIns="0" rIns="0" bIns="0" rtlCol="0" anchor="ctr" anchorCtr="0">
            <a:noAutofit/>
          </a:bodyPr>
          <a:lstStyle>
            <a:lvl1pPr algn="l">
              <a:defRPr sz="700" cap="all" spc="100" baseline="0">
                <a:solidFill>
                  <a:schemeClr val="tx1"/>
                </a:solidFill>
              </a:defRPr>
            </a:lvl1pPr>
          </a:lstStyle>
          <a:p>
            <a:fld id="{D2311017-6C23-4A48-8D88-5CABF0ADC80E}" type="slidenum">
              <a:rPr lang="en-GB" smtClean="0"/>
              <a:pPr/>
              <a:t>‹#›</a:t>
            </a:fld>
            <a:endParaRPr lang="en-GB"/>
          </a:p>
        </p:txBody>
      </p:sp>
      <p:grpSp>
        <p:nvGrpSpPr>
          <p:cNvPr id="9" name="Group 8"/>
          <p:cNvGrpSpPr>
            <a:grpSpLocks noChangeAspect="1"/>
          </p:cNvGrpSpPr>
          <p:nvPr userDrawn="1"/>
        </p:nvGrpSpPr>
        <p:grpSpPr>
          <a:xfrm>
            <a:off x="10501051" y="6488575"/>
            <a:ext cx="1211524" cy="288000"/>
            <a:chOff x="623888" y="406401"/>
            <a:chExt cx="3198813" cy="760413"/>
          </a:xfrm>
        </p:grpSpPr>
        <p:sp>
          <p:nvSpPr>
            <p:cNvPr id="10" name="Freeform 6"/>
            <p:cNvSpPr>
              <a:spLocks noEditPoints="1"/>
            </p:cNvSpPr>
            <p:nvPr/>
          </p:nvSpPr>
          <p:spPr bwMode="auto">
            <a:xfrm>
              <a:off x="3062288" y="406401"/>
              <a:ext cx="760413" cy="760413"/>
            </a:xfrm>
            <a:custGeom>
              <a:avLst/>
              <a:gdLst>
                <a:gd name="T0" fmla="*/ 1147 w 2871"/>
                <a:gd name="T1" fmla="*/ 2843 h 2872"/>
                <a:gd name="T2" fmla="*/ 813 w 2871"/>
                <a:gd name="T3" fmla="*/ 2730 h 2872"/>
                <a:gd name="T4" fmla="*/ 523 w 2871"/>
                <a:gd name="T5" fmla="*/ 2543 h 2872"/>
                <a:gd name="T6" fmla="*/ 285 w 2871"/>
                <a:gd name="T7" fmla="*/ 2295 h 2872"/>
                <a:gd name="T8" fmla="*/ 112 w 2871"/>
                <a:gd name="T9" fmla="*/ 1995 h 2872"/>
                <a:gd name="T10" fmla="*/ 16 w 2871"/>
                <a:gd name="T11" fmla="*/ 1654 h 2872"/>
                <a:gd name="T12" fmla="*/ 7 w 2871"/>
                <a:gd name="T13" fmla="*/ 1289 h 2872"/>
                <a:gd name="T14" fmla="*/ 87 w 2871"/>
                <a:gd name="T15" fmla="*/ 942 h 2872"/>
                <a:gd name="T16" fmla="*/ 246 w 2871"/>
                <a:gd name="T17" fmla="*/ 634 h 2872"/>
                <a:gd name="T18" fmla="*/ 470 w 2871"/>
                <a:gd name="T19" fmla="*/ 374 h 2872"/>
                <a:gd name="T20" fmla="*/ 752 w 2871"/>
                <a:gd name="T21" fmla="*/ 173 h 2872"/>
                <a:gd name="T22" fmla="*/ 1077 w 2871"/>
                <a:gd name="T23" fmla="*/ 45 h 2872"/>
                <a:gd name="T24" fmla="*/ 1436 w 2871"/>
                <a:gd name="T25" fmla="*/ 0 h 2872"/>
                <a:gd name="T26" fmla="*/ 1793 w 2871"/>
                <a:gd name="T27" fmla="*/ 45 h 2872"/>
                <a:gd name="T28" fmla="*/ 2118 w 2871"/>
                <a:gd name="T29" fmla="*/ 173 h 2872"/>
                <a:gd name="T30" fmla="*/ 2400 w 2871"/>
                <a:gd name="T31" fmla="*/ 374 h 2872"/>
                <a:gd name="T32" fmla="*/ 2626 w 2871"/>
                <a:gd name="T33" fmla="*/ 634 h 2872"/>
                <a:gd name="T34" fmla="*/ 2783 w 2871"/>
                <a:gd name="T35" fmla="*/ 942 h 2872"/>
                <a:gd name="T36" fmla="*/ 2863 w 2871"/>
                <a:gd name="T37" fmla="*/ 1289 h 2872"/>
                <a:gd name="T38" fmla="*/ 2854 w 2871"/>
                <a:gd name="T39" fmla="*/ 1654 h 2872"/>
                <a:gd name="T40" fmla="*/ 2758 w 2871"/>
                <a:gd name="T41" fmla="*/ 1995 h 2872"/>
                <a:gd name="T42" fmla="*/ 2585 w 2871"/>
                <a:gd name="T43" fmla="*/ 2295 h 2872"/>
                <a:gd name="T44" fmla="*/ 2348 w 2871"/>
                <a:gd name="T45" fmla="*/ 2543 h 2872"/>
                <a:gd name="T46" fmla="*/ 2057 w 2871"/>
                <a:gd name="T47" fmla="*/ 2730 h 2872"/>
                <a:gd name="T48" fmla="*/ 1724 w 2871"/>
                <a:gd name="T49" fmla="*/ 2843 h 2872"/>
                <a:gd name="T50" fmla="*/ 1436 w 2871"/>
                <a:gd name="T51" fmla="*/ 140 h 2872"/>
                <a:gd name="T52" fmla="*/ 1112 w 2871"/>
                <a:gd name="T53" fmla="*/ 180 h 2872"/>
                <a:gd name="T54" fmla="*/ 818 w 2871"/>
                <a:gd name="T55" fmla="*/ 297 h 2872"/>
                <a:gd name="T56" fmla="*/ 565 w 2871"/>
                <a:gd name="T57" fmla="*/ 477 h 2872"/>
                <a:gd name="T58" fmla="*/ 361 w 2871"/>
                <a:gd name="T59" fmla="*/ 712 h 2872"/>
                <a:gd name="T60" fmla="*/ 218 w 2871"/>
                <a:gd name="T61" fmla="*/ 990 h 2872"/>
                <a:gd name="T62" fmla="*/ 146 w 2871"/>
                <a:gd name="T63" fmla="*/ 1304 h 2872"/>
                <a:gd name="T64" fmla="*/ 154 w 2871"/>
                <a:gd name="T65" fmla="*/ 1634 h 2872"/>
                <a:gd name="T66" fmla="*/ 242 w 2871"/>
                <a:gd name="T67" fmla="*/ 1940 h 2872"/>
                <a:gd name="T68" fmla="*/ 397 w 2871"/>
                <a:gd name="T69" fmla="*/ 2211 h 2872"/>
                <a:gd name="T70" fmla="*/ 611 w 2871"/>
                <a:gd name="T71" fmla="*/ 2435 h 2872"/>
                <a:gd name="T72" fmla="*/ 874 w 2871"/>
                <a:gd name="T73" fmla="*/ 2604 h 2872"/>
                <a:gd name="T74" fmla="*/ 1174 w 2871"/>
                <a:gd name="T75" fmla="*/ 2705 h 2872"/>
                <a:gd name="T76" fmla="*/ 1502 w 2871"/>
                <a:gd name="T77" fmla="*/ 2730 h 2872"/>
                <a:gd name="T78" fmla="*/ 1820 w 2871"/>
                <a:gd name="T79" fmla="*/ 2674 h 2872"/>
                <a:gd name="T80" fmla="*/ 2106 w 2871"/>
                <a:gd name="T81" fmla="*/ 2544 h 2872"/>
                <a:gd name="T82" fmla="*/ 2351 w 2871"/>
                <a:gd name="T83" fmla="*/ 2352 h 2872"/>
                <a:gd name="T84" fmla="*/ 2543 w 2871"/>
                <a:gd name="T85" fmla="*/ 2108 h 2872"/>
                <a:gd name="T86" fmla="*/ 2673 w 2871"/>
                <a:gd name="T87" fmla="*/ 1821 h 2872"/>
                <a:gd name="T88" fmla="*/ 2729 w 2871"/>
                <a:gd name="T89" fmla="*/ 1503 h 2872"/>
                <a:gd name="T90" fmla="*/ 2705 w 2871"/>
                <a:gd name="T91" fmla="*/ 1175 h 2872"/>
                <a:gd name="T92" fmla="*/ 2603 w 2871"/>
                <a:gd name="T93" fmla="*/ 875 h 2872"/>
                <a:gd name="T94" fmla="*/ 2435 w 2871"/>
                <a:gd name="T95" fmla="*/ 612 h 2872"/>
                <a:gd name="T96" fmla="*/ 2210 w 2871"/>
                <a:gd name="T97" fmla="*/ 398 h 2872"/>
                <a:gd name="T98" fmla="*/ 1940 w 2871"/>
                <a:gd name="T99" fmla="*/ 242 h 2872"/>
                <a:gd name="T100" fmla="*/ 1632 w 2871"/>
                <a:gd name="T101" fmla="*/ 155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1" h="2872">
                  <a:moveTo>
                    <a:pt x="1436" y="2872"/>
                  </a:moveTo>
                  <a:lnTo>
                    <a:pt x="1361" y="2870"/>
                  </a:lnTo>
                  <a:lnTo>
                    <a:pt x="1288" y="2865"/>
                  </a:lnTo>
                  <a:lnTo>
                    <a:pt x="1217" y="2855"/>
                  </a:lnTo>
                  <a:lnTo>
                    <a:pt x="1147" y="2843"/>
                  </a:lnTo>
                  <a:lnTo>
                    <a:pt x="1077" y="2826"/>
                  </a:lnTo>
                  <a:lnTo>
                    <a:pt x="1009" y="2807"/>
                  </a:lnTo>
                  <a:lnTo>
                    <a:pt x="943" y="2784"/>
                  </a:lnTo>
                  <a:lnTo>
                    <a:pt x="877" y="2759"/>
                  </a:lnTo>
                  <a:lnTo>
                    <a:pt x="813" y="2730"/>
                  </a:lnTo>
                  <a:lnTo>
                    <a:pt x="752" y="2698"/>
                  </a:lnTo>
                  <a:lnTo>
                    <a:pt x="692" y="2664"/>
                  </a:lnTo>
                  <a:lnTo>
                    <a:pt x="633" y="2626"/>
                  </a:lnTo>
                  <a:lnTo>
                    <a:pt x="577" y="2586"/>
                  </a:lnTo>
                  <a:lnTo>
                    <a:pt x="523" y="2543"/>
                  </a:lnTo>
                  <a:lnTo>
                    <a:pt x="470" y="2499"/>
                  </a:lnTo>
                  <a:lnTo>
                    <a:pt x="421" y="2451"/>
                  </a:lnTo>
                  <a:lnTo>
                    <a:pt x="373" y="2402"/>
                  </a:lnTo>
                  <a:lnTo>
                    <a:pt x="328" y="2349"/>
                  </a:lnTo>
                  <a:lnTo>
                    <a:pt x="285" y="2295"/>
                  </a:lnTo>
                  <a:lnTo>
                    <a:pt x="246" y="2238"/>
                  </a:lnTo>
                  <a:lnTo>
                    <a:pt x="207" y="2180"/>
                  </a:lnTo>
                  <a:lnTo>
                    <a:pt x="174" y="2120"/>
                  </a:lnTo>
                  <a:lnTo>
                    <a:pt x="141" y="2058"/>
                  </a:lnTo>
                  <a:lnTo>
                    <a:pt x="112" y="1995"/>
                  </a:lnTo>
                  <a:lnTo>
                    <a:pt x="87" y="1929"/>
                  </a:lnTo>
                  <a:lnTo>
                    <a:pt x="64" y="1863"/>
                  </a:lnTo>
                  <a:lnTo>
                    <a:pt x="45" y="1794"/>
                  </a:lnTo>
                  <a:lnTo>
                    <a:pt x="28" y="1725"/>
                  </a:lnTo>
                  <a:lnTo>
                    <a:pt x="16" y="1654"/>
                  </a:lnTo>
                  <a:lnTo>
                    <a:pt x="7" y="1583"/>
                  </a:lnTo>
                  <a:lnTo>
                    <a:pt x="2" y="1510"/>
                  </a:lnTo>
                  <a:lnTo>
                    <a:pt x="0" y="1436"/>
                  </a:lnTo>
                  <a:lnTo>
                    <a:pt x="2" y="1362"/>
                  </a:lnTo>
                  <a:lnTo>
                    <a:pt x="7" y="1289"/>
                  </a:lnTo>
                  <a:lnTo>
                    <a:pt x="16" y="1217"/>
                  </a:lnTo>
                  <a:lnTo>
                    <a:pt x="28" y="1146"/>
                  </a:lnTo>
                  <a:lnTo>
                    <a:pt x="45" y="1078"/>
                  </a:lnTo>
                  <a:lnTo>
                    <a:pt x="64" y="1010"/>
                  </a:lnTo>
                  <a:lnTo>
                    <a:pt x="87" y="942"/>
                  </a:lnTo>
                  <a:lnTo>
                    <a:pt x="112" y="878"/>
                  </a:lnTo>
                  <a:lnTo>
                    <a:pt x="141" y="814"/>
                  </a:lnTo>
                  <a:lnTo>
                    <a:pt x="174" y="752"/>
                  </a:lnTo>
                  <a:lnTo>
                    <a:pt x="207" y="692"/>
                  </a:lnTo>
                  <a:lnTo>
                    <a:pt x="246" y="634"/>
                  </a:lnTo>
                  <a:lnTo>
                    <a:pt x="285" y="578"/>
                  </a:lnTo>
                  <a:lnTo>
                    <a:pt x="328" y="524"/>
                  </a:lnTo>
                  <a:lnTo>
                    <a:pt x="373" y="471"/>
                  </a:lnTo>
                  <a:lnTo>
                    <a:pt x="421" y="422"/>
                  </a:lnTo>
                  <a:lnTo>
                    <a:pt x="470" y="374"/>
                  </a:lnTo>
                  <a:lnTo>
                    <a:pt x="523" y="328"/>
                  </a:lnTo>
                  <a:lnTo>
                    <a:pt x="577" y="286"/>
                  </a:lnTo>
                  <a:lnTo>
                    <a:pt x="633" y="245"/>
                  </a:lnTo>
                  <a:lnTo>
                    <a:pt x="692" y="208"/>
                  </a:lnTo>
                  <a:lnTo>
                    <a:pt x="752" y="173"/>
                  </a:lnTo>
                  <a:lnTo>
                    <a:pt x="813" y="142"/>
                  </a:lnTo>
                  <a:lnTo>
                    <a:pt x="877" y="113"/>
                  </a:lnTo>
                  <a:lnTo>
                    <a:pt x="943" y="87"/>
                  </a:lnTo>
                  <a:lnTo>
                    <a:pt x="1009" y="65"/>
                  </a:lnTo>
                  <a:lnTo>
                    <a:pt x="1077" y="45"/>
                  </a:lnTo>
                  <a:lnTo>
                    <a:pt x="1147" y="29"/>
                  </a:lnTo>
                  <a:lnTo>
                    <a:pt x="1217" y="17"/>
                  </a:lnTo>
                  <a:lnTo>
                    <a:pt x="1288" y="8"/>
                  </a:lnTo>
                  <a:lnTo>
                    <a:pt x="1361" y="2"/>
                  </a:lnTo>
                  <a:lnTo>
                    <a:pt x="1436" y="0"/>
                  </a:lnTo>
                  <a:lnTo>
                    <a:pt x="1509" y="2"/>
                  </a:lnTo>
                  <a:lnTo>
                    <a:pt x="1582" y="8"/>
                  </a:lnTo>
                  <a:lnTo>
                    <a:pt x="1654" y="17"/>
                  </a:lnTo>
                  <a:lnTo>
                    <a:pt x="1724" y="29"/>
                  </a:lnTo>
                  <a:lnTo>
                    <a:pt x="1793" y="45"/>
                  </a:lnTo>
                  <a:lnTo>
                    <a:pt x="1862" y="65"/>
                  </a:lnTo>
                  <a:lnTo>
                    <a:pt x="1929" y="87"/>
                  </a:lnTo>
                  <a:lnTo>
                    <a:pt x="1994" y="113"/>
                  </a:lnTo>
                  <a:lnTo>
                    <a:pt x="2057" y="142"/>
                  </a:lnTo>
                  <a:lnTo>
                    <a:pt x="2118" y="173"/>
                  </a:lnTo>
                  <a:lnTo>
                    <a:pt x="2180" y="208"/>
                  </a:lnTo>
                  <a:lnTo>
                    <a:pt x="2237" y="245"/>
                  </a:lnTo>
                  <a:lnTo>
                    <a:pt x="2294" y="286"/>
                  </a:lnTo>
                  <a:lnTo>
                    <a:pt x="2348" y="328"/>
                  </a:lnTo>
                  <a:lnTo>
                    <a:pt x="2400" y="374"/>
                  </a:lnTo>
                  <a:lnTo>
                    <a:pt x="2449" y="422"/>
                  </a:lnTo>
                  <a:lnTo>
                    <a:pt x="2497" y="471"/>
                  </a:lnTo>
                  <a:lnTo>
                    <a:pt x="2543" y="524"/>
                  </a:lnTo>
                  <a:lnTo>
                    <a:pt x="2585" y="578"/>
                  </a:lnTo>
                  <a:lnTo>
                    <a:pt x="2626" y="634"/>
                  </a:lnTo>
                  <a:lnTo>
                    <a:pt x="2663" y="692"/>
                  </a:lnTo>
                  <a:lnTo>
                    <a:pt x="2698" y="752"/>
                  </a:lnTo>
                  <a:lnTo>
                    <a:pt x="2729" y="814"/>
                  </a:lnTo>
                  <a:lnTo>
                    <a:pt x="2758" y="878"/>
                  </a:lnTo>
                  <a:lnTo>
                    <a:pt x="2783" y="942"/>
                  </a:lnTo>
                  <a:lnTo>
                    <a:pt x="2806" y="1010"/>
                  </a:lnTo>
                  <a:lnTo>
                    <a:pt x="2825" y="1078"/>
                  </a:lnTo>
                  <a:lnTo>
                    <a:pt x="2842" y="1146"/>
                  </a:lnTo>
                  <a:lnTo>
                    <a:pt x="2854" y="1217"/>
                  </a:lnTo>
                  <a:lnTo>
                    <a:pt x="2863" y="1289"/>
                  </a:lnTo>
                  <a:lnTo>
                    <a:pt x="2869" y="1362"/>
                  </a:lnTo>
                  <a:lnTo>
                    <a:pt x="2871" y="1436"/>
                  </a:lnTo>
                  <a:lnTo>
                    <a:pt x="2869" y="1510"/>
                  </a:lnTo>
                  <a:lnTo>
                    <a:pt x="2863" y="1583"/>
                  </a:lnTo>
                  <a:lnTo>
                    <a:pt x="2854" y="1654"/>
                  </a:lnTo>
                  <a:lnTo>
                    <a:pt x="2842" y="1725"/>
                  </a:lnTo>
                  <a:lnTo>
                    <a:pt x="2825" y="1794"/>
                  </a:lnTo>
                  <a:lnTo>
                    <a:pt x="2806" y="1863"/>
                  </a:lnTo>
                  <a:lnTo>
                    <a:pt x="2783" y="1929"/>
                  </a:lnTo>
                  <a:lnTo>
                    <a:pt x="2758" y="1995"/>
                  </a:lnTo>
                  <a:lnTo>
                    <a:pt x="2729" y="2058"/>
                  </a:lnTo>
                  <a:lnTo>
                    <a:pt x="2698" y="2120"/>
                  </a:lnTo>
                  <a:lnTo>
                    <a:pt x="2663" y="2180"/>
                  </a:lnTo>
                  <a:lnTo>
                    <a:pt x="2626" y="2238"/>
                  </a:lnTo>
                  <a:lnTo>
                    <a:pt x="2585" y="2295"/>
                  </a:lnTo>
                  <a:lnTo>
                    <a:pt x="2543" y="2349"/>
                  </a:lnTo>
                  <a:lnTo>
                    <a:pt x="2497" y="2402"/>
                  </a:lnTo>
                  <a:lnTo>
                    <a:pt x="2449" y="2451"/>
                  </a:lnTo>
                  <a:lnTo>
                    <a:pt x="2400" y="2499"/>
                  </a:lnTo>
                  <a:lnTo>
                    <a:pt x="2348" y="2543"/>
                  </a:lnTo>
                  <a:lnTo>
                    <a:pt x="2294" y="2586"/>
                  </a:lnTo>
                  <a:lnTo>
                    <a:pt x="2237" y="2626"/>
                  </a:lnTo>
                  <a:lnTo>
                    <a:pt x="2180" y="2664"/>
                  </a:lnTo>
                  <a:lnTo>
                    <a:pt x="2118" y="2698"/>
                  </a:lnTo>
                  <a:lnTo>
                    <a:pt x="2057" y="2730"/>
                  </a:lnTo>
                  <a:lnTo>
                    <a:pt x="1994" y="2759"/>
                  </a:lnTo>
                  <a:lnTo>
                    <a:pt x="1929" y="2784"/>
                  </a:lnTo>
                  <a:lnTo>
                    <a:pt x="1862" y="2807"/>
                  </a:lnTo>
                  <a:lnTo>
                    <a:pt x="1793" y="2826"/>
                  </a:lnTo>
                  <a:lnTo>
                    <a:pt x="1724" y="2843"/>
                  </a:lnTo>
                  <a:lnTo>
                    <a:pt x="1654" y="2855"/>
                  </a:lnTo>
                  <a:lnTo>
                    <a:pt x="1582" y="2865"/>
                  </a:lnTo>
                  <a:lnTo>
                    <a:pt x="1509" y="2870"/>
                  </a:lnTo>
                  <a:lnTo>
                    <a:pt x="1436" y="2872"/>
                  </a:lnTo>
                  <a:close/>
                  <a:moveTo>
                    <a:pt x="1436" y="140"/>
                  </a:moveTo>
                  <a:lnTo>
                    <a:pt x="1368" y="142"/>
                  </a:lnTo>
                  <a:lnTo>
                    <a:pt x="1303" y="147"/>
                  </a:lnTo>
                  <a:lnTo>
                    <a:pt x="1238" y="155"/>
                  </a:lnTo>
                  <a:lnTo>
                    <a:pt x="1174" y="166"/>
                  </a:lnTo>
                  <a:lnTo>
                    <a:pt x="1112" y="180"/>
                  </a:lnTo>
                  <a:lnTo>
                    <a:pt x="1051" y="198"/>
                  </a:lnTo>
                  <a:lnTo>
                    <a:pt x="991" y="219"/>
                  </a:lnTo>
                  <a:lnTo>
                    <a:pt x="932" y="242"/>
                  </a:lnTo>
                  <a:lnTo>
                    <a:pt x="874" y="268"/>
                  </a:lnTo>
                  <a:lnTo>
                    <a:pt x="818" y="297"/>
                  </a:lnTo>
                  <a:lnTo>
                    <a:pt x="764" y="328"/>
                  </a:lnTo>
                  <a:lnTo>
                    <a:pt x="711" y="362"/>
                  </a:lnTo>
                  <a:lnTo>
                    <a:pt x="661" y="398"/>
                  </a:lnTo>
                  <a:lnTo>
                    <a:pt x="611" y="436"/>
                  </a:lnTo>
                  <a:lnTo>
                    <a:pt x="565" y="477"/>
                  </a:lnTo>
                  <a:lnTo>
                    <a:pt x="519" y="520"/>
                  </a:lnTo>
                  <a:lnTo>
                    <a:pt x="476" y="566"/>
                  </a:lnTo>
                  <a:lnTo>
                    <a:pt x="435" y="612"/>
                  </a:lnTo>
                  <a:lnTo>
                    <a:pt x="397" y="662"/>
                  </a:lnTo>
                  <a:lnTo>
                    <a:pt x="361" y="712"/>
                  </a:lnTo>
                  <a:lnTo>
                    <a:pt x="327" y="765"/>
                  </a:lnTo>
                  <a:lnTo>
                    <a:pt x="296" y="819"/>
                  </a:lnTo>
                  <a:lnTo>
                    <a:pt x="267" y="875"/>
                  </a:lnTo>
                  <a:lnTo>
                    <a:pt x="242" y="932"/>
                  </a:lnTo>
                  <a:lnTo>
                    <a:pt x="218" y="990"/>
                  </a:lnTo>
                  <a:lnTo>
                    <a:pt x="198" y="1052"/>
                  </a:lnTo>
                  <a:lnTo>
                    <a:pt x="181" y="1113"/>
                  </a:lnTo>
                  <a:lnTo>
                    <a:pt x="166" y="1175"/>
                  </a:lnTo>
                  <a:lnTo>
                    <a:pt x="154" y="1239"/>
                  </a:lnTo>
                  <a:lnTo>
                    <a:pt x="146" y="1304"/>
                  </a:lnTo>
                  <a:lnTo>
                    <a:pt x="141" y="1370"/>
                  </a:lnTo>
                  <a:lnTo>
                    <a:pt x="140" y="1436"/>
                  </a:lnTo>
                  <a:lnTo>
                    <a:pt x="141" y="1503"/>
                  </a:lnTo>
                  <a:lnTo>
                    <a:pt x="146" y="1569"/>
                  </a:lnTo>
                  <a:lnTo>
                    <a:pt x="154" y="1634"/>
                  </a:lnTo>
                  <a:lnTo>
                    <a:pt x="166" y="1697"/>
                  </a:lnTo>
                  <a:lnTo>
                    <a:pt x="181" y="1760"/>
                  </a:lnTo>
                  <a:lnTo>
                    <a:pt x="198" y="1821"/>
                  </a:lnTo>
                  <a:lnTo>
                    <a:pt x="218" y="1881"/>
                  </a:lnTo>
                  <a:lnTo>
                    <a:pt x="242" y="1940"/>
                  </a:lnTo>
                  <a:lnTo>
                    <a:pt x="267" y="1997"/>
                  </a:lnTo>
                  <a:lnTo>
                    <a:pt x="296" y="2054"/>
                  </a:lnTo>
                  <a:lnTo>
                    <a:pt x="327" y="2108"/>
                  </a:lnTo>
                  <a:lnTo>
                    <a:pt x="361" y="2160"/>
                  </a:lnTo>
                  <a:lnTo>
                    <a:pt x="397" y="2211"/>
                  </a:lnTo>
                  <a:lnTo>
                    <a:pt x="435" y="2260"/>
                  </a:lnTo>
                  <a:lnTo>
                    <a:pt x="476" y="2307"/>
                  </a:lnTo>
                  <a:lnTo>
                    <a:pt x="519" y="2352"/>
                  </a:lnTo>
                  <a:lnTo>
                    <a:pt x="565" y="2394"/>
                  </a:lnTo>
                  <a:lnTo>
                    <a:pt x="611" y="2435"/>
                  </a:lnTo>
                  <a:lnTo>
                    <a:pt x="661" y="2475"/>
                  </a:lnTo>
                  <a:lnTo>
                    <a:pt x="711" y="2511"/>
                  </a:lnTo>
                  <a:lnTo>
                    <a:pt x="764" y="2544"/>
                  </a:lnTo>
                  <a:lnTo>
                    <a:pt x="818" y="2576"/>
                  </a:lnTo>
                  <a:lnTo>
                    <a:pt x="874" y="2604"/>
                  </a:lnTo>
                  <a:lnTo>
                    <a:pt x="932" y="2630"/>
                  </a:lnTo>
                  <a:lnTo>
                    <a:pt x="991" y="2654"/>
                  </a:lnTo>
                  <a:lnTo>
                    <a:pt x="1051" y="2674"/>
                  </a:lnTo>
                  <a:lnTo>
                    <a:pt x="1112" y="2691"/>
                  </a:lnTo>
                  <a:lnTo>
                    <a:pt x="1174" y="2705"/>
                  </a:lnTo>
                  <a:lnTo>
                    <a:pt x="1238" y="2717"/>
                  </a:lnTo>
                  <a:lnTo>
                    <a:pt x="1303" y="2726"/>
                  </a:lnTo>
                  <a:lnTo>
                    <a:pt x="1368" y="2730"/>
                  </a:lnTo>
                  <a:lnTo>
                    <a:pt x="1436" y="2732"/>
                  </a:lnTo>
                  <a:lnTo>
                    <a:pt x="1502" y="2730"/>
                  </a:lnTo>
                  <a:lnTo>
                    <a:pt x="1568" y="2726"/>
                  </a:lnTo>
                  <a:lnTo>
                    <a:pt x="1632" y="2717"/>
                  </a:lnTo>
                  <a:lnTo>
                    <a:pt x="1696" y="2705"/>
                  </a:lnTo>
                  <a:lnTo>
                    <a:pt x="1758" y="2691"/>
                  </a:lnTo>
                  <a:lnTo>
                    <a:pt x="1820" y="2674"/>
                  </a:lnTo>
                  <a:lnTo>
                    <a:pt x="1881" y="2654"/>
                  </a:lnTo>
                  <a:lnTo>
                    <a:pt x="1940" y="2630"/>
                  </a:lnTo>
                  <a:lnTo>
                    <a:pt x="1996" y="2604"/>
                  </a:lnTo>
                  <a:lnTo>
                    <a:pt x="2052" y="2576"/>
                  </a:lnTo>
                  <a:lnTo>
                    <a:pt x="2106" y="2544"/>
                  </a:lnTo>
                  <a:lnTo>
                    <a:pt x="2159" y="2511"/>
                  </a:lnTo>
                  <a:lnTo>
                    <a:pt x="2210" y="2475"/>
                  </a:lnTo>
                  <a:lnTo>
                    <a:pt x="2259" y="2435"/>
                  </a:lnTo>
                  <a:lnTo>
                    <a:pt x="2306" y="2394"/>
                  </a:lnTo>
                  <a:lnTo>
                    <a:pt x="2351" y="2352"/>
                  </a:lnTo>
                  <a:lnTo>
                    <a:pt x="2394" y="2307"/>
                  </a:lnTo>
                  <a:lnTo>
                    <a:pt x="2435" y="2260"/>
                  </a:lnTo>
                  <a:lnTo>
                    <a:pt x="2473" y="2211"/>
                  </a:lnTo>
                  <a:lnTo>
                    <a:pt x="2509" y="2160"/>
                  </a:lnTo>
                  <a:lnTo>
                    <a:pt x="2543" y="2108"/>
                  </a:lnTo>
                  <a:lnTo>
                    <a:pt x="2574" y="2054"/>
                  </a:lnTo>
                  <a:lnTo>
                    <a:pt x="2603" y="1997"/>
                  </a:lnTo>
                  <a:lnTo>
                    <a:pt x="2629" y="1940"/>
                  </a:lnTo>
                  <a:lnTo>
                    <a:pt x="2652" y="1881"/>
                  </a:lnTo>
                  <a:lnTo>
                    <a:pt x="2673" y="1821"/>
                  </a:lnTo>
                  <a:lnTo>
                    <a:pt x="2691" y="1760"/>
                  </a:lnTo>
                  <a:lnTo>
                    <a:pt x="2705" y="1697"/>
                  </a:lnTo>
                  <a:lnTo>
                    <a:pt x="2716" y="1634"/>
                  </a:lnTo>
                  <a:lnTo>
                    <a:pt x="2724" y="1569"/>
                  </a:lnTo>
                  <a:lnTo>
                    <a:pt x="2729" y="1503"/>
                  </a:lnTo>
                  <a:lnTo>
                    <a:pt x="2731" y="1436"/>
                  </a:lnTo>
                  <a:lnTo>
                    <a:pt x="2729" y="1370"/>
                  </a:lnTo>
                  <a:lnTo>
                    <a:pt x="2724" y="1304"/>
                  </a:lnTo>
                  <a:lnTo>
                    <a:pt x="2716" y="1239"/>
                  </a:lnTo>
                  <a:lnTo>
                    <a:pt x="2705" y="1175"/>
                  </a:lnTo>
                  <a:lnTo>
                    <a:pt x="2691" y="1113"/>
                  </a:lnTo>
                  <a:lnTo>
                    <a:pt x="2673" y="1052"/>
                  </a:lnTo>
                  <a:lnTo>
                    <a:pt x="2652" y="990"/>
                  </a:lnTo>
                  <a:lnTo>
                    <a:pt x="2629" y="932"/>
                  </a:lnTo>
                  <a:lnTo>
                    <a:pt x="2603" y="875"/>
                  </a:lnTo>
                  <a:lnTo>
                    <a:pt x="2574" y="819"/>
                  </a:lnTo>
                  <a:lnTo>
                    <a:pt x="2543" y="765"/>
                  </a:lnTo>
                  <a:lnTo>
                    <a:pt x="2509" y="712"/>
                  </a:lnTo>
                  <a:lnTo>
                    <a:pt x="2473" y="662"/>
                  </a:lnTo>
                  <a:lnTo>
                    <a:pt x="2435" y="612"/>
                  </a:lnTo>
                  <a:lnTo>
                    <a:pt x="2394" y="566"/>
                  </a:lnTo>
                  <a:lnTo>
                    <a:pt x="2351" y="520"/>
                  </a:lnTo>
                  <a:lnTo>
                    <a:pt x="2306" y="477"/>
                  </a:lnTo>
                  <a:lnTo>
                    <a:pt x="2259" y="436"/>
                  </a:lnTo>
                  <a:lnTo>
                    <a:pt x="2210" y="398"/>
                  </a:lnTo>
                  <a:lnTo>
                    <a:pt x="2159" y="362"/>
                  </a:lnTo>
                  <a:lnTo>
                    <a:pt x="2106" y="328"/>
                  </a:lnTo>
                  <a:lnTo>
                    <a:pt x="2052" y="297"/>
                  </a:lnTo>
                  <a:lnTo>
                    <a:pt x="1996" y="268"/>
                  </a:lnTo>
                  <a:lnTo>
                    <a:pt x="1940" y="242"/>
                  </a:lnTo>
                  <a:lnTo>
                    <a:pt x="1881" y="219"/>
                  </a:lnTo>
                  <a:lnTo>
                    <a:pt x="1820" y="198"/>
                  </a:lnTo>
                  <a:lnTo>
                    <a:pt x="1758" y="180"/>
                  </a:lnTo>
                  <a:lnTo>
                    <a:pt x="1696" y="166"/>
                  </a:lnTo>
                  <a:lnTo>
                    <a:pt x="1632" y="155"/>
                  </a:lnTo>
                  <a:lnTo>
                    <a:pt x="1568" y="147"/>
                  </a:lnTo>
                  <a:lnTo>
                    <a:pt x="1502" y="142"/>
                  </a:lnTo>
                  <a:lnTo>
                    <a:pt x="1436" y="140"/>
                  </a:lnTo>
                  <a:close/>
                </a:path>
              </a:pathLst>
            </a:custGeom>
            <a:gradFill flip="none" rotWithShape="1">
              <a:gsLst>
                <a:gs pos="30000">
                  <a:schemeClr val="accent1"/>
                </a:gs>
                <a:gs pos="85000">
                  <a:schemeClr val="accent2">
                    <a:lumMod val="20000"/>
                    <a:lumOff val="80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noEditPoints="1"/>
            </p:cNvSpPr>
            <p:nvPr/>
          </p:nvSpPr>
          <p:spPr bwMode="auto">
            <a:xfrm>
              <a:off x="3135313" y="479426"/>
              <a:ext cx="614363" cy="614363"/>
            </a:xfrm>
            <a:custGeom>
              <a:avLst/>
              <a:gdLst>
                <a:gd name="T0" fmla="*/ 985 w 2325"/>
                <a:gd name="T1" fmla="*/ 2312 h 2325"/>
                <a:gd name="T2" fmla="*/ 763 w 2325"/>
                <a:gd name="T3" fmla="*/ 2255 h 2325"/>
                <a:gd name="T4" fmla="*/ 560 w 2325"/>
                <a:gd name="T5" fmla="*/ 2157 h 2325"/>
                <a:gd name="T6" fmla="*/ 380 w 2325"/>
                <a:gd name="T7" fmla="*/ 2023 h 2325"/>
                <a:gd name="T8" fmla="*/ 230 w 2325"/>
                <a:gd name="T9" fmla="*/ 1859 h 2325"/>
                <a:gd name="T10" fmla="*/ 114 w 2325"/>
                <a:gd name="T11" fmla="*/ 1667 h 2325"/>
                <a:gd name="T12" fmla="*/ 36 w 2325"/>
                <a:gd name="T13" fmla="*/ 1453 h 2325"/>
                <a:gd name="T14" fmla="*/ 0 w 2325"/>
                <a:gd name="T15" fmla="*/ 1163 h 2325"/>
                <a:gd name="T16" fmla="*/ 23 w 2325"/>
                <a:gd name="T17" fmla="*/ 929 h 2325"/>
                <a:gd name="T18" fmla="*/ 91 w 2325"/>
                <a:gd name="T19" fmla="*/ 711 h 2325"/>
                <a:gd name="T20" fmla="*/ 198 w 2325"/>
                <a:gd name="T21" fmla="*/ 513 h 2325"/>
                <a:gd name="T22" fmla="*/ 341 w 2325"/>
                <a:gd name="T23" fmla="*/ 342 h 2325"/>
                <a:gd name="T24" fmla="*/ 512 w 2325"/>
                <a:gd name="T25" fmla="*/ 199 h 2325"/>
                <a:gd name="T26" fmla="*/ 710 w 2325"/>
                <a:gd name="T27" fmla="*/ 92 h 2325"/>
                <a:gd name="T28" fmla="*/ 929 w 2325"/>
                <a:gd name="T29" fmla="*/ 24 h 2325"/>
                <a:gd name="T30" fmla="*/ 1221 w 2325"/>
                <a:gd name="T31" fmla="*/ 2 h 2325"/>
                <a:gd name="T32" fmla="*/ 1452 w 2325"/>
                <a:gd name="T33" fmla="*/ 37 h 2325"/>
                <a:gd name="T34" fmla="*/ 1665 w 2325"/>
                <a:gd name="T35" fmla="*/ 115 h 2325"/>
                <a:gd name="T36" fmla="*/ 1857 w 2325"/>
                <a:gd name="T37" fmla="*/ 231 h 2325"/>
                <a:gd name="T38" fmla="*/ 2023 w 2325"/>
                <a:gd name="T39" fmla="*/ 381 h 2325"/>
                <a:gd name="T40" fmla="*/ 2156 w 2325"/>
                <a:gd name="T41" fmla="*/ 560 h 2325"/>
                <a:gd name="T42" fmla="*/ 2254 w 2325"/>
                <a:gd name="T43" fmla="*/ 764 h 2325"/>
                <a:gd name="T44" fmla="*/ 2319 w 2325"/>
                <a:gd name="T45" fmla="*/ 1044 h 2325"/>
                <a:gd name="T46" fmla="*/ 2319 w 2325"/>
                <a:gd name="T47" fmla="*/ 1281 h 2325"/>
                <a:gd name="T48" fmla="*/ 2272 w 2325"/>
                <a:gd name="T49" fmla="*/ 1508 h 2325"/>
                <a:gd name="T50" fmla="*/ 2184 w 2325"/>
                <a:gd name="T51" fmla="*/ 1717 h 2325"/>
                <a:gd name="T52" fmla="*/ 2059 w 2325"/>
                <a:gd name="T53" fmla="*/ 1902 h 2325"/>
                <a:gd name="T54" fmla="*/ 1902 w 2325"/>
                <a:gd name="T55" fmla="*/ 2060 h 2325"/>
                <a:gd name="T56" fmla="*/ 1716 w 2325"/>
                <a:gd name="T57" fmla="*/ 2185 h 2325"/>
                <a:gd name="T58" fmla="*/ 1507 w 2325"/>
                <a:gd name="T59" fmla="*/ 2274 h 2325"/>
                <a:gd name="T60" fmla="*/ 1221 w 2325"/>
                <a:gd name="T61" fmla="*/ 2324 h 2325"/>
                <a:gd name="T62" fmla="*/ 1058 w 2325"/>
                <a:gd name="T63" fmla="*/ 145 h 2325"/>
                <a:gd name="T64" fmla="*/ 858 w 2325"/>
                <a:gd name="T65" fmla="*/ 186 h 2325"/>
                <a:gd name="T66" fmla="*/ 676 w 2325"/>
                <a:gd name="T67" fmla="*/ 264 h 2325"/>
                <a:gd name="T68" fmla="*/ 512 w 2325"/>
                <a:gd name="T69" fmla="*/ 374 h 2325"/>
                <a:gd name="T70" fmla="*/ 373 w 2325"/>
                <a:gd name="T71" fmla="*/ 512 h 2325"/>
                <a:gd name="T72" fmla="*/ 263 w 2325"/>
                <a:gd name="T73" fmla="*/ 675 h 2325"/>
                <a:gd name="T74" fmla="*/ 186 w 2325"/>
                <a:gd name="T75" fmla="*/ 859 h 2325"/>
                <a:gd name="T76" fmla="*/ 145 w 2325"/>
                <a:gd name="T77" fmla="*/ 1058 h 2325"/>
                <a:gd name="T78" fmla="*/ 145 w 2325"/>
                <a:gd name="T79" fmla="*/ 1267 h 2325"/>
                <a:gd name="T80" fmla="*/ 186 w 2325"/>
                <a:gd name="T81" fmla="*/ 1467 h 2325"/>
                <a:gd name="T82" fmla="*/ 263 w 2325"/>
                <a:gd name="T83" fmla="*/ 1650 h 2325"/>
                <a:gd name="T84" fmla="*/ 373 w 2325"/>
                <a:gd name="T85" fmla="*/ 1813 h 2325"/>
                <a:gd name="T86" fmla="*/ 512 w 2325"/>
                <a:gd name="T87" fmla="*/ 1952 h 2325"/>
                <a:gd name="T88" fmla="*/ 676 w 2325"/>
                <a:gd name="T89" fmla="*/ 2063 h 2325"/>
                <a:gd name="T90" fmla="*/ 858 w 2325"/>
                <a:gd name="T91" fmla="*/ 2139 h 2325"/>
                <a:gd name="T92" fmla="*/ 1058 w 2325"/>
                <a:gd name="T93" fmla="*/ 2180 h 2325"/>
                <a:gd name="T94" fmla="*/ 1267 w 2325"/>
                <a:gd name="T95" fmla="*/ 2180 h 2325"/>
                <a:gd name="T96" fmla="*/ 1466 w 2325"/>
                <a:gd name="T97" fmla="*/ 2139 h 2325"/>
                <a:gd name="T98" fmla="*/ 1650 w 2325"/>
                <a:gd name="T99" fmla="*/ 2063 h 2325"/>
                <a:gd name="T100" fmla="*/ 1812 w 2325"/>
                <a:gd name="T101" fmla="*/ 1952 h 2325"/>
                <a:gd name="T102" fmla="*/ 1951 w 2325"/>
                <a:gd name="T103" fmla="*/ 1813 h 2325"/>
                <a:gd name="T104" fmla="*/ 2061 w 2325"/>
                <a:gd name="T105" fmla="*/ 1650 h 2325"/>
                <a:gd name="T106" fmla="*/ 2139 w 2325"/>
                <a:gd name="T107" fmla="*/ 1467 h 2325"/>
                <a:gd name="T108" fmla="*/ 2180 w 2325"/>
                <a:gd name="T109" fmla="*/ 1267 h 2325"/>
                <a:gd name="T110" fmla="*/ 2180 w 2325"/>
                <a:gd name="T111" fmla="*/ 1058 h 2325"/>
                <a:gd name="T112" fmla="*/ 2139 w 2325"/>
                <a:gd name="T113" fmla="*/ 859 h 2325"/>
                <a:gd name="T114" fmla="*/ 2061 w 2325"/>
                <a:gd name="T115" fmla="*/ 675 h 2325"/>
                <a:gd name="T116" fmla="*/ 1951 w 2325"/>
                <a:gd name="T117" fmla="*/ 512 h 2325"/>
                <a:gd name="T118" fmla="*/ 1812 w 2325"/>
                <a:gd name="T119" fmla="*/ 374 h 2325"/>
                <a:gd name="T120" fmla="*/ 1650 w 2325"/>
                <a:gd name="T121" fmla="*/ 264 h 2325"/>
                <a:gd name="T122" fmla="*/ 1466 w 2325"/>
                <a:gd name="T123" fmla="*/ 186 h 2325"/>
                <a:gd name="T124" fmla="*/ 1267 w 2325"/>
                <a:gd name="T125" fmla="*/ 145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5" h="2325">
                  <a:moveTo>
                    <a:pt x="1163" y="2325"/>
                  </a:moveTo>
                  <a:lnTo>
                    <a:pt x="1103" y="2324"/>
                  </a:lnTo>
                  <a:lnTo>
                    <a:pt x="1044" y="2319"/>
                  </a:lnTo>
                  <a:lnTo>
                    <a:pt x="985" y="2312"/>
                  </a:lnTo>
                  <a:lnTo>
                    <a:pt x="929" y="2303"/>
                  </a:lnTo>
                  <a:lnTo>
                    <a:pt x="872" y="2289"/>
                  </a:lnTo>
                  <a:lnTo>
                    <a:pt x="817" y="2274"/>
                  </a:lnTo>
                  <a:lnTo>
                    <a:pt x="763" y="2255"/>
                  </a:lnTo>
                  <a:lnTo>
                    <a:pt x="710" y="2234"/>
                  </a:lnTo>
                  <a:lnTo>
                    <a:pt x="659" y="2211"/>
                  </a:lnTo>
                  <a:lnTo>
                    <a:pt x="608" y="2185"/>
                  </a:lnTo>
                  <a:lnTo>
                    <a:pt x="560" y="2157"/>
                  </a:lnTo>
                  <a:lnTo>
                    <a:pt x="512" y="2127"/>
                  </a:lnTo>
                  <a:lnTo>
                    <a:pt x="467" y="2095"/>
                  </a:lnTo>
                  <a:lnTo>
                    <a:pt x="424" y="2060"/>
                  </a:lnTo>
                  <a:lnTo>
                    <a:pt x="380" y="2023"/>
                  </a:lnTo>
                  <a:lnTo>
                    <a:pt x="341" y="1985"/>
                  </a:lnTo>
                  <a:lnTo>
                    <a:pt x="302" y="1945"/>
                  </a:lnTo>
                  <a:lnTo>
                    <a:pt x="265" y="1902"/>
                  </a:lnTo>
                  <a:lnTo>
                    <a:pt x="230" y="1859"/>
                  </a:lnTo>
                  <a:lnTo>
                    <a:pt x="198" y="1813"/>
                  </a:lnTo>
                  <a:lnTo>
                    <a:pt x="168" y="1765"/>
                  </a:lnTo>
                  <a:lnTo>
                    <a:pt x="140" y="1717"/>
                  </a:lnTo>
                  <a:lnTo>
                    <a:pt x="114" y="1667"/>
                  </a:lnTo>
                  <a:lnTo>
                    <a:pt x="91" y="1615"/>
                  </a:lnTo>
                  <a:lnTo>
                    <a:pt x="70" y="1562"/>
                  </a:lnTo>
                  <a:lnTo>
                    <a:pt x="52" y="1508"/>
                  </a:lnTo>
                  <a:lnTo>
                    <a:pt x="36" y="1453"/>
                  </a:lnTo>
                  <a:lnTo>
                    <a:pt x="23" y="1397"/>
                  </a:lnTo>
                  <a:lnTo>
                    <a:pt x="6" y="1281"/>
                  </a:lnTo>
                  <a:lnTo>
                    <a:pt x="1" y="1223"/>
                  </a:lnTo>
                  <a:lnTo>
                    <a:pt x="0" y="1163"/>
                  </a:lnTo>
                  <a:lnTo>
                    <a:pt x="1" y="1104"/>
                  </a:lnTo>
                  <a:lnTo>
                    <a:pt x="6" y="1044"/>
                  </a:lnTo>
                  <a:lnTo>
                    <a:pt x="13" y="986"/>
                  </a:lnTo>
                  <a:lnTo>
                    <a:pt x="23" y="929"/>
                  </a:lnTo>
                  <a:lnTo>
                    <a:pt x="36" y="872"/>
                  </a:lnTo>
                  <a:lnTo>
                    <a:pt x="52" y="818"/>
                  </a:lnTo>
                  <a:lnTo>
                    <a:pt x="70" y="764"/>
                  </a:lnTo>
                  <a:lnTo>
                    <a:pt x="91" y="711"/>
                  </a:lnTo>
                  <a:lnTo>
                    <a:pt x="114" y="660"/>
                  </a:lnTo>
                  <a:lnTo>
                    <a:pt x="140" y="609"/>
                  </a:lnTo>
                  <a:lnTo>
                    <a:pt x="168" y="560"/>
                  </a:lnTo>
                  <a:lnTo>
                    <a:pt x="198" y="513"/>
                  </a:lnTo>
                  <a:lnTo>
                    <a:pt x="230" y="468"/>
                  </a:lnTo>
                  <a:lnTo>
                    <a:pt x="265" y="423"/>
                  </a:lnTo>
                  <a:lnTo>
                    <a:pt x="302" y="381"/>
                  </a:lnTo>
                  <a:lnTo>
                    <a:pt x="341" y="342"/>
                  </a:lnTo>
                  <a:lnTo>
                    <a:pt x="380" y="302"/>
                  </a:lnTo>
                  <a:lnTo>
                    <a:pt x="424" y="266"/>
                  </a:lnTo>
                  <a:lnTo>
                    <a:pt x="467" y="231"/>
                  </a:lnTo>
                  <a:lnTo>
                    <a:pt x="512" y="199"/>
                  </a:lnTo>
                  <a:lnTo>
                    <a:pt x="560" y="169"/>
                  </a:lnTo>
                  <a:lnTo>
                    <a:pt x="608" y="141"/>
                  </a:lnTo>
                  <a:lnTo>
                    <a:pt x="659" y="115"/>
                  </a:lnTo>
                  <a:lnTo>
                    <a:pt x="710" y="92"/>
                  </a:lnTo>
                  <a:lnTo>
                    <a:pt x="763" y="71"/>
                  </a:lnTo>
                  <a:lnTo>
                    <a:pt x="817" y="53"/>
                  </a:lnTo>
                  <a:lnTo>
                    <a:pt x="872" y="37"/>
                  </a:lnTo>
                  <a:lnTo>
                    <a:pt x="929" y="24"/>
                  </a:lnTo>
                  <a:lnTo>
                    <a:pt x="1044" y="6"/>
                  </a:lnTo>
                  <a:lnTo>
                    <a:pt x="1103" y="2"/>
                  </a:lnTo>
                  <a:lnTo>
                    <a:pt x="1163" y="0"/>
                  </a:lnTo>
                  <a:lnTo>
                    <a:pt x="1221" y="2"/>
                  </a:lnTo>
                  <a:lnTo>
                    <a:pt x="1281" y="6"/>
                  </a:lnTo>
                  <a:lnTo>
                    <a:pt x="1339" y="14"/>
                  </a:lnTo>
                  <a:lnTo>
                    <a:pt x="1397" y="24"/>
                  </a:lnTo>
                  <a:lnTo>
                    <a:pt x="1452" y="37"/>
                  </a:lnTo>
                  <a:lnTo>
                    <a:pt x="1507" y="53"/>
                  </a:lnTo>
                  <a:lnTo>
                    <a:pt x="1561" y="71"/>
                  </a:lnTo>
                  <a:lnTo>
                    <a:pt x="1614" y="92"/>
                  </a:lnTo>
                  <a:lnTo>
                    <a:pt x="1665" y="115"/>
                  </a:lnTo>
                  <a:lnTo>
                    <a:pt x="1716" y="141"/>
                  </a:lnTo>
                  <a:lnTo>
                    <a:pt x="1765" y="169"/>
                  </a:lnTo>
                  <a:lnTo>
                    <a:pt x="1812" y="199"/>
                  </a:lnTo>
                  <a:lnTo>
                    <a:pt x="1857" y="231"/>
                  </a:lnTo>
                  <a:lnTo>
                    <a:pt x="1902" y="266"/>
                  </a:lnTo>
                  <a:lnTo>
                    <a:pt x="1944" y="302"/>
                  </a:lnTo>
                  <a:lnTo>
                    <a:pt x="1983" y="342"/>
                  </a:lnTo>
                  <a:lnTo>
                    <a:pt x="2023" y="381"/>
                  </a:lnTo>
                  <a:lnTo>
                    <a:pt x="2059" y="423"/>
                  </a:lnTo>
                  <a:lnTo>
                    <a:pt x="2094" y="468"/>
                  </a:lnTo>
                  <a:lnTo>
                    <a:pt x="2126" y="513"/>
                  </a:lnTo>
                  <a:lnTo>
                    <a:pt x="2156" y="560"/>
                  </a:lnTo>
                  <a:lnTo>
                    <a:pt x="2184" y="609"/>
                  </a:lnTo>
                  <a:lnTo>
                    <a:pt x="2210" y="660"/>
                  </a:lnTo>
                  <a:lnTo>
                    <a:pt x="2233" y="711"/>
                  </a:lnTo>
                  <a:lnTo>
                    <a:pt x="2254" y="764"/>
                  </a:lnTo>
                  <a:lnTo>
                    <a:pt x="2272" y="818"/>
                  </a:lnTo>
                  <a:lnTo>
                    <a:pt x="2288" y="872"/>
                  </a:lnTo>
                  <a:lnTo>
                    <a:pt x="2301" y="929"/>
                  </a:lnTo>
                  <a:lnTo>
                    <a:pt x="2319" y="1044"/>
                  </a:lnTo>
                  <a:lnTo>
                    <a:pt x="2323" y="1104"/>
                  </a:lnTo>
                  <a:lnTo>
                    <a:pt x="2325" y="1163"/>
                  </a:lnTo>
                  <a:lnTo>
                    <a:pt x="2323" y="1223"/>
                  </a:lnTo>
                  <a:lnTo>
                    <a:pt x="2319" y="1281"/>
                  </a:lnTo>
                  <a:lnTo>
                    <a:pt x="2311" y="1340"/>
                  </a:lnTo>
                  <a:lnTo>
                    <a:pt x="2301" y="1397"/>
                  </a:lnTo>
                  <a:lnTo>
                    <a:pt x="2288" y="1453"/>
                  </a:lnTo>
                  <a:lnTo>
                    <a:pt x="2272" y="1508"/>
                  </a:lnTo>
                  <a:lnTo>
                    <a:pt x="2254" y="1562"/>
                  </a:lnTo>
                  <a:lnTo>
                    <a:pt x="2233" y="1615"/>
                  </a:lnTo>
                  <a:lnTo>
                    <a:pt x="2210" y="1667"/>
                  </a:lnTo>
                  <a:lnTo>
                    <a:pt x="2184" y="1717"/>
                  </a:lnTo>
                  <a:lnTo>
                    <a:pt x="2156" y="1765"/>
                  </a:lnTo>
                  <a:lnTo>
                    <a:pt x="2126" y="1813"/>
                  </a:lnTo>
                  <a:lnTo>
                    <a:pt x="2094" y="1859"/>
                  </a:lnTo>
                  <a:lnTo>
                    <a:pt x="2059" y="1902"/>
                  </a:lnTo>
                  <a:lnTo>
                    <a:pt x="2023" y="1945"/>
                  </a:lnTo>
                  <a:lnTo>
                    <a:pt x="1983" y="1985"/>
                  </a:lnTo>
                  <a:lnTo>
                    <a:pt x="1944" y="2023"/>
                  </a:lnTo>
                  <a:lnTo>
                    <a:pt x="1902" y="2060"/>
                  </a:lnTo>
                  <a:lnTo>
                    <a:pt x="1857" y="2095"/>
                  </a:lnTo>
                  <a:lnTo>
                    <a:pt x="1812" y="2127"/>
                  </a:lnTo>
                  <a:lnTo>
                    <a:pt x="1765" y="2157"/>
                  </a:lnTo>
                  <a:lnTo>
                    <a:pt x="1716" y="2185"/>
                  </a:lnTo>
                  <a:lnTo>
                    <a:pt x="1665" y="2211"/>
                  </a:lnTo>
                  <a:lnTo>
                    <a:pt x="1614" y="2234"/>
                  </a:lnTo>
                  <a:lnTo>
                    <a:pt x="1561" y="2255"/>
                  </a:lnTo>
                  <a:lnTo>
                    <a:pt x="1507" y="2274"/>
                  </a:lnTo>
                  <a:lnTo>
                    <a:pt x="1452" y="2289"/>
                  </a:lnTo>
                  <a:lnTo>
                    <a:pt x="1397" y="2303"/>
                  </a:lnTo>
                  <a:lnTo>
                    <a:pt x="1281" y="2319"/>
                  </a:lnTo>
                  <a:lnTo>
                    <a:pt x="1221" y="2324"/>
                  </a:lnTo>
                  <a:lnTo>
                    <a:pt x="1163" y="2325"/>
                  </a:lnTo>
                  <a:close/>
                  <a:moveTo>
                    <a:pt x="1163" y="140"/>
                  </a:moveTo>
                  <a:lnTo>
                    <a:pt x="1110" y="141"/>
                  </a:lnTo>
                  <a:lnTo>
                    <a:pt x="1058" y="145"/>
                  </a:lnTo>
                  <a:lnTo>
                    <a:pt x="1007" y="152"/>
                  </a:lnTo>
                  <a:lnTo>
                    <a:pt x="956" y="161"/>
                  </a:lnTo>
                  <a:lnTo>
                    <a:pt x="907" y="173"/>
                  </a:lnTo>
                  <a:lnTo>
                    <a:pt x="858" y="186"/>
                  </a:lnTo>
                  <a:lnTo>
                    <a:pt x="811" y="203"/>
                  </a:lnTo>
                  <a:lnTo>
                    <a:pt x="764" y="221"/>
                  </a:lnTo>
                  <a:lnTo>
                    <a:pt x="719" y="241"/>
                  </a:lnTo>
                  <a:lnTo>
                    <a:pt x="676" y="264"/>
                  </a:lnTo>
                  <a:lnTo>
                    <a:pt x="632" y="289"/>
                  </a:lnTo>
                  <a:lnTo>
                    <a:pt x="590" y="315"/>
                  </a:lnTo>
                  <a:lnTo>
                    <a:pt x="551" y="344"/>
                  </a:lnTo>
                  <a:lnTo>
                    <a:pt x="512" y="374"/>
                  </a:lnTo>
                  <a:lnTo>
                    <a:pt x="475" y="407"/>
                  </a:lnTo>
                  <a:lnTo>
                    <a:pt x="439" y="440"/>
                  </a:lnTo>
                  <a:lnTo>
                    <a:pt x="406" y="476"/>
                  </a:lnTo>
                  <a:lnTo>
                    <a:pt x="373" y="512"/>
                  </a:lnTo>
                  <a:lnTo>
                    <a:pt x="343" y="552"/>
                  </a:lnTo>
                  <a:lnTo>
                    <a:pt x="314" y="591"/>
                  </a:lnTo>
                  <a:lnTo>
                    <a:pt x="288" y="633"/>
                  </a:lnTo>
                  <a:lnTo>
                    <a:pt x="263" y="675"/>
                  </a:lnTo>
                  <a:lnTo>
                    <a:pt x="240" y="720"/>
                  </a:lnTo>
                  <a:lnTo>
                    <a:pt x="220" y="765"/>
                  </a:lnTo>
                  <a:lnTo>
                    <a:pt x="202" y="812"/>
                  </a:lnTo>
                  <a:lnTo>
                    <a:pt x="186" y="859"/>
                  </a:lnTo>
                  <a:lnTo>
                    <a:pt x="172" y="908"/>
                  </a:lnTo>
                  <a:lnTo>
                    <a:pt x="161" y="957"/>
                  </a:lnTo>
                  <a:lnTo>
                    <a:pt x="151" y="1008"/>
                  </a:lnTo>
                  <a:lnTo>
                    <a:pt x="145" y="1058"/>
                  </a:lnTo>
                  <a:lnTo>
                    <a:pt x="140" y="1111"/>
                  </a:lnTo>
                  <a:lnTo>
                    <a:pt x="139" y="1163"/>
                  </a:lnTo>
                  <a:lnTo>
                    <a:pt x="140" y="1215"/>
                  </a:lnTo>
                  <a:lnTo>
                    <a:pt x="145" y="1267"/>
                  </a:lnTo>
                  <a:lnTo>
                    <a:pt x="151" y="1319"/>
                  </a:lnTo>
                  <a:lnTo>
                    <a:pt x="161" y="1369"/>
                  </a:lnTo>
                  <a:lnTo>
                    <a:pt x="172" y="1418"/>
                  </a:lnTo>
                  <a:lnTo>
                    <a:pt x="186" y="1467"/>
                  </a:lnTo>
                  <a:lnTo>
                    <a:pt x="202" y="1514"/>
                  </a:lnTo>
                  <a:lnTo>
                    <a:pt x="220" y="1561"/>
                  </a:lnTo>
                  <a:lnTo>
                    <a:pt x="240" y="1607"/>
                  </a:lnTo>
                  <a:lnTo>
                    <a:pt x="263" y="1650"/>
                  </a:lnTo>
                  <a:lnTo>
                    <a:pt x="288" y="1693"/>
                  </a:lnTo>
                  <a:lnTo>
                    <a:pt x="314" y="1735"/>
                  </a:lnTo>
                  <a:lnTo>
                    <a:pt x="343" y="1775"/>
                  </a:lnTo>
                  <a:lnTo>
                    <a:pt x="373" y="1813"/>
                  </a:lnTo>
                  <a:lnTo>
                    <a:pt x="406" y="1850"/>
                  </a:lnTo>
                  <a:lnTo>
                    <a:pt x="439" y="1886"/>
                  </a:lnTo>
                  <a:lnTo>
                    <a:pt x="475" y="1920"/>
                  </a:lnTo>
                  <a:lnTo>
                    <a:pt x="512" y="1952"/>
                  </a:lnTo>
                  <a:lnTo>
                    <a:pt x="551" y="1982"/>
                  </a:lnTo>
                  <a:lnTo>
                    <a:pt x="590" y="2011"/>
                  </a:lnTo>
                  <a:lnTo>
                    <a:pt x="632" y="2037"/>
                  </a:lnTo>
                  <a:lnTo>
                    <a:pt x="676" y="2063"/>
                  </a:lnTo>
                  <a:lnTo>
                    <a:pt x="719" y="2085"/>
                  </a:lnTo>
                  <a:lnTo>
                    <a:pt x="764" y="2106"/>
                  </a:lnTo>
                  <a:lnTo>
                    <a:pt x="811" y="2124"/>
                  </a:lnTo>
                  <a:lnTo>
                    <a:pt x="858" y="2139"/>
                  </a:lnTo>
                  <a:lnTo>
                    <a:pt x="907" y="2154"/>
                  </a:lnTo>
                  <a:lnTo>
                    <a:pt x="956" y="2165"/>
                  </a:lnTo>
                  <a:lnTo>
                    <a:pt x="1007" y="2174"/>
                  </a:lnTo>
                  <a:lnTo>
                    <a:pt x="1058" y="2180"/>
                  </a:lnTo>
                  <a:lnTo>
                    <a:pt x="1110" y="2185"/>
                  </a:lnTo>
                  <a:lnTo>
                    <a:pt x="1163" y="2186"/>
                  </a:lnTo>
                  <a:lnTo>
                    <a:pt x="1214" y="2185"/>
                  </a:lnTo>
                  <a:lnTo>
                    <a:pt x="1267" y="2180"/>
                  </a:lnTo>
                  <a:lnTo>
                    <a:pt x="1317" y="2174"/>
                  </a:lnTo>
                  <a:lnTo>
                    <a:pt x="1368" y="2165"/>
                  </a:lnTo>
                  <a:lnTo>
                    <a:pt x="1417" y="2154"/>
                  </a:lnTo>
                  <a:lnTo>
                    <a:pt x="1466" y="2139"/>
                  </a:lnTo>
                  <a:lnTo>
                    <a:pt x="1513" y="2124"/>
                  </a:lnTo>
                  <a:lnTo>
                    <a:pt x="1560" y="2106"/>
                  </a:lnTo>
                  <a:lnTo>
                    <a:pt x="1605" y="2085"/>
                  </a:lnTo>
                  <a:lnTo>
                    <a:pt x="1650" y="2063"/>
                  </a:lnTo>
                  <a:lnTo>
                    <a:pt x="1692" y="2037"/>
                  </a:lnTo>
                  <a:lnTo>
                    <a:pt x="1734" y="2011"/>
                  </a:lnTo>
                  <a:lnTo>
                    <a:pt x="1773" y="1982"/>
                  </a:lnTo>
                  <a:lnTo>
                    <a:pt x="1812" y="1952"/>
                  </a:lnTo>
                  <a:lnTo>
                    <a:pt x="1849" y="1920"/>
                  </a:lnTo>
                  <a:lnTo>
                    <a:pt x="1885" y="1886"/>
                  </a:lnTo>
                  <a:lnTo>
                    <a:pt x="1919" y="1850"/>
                  </a:lnTo>
                  <a:lnTo>
                    <a:pt x="1951" y="1813"/>
                  </a:lnTo>
                  <a:lnTo>
                    <a:pt x="1981" y="1775"/>
                  </a:lnTo>
                  <a:lnTo>
                    <a:pt x="2010" y="1735"/>
                  </a:lnTo>
                  <a:lnTo>
                    <a:pt x="2036" y="1693"/>
                  </a:lnTo>
                  <a:lnTo>
                    <a:pt x="2061" y="1650"/>
                  </a:lnTo>
                  <a:lnTo>
                    <a:pt x="2084" y="1607"/>
                  </a:lnTo>
                  <a:lnTo>
                    <a:pt x="2104" y="1561"/>
                  </a:lnTo>
                  <a:lnTo>
                    <a:pt x="2122" y="1514"/>
                  </a:lnTo>
                  <a:lnTo>
                    <a:pt x="2139" y="1467"/>
                  </a:lnTo>
                  <a:lnTo>
                    <a:pt x="2152" y="1418"/>
                  </a:lnTo>
                  <a:lnTo>
                    <a:pt x="2164" y="1369"/>
                  </a:lnTo>
                  <a:lnTo>
                    <a:pt x="2173" y="1319"/>
                  </a:lnTo>
                  <a:lnTo>
                    <a:pt x="2180" y="1267"/>
                  </a:lnTo>
                  <a:lnTo>
                    <a:pt x="2184" y="1215"/>
                  </a:lnTo>
                  <a:lnTo>
                    <a:pt x="2185" y="1163"/>
                  </a:lnTo>
                  <a:lnTo>
                    <a:pt x="2184" y="1111"/>
                  </a:lnTo>
                  <a:lnTo>
                    <a:pt x="2180" y="1058"/>
                  </a:lnTo>
                  <a:lnTo>
                    <a:pt x="2173" y="1008"/>
                  </a:lnTo>
                  <a:lnTo>
                    <a:pt x="2164" y="957"/>
                  </a:lnTo>
                  <a:lnTo>
                    <a:pt x="2152" y="908"/>
                  </a:lnTo>
                  <a:lnTo>
                    <a:pt x="2139" y="859"/>
                  </a:lnTo>
                  <a:lnTo>
                    <a:pt x="2122" y="812"/>
                  </a:lnTo>
                  <a:lnTo>
                    <a:pt x="2104" y="765"/>
                  </a:lnTo>
                  <a:lnTo>
                    <a:pt x="2084" y="720"/>
                  </a:lnTo>
                  <a:lnTo>
                    <a:pt x="2061" y="675"/>
                  </a:lnTo>
                  <a:lnTo>
                    <a:pt x="2036" y="633"/>
                  </a:lnTo>
                  <a:lnTo>
                    <a:pt x="2010" y="591"/>
                  </a:lnTo>
                  <a:lnTo>
                    <a:pt x="1981" y="552"/>
                  </a:lnTo>
                  <a:lnTo>
                    <a:pt x="1951" y="512"/>
                  </a:lnTo>
                  <a:lnTo>
                    <a:pt x="1919" y="476"/>
                  </a:lnTo>
                  <a:lnTo>
                    <a:pt x="1885" y="440"/>
                  </a:lnTo>
                  <a:lnTo>
                    <a:pt x="1849" y="407"/>
                  </a:lnTo>
                  <a:lnTo>
                    <a:pt x="1812" y="374"/>
                  </a:lnTo>
                  <a:lnTo>
                    <a:pt x="1773" y="344"/>
                  </a:lnTo>
                  <a:lnTo>
                    <a:pt x="1734" y="315"/>
                  </a:lnTo>
                  <a:lnTo>
                    <a:pt x="1692" y="289"/>
                  </a:lnTo>
                  <a:lnTo>
                    <a:pt x="1650" y="264"/>
                  </a:lnTo>
                  <a:lnTo>
                    <a:pt x="1605" y="241"/>
                  </a:lnTo>
                  <a:lnTo>
                    <a:pt x="1560" y="221"/>
                  </a:lnTo>
                  <a:lnTo>
                    <a:pt x="1513" y="203"/>
                  </a:lnTo>
                  <a:lnTo>
                    <a:pt x="1466" y="186"/>
                  </a:lnTo>
                  <a:lnTo>
                    <a:pt x="1417" y="173"/>
                  </a:lnTo>
                  <a:lnTo>
                    <a:pt x="1368" y="161"/>
                  </a:lnTo>
                  <a:lnTo>
                    <a:pt x="1317" y="152"/>
                  </a:lnTo>
                  <a:lnTo>
                    <a:pt x="1267" y="145"/>
                  </a:lnTo>
                  <a:lnTo>
                    <a:pt x="1214" y="141"/>
                  </a:lnTo>
                  <a:lnTo>
                    <a:pt x="1163" y="140"/>
                  </a:lnTo>
                  <a:close/>
                </a:path>
              </a:pathLst>
            </a:custGeom>
            <a:gradFill>
              <a:gsLst>
                <a:gs pos="30000">
                  <a:schemeClr val="accent1"/>
                </a:gs>
                <a:gs pos="85000">
                  <a:schemeClr val="accent2">
                    <a:lumMod val="20000"/>
                    <a:lumOff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noEditPoints="1"/>
            </p:cNvSpPr>
            <p:nvPr/>
          </p:nvSpPr>
          <p:spPr bwMode="auto">
            <a:xfrm>
              <a:off x="623888" y="628651"/>
              <a:ext cx="1062038" cy="317500"/>
            </a:xfrm>
            <a:custGeom>
              <a:avLst/>
              <a:gdLst>
                <a:gd name="T0" fmla="*/ 3861 w 4017"/>
                <a:gd name="T1" fmla="*/ 626 h 1201"/>
                <a:gd name="T2" fmla="*/ 3994 w 4017"/>
                <a:gd name="T3" fmla="*/ 746 h 1201"/>
                <a:gd name="T4" fmla="*/ 4005 w 4017"/>
                <a:gd name="T5" fmla="*/ 943 h 1201"/>
                <a:gd name="T6" fmla="*/ 3909 w 4017"/>
                <a:gd name="T7" fmla="*/ 1082 h 1201"/>
                <a:gd name="T8" fmla="*/ 3615 w 4017"/>
                <a:gd name="T9" fmla="*/ 1190 h 1201"/>
                <a:gd name="T10" fmla="*/ 3274 w 4017"/>
                <a:gd name="T11" fmla="*/ 1194 h 1201"/>
                <a:gd name="T12" fmla="*/ 3009 w 4017"/>
                <a:gd name="T13" fmla="*/ 1134 h 1201"/>
                <a:gd name="T14" fmla="*/ 2822 w 4017"/>
                <a:gd name="T15" fmla="*/ 1016 h 1201"/>
                <a:gd name="T16" fmla="*/ 2918 w 4017"/>
                <a:gd name="T17" fmla="*/ 1005 h 1201"/>
                <a:gd name="T18" fmla="*/ 3166 w 4017"/>
                <a:gd name="T19" fmla="*/ 1111 h 1201"/>
                <a:gd name="T20" fmla="*/ 3496 w 4017"/>
                <a:gd name="T21" fmla="*/ 1135 h 1201"/>
                <a:gd name="T22" fmla="*/ 3744 w 4017"/>
                <a:gd name="T23" fmla="*/ 1090 h 1201"/>
                <a:gd name="T24" fmla="*/ 3908 w 4017"/>
                <a:gd name="T25" fmla="*/ 975 h 1201"/>
                <a:gd name="T26" fmla="*/ 3942 w 4017"/>
                <a:gd name="T27" fmla="*/ 849 h 1201"/>
                <a:gd name="T28" fmla="*/ 3891 w 4017"/>
                <a:gd name="T29" fmla="*/ 733 h 1201"/>
                <a:gd name="T30" fmla="*/ 3719 w 4017"/>
                <a:gd name="T31" fmla="*/ 660 h 1201"/>
                <a:gd name="T32" fmla="*/ 3049 w 4017"/>
                <a:gd name="T33" fmla="*/ 562 h 1201"/>
                <a:gd name="T34" fmla="*/ 2878 w 4017"/>
                <a:gd name="T35" fmla="*/ 464 h 1201"/>
                <a:gd name="T36" fmla="*/ 2824 w 4017"/>
                <a:gd name="T37" fmla="*/ 319 h 1201"/>
                <a:gd name="T38" fmla="*/ 2867 w 4017"/>
                <a:gd name="T39" fmla="*/ 156 h 1201"/>
                <a:gd name="T40" fmla="*/ 3017 w 4017"/>
                <a:gd name="T41" fmla="*/ 49 h 1201"/>
                <a:gd name="T42" fmla="*/ 3343 w 4017"/>
                <a:gd name="T43" fmla="*/ 0 h 1201"/>
                <a:gd name="T44" fmla="*/ 3656 w 4017"/>
                <a:gd name="T45" fmla="*/ 28 h 1201"/>
                <a:gd name="T46" fmla="*/ 3897 w 4017"/>
                <a:gd name="T47" fmla="*/ 128 h 1201"/>
                <a:gd name="T48" fmla="*/ 3953 w 4017"/>
                <a:gd name="T49" fmla="*/ 259 h 1201"/>
                <a:gd name="T50" fmla="*/ 3748 w 4017"/>
                <a:gd name="T51" fmla="*/ 128 h 1201"/>
                <a:gd name="T52" fmla="*/ 3493 w 4017"/>
                <a:gd name="T53" fmla="*/ 72 h 1201"/>
                <a:gd name="T54" fmla="*/ 3185 w 4017"/>
                <a:gd name="T55" fmla="*/ 78 h 1201"/>
                <a:gd name="T56" fmla="*/ 2974 w 4017"/>
                <a:gd name="T57" fmla="*/ 148 h 1201"/>
                <a:gd name="T58" fmla="*/ 2899 w 4017"/>
                <a:gd name="T59" fmla="*/ 288 h 1201"/>
                <a:gd name="T60" fmla="*/ 2935 w 4017"/>
                <a:gd name="T61" fmla="*/ 417 h 1201"/>
                <a:gd name="T62" fmla="*/ 3068 w 4017"/>
                <a:gd name="T63" fmla="*/ 496 h 1201"/>
                <a:gd name="T64" fmla="*/ 502 w 4017"/>
                <a:gd name="T65" fmla="*/ 74 h 1201"/>
                <a:gd name="T66" fmla="*/ 271 w 4017"/>
                <a:gd name="T67" fmla="*/ 148 h 1201"/>
                <a:gd name="T68" fmla="*/ 130 w 4017"/>
                <a:gd name="T69" fmla="*/ 300 h 1201"/>
                <a:gd name="T70" fmla="*/ 74 w 4017"/>
                <a:gd name="T71" fmla="*/ 529 h 1201"/>
                <a:gd name="T72" fmla="*/ 109 w 4017"/>
                <a:gd name="T73" fmla="*/ 855 h 1201"/>
                <a:gd name="T74" fmla="*/ 253 w 4017"/>
                <a:gd name="T75" fmla="*/ 1040 h 1201"/>
                <a:gd name="T76" fmla="*/ 450 w 4017"/>
                <a:gd name="T77" fmla="*/ 1117 h 1201"/>
                <a:gd name="T78" fmla="*/ 834 w 4017"/>
                <a:gd name="T79" fmla="*/ 1122 h 1201"/>
                <a:gd name="T80" fmla="*/ 1068 w 4017"/>
                <a:gd name="T81" fmla="*/ 1044 h 1201"/>
                <a:gd name="T82" fmla="*/ 1231 w 4017"/>
                <a:gd name="T83" fmla="*/ 597 h 1201"/>
                <a:gd name="T84" fmla="*/ 1082 w 4017"/>
                <a:gd name="T85" fmla="*/ 1116 h 1201"/>
                <a:gd name="T86" fmla="*/ 857 w 4017"/>
                <a:gd name="T87" fmla="*/ 1185 h 1201"/>
                <a:gd name="T88" fmla="*/ 528 w 4017"/>
                <a:gd name="T89" fmla="*/ 1196 h 1201"/>
                <a:gd name="T90" fmla="*/ 252 w 4017"/>
                <a:gd name="T91" fmla="*/ 1122 h 1201"/>
                <a:gd name="T92" fmla="*/ 84 w 4017"/>
                <a:gd name="T93" fmla="*/ 969 h 1201"/>
                <a:gd name="T94" fmla="*/ 2 w 4017"/>
                <a:gd name="T95" fmla="*/ 705 h 1201"/>
                <a:gd name="T96" fmla="*/ 23 w 4017"/>
                <a:gd name="T97" fmla="*/ 369 h 1201"/>
                <a:gd name="T98" fmla="*/ 139 w 4017"/>
                <a:gd name="T99" fmla="*/ 158 h 1201"/>
                <a:gd name="T100" fmla="*/ 356 w 4017"/>
                <a:gd name="T101" fmla="*/ 34 h 1201"/>
                <a:gd name="T102" fmla="*/ 631 w 4017"/>
                <a:gd name="T103" fmla="*/ 0 h 1201"/>
                <a:gd name="T104" fmla="*/ 893 w 4017"/>
                <a:gd name="T105" fmla="*/ 27 h 1201"/>
                <a:gd name="T106" fmla="*/ 1111 w 4017"/>
                <a:gd name="T107" fmla="*/ 126 h 1201"/>
                <a:gd name="T108" fmla="*/ 1187 w 4017"/>
                <a:gd name="T109" fmla="*/ 303 h 1201"/>
                <a:gd name="T110" fmla="*/ 1032 w 4017"/>
                <a:gd name="T111" fmla="*/ 158 h 1201"/>
                <a:gd name="T112" fmla="*/ 793 w 4017"/>
                <a:gd name="T113" fmla="*/ 78 h 1201"/>
                <a:gd name="T114" fmla="*/ 1994 w 4017"/>
                <a:gd name="T115" fmla="*/ 4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7" h="1201">
                  <a:moveTo>
                    <a:pt x="3608" y="570"/>
                  </a:moveTo>
                  <a:lnTo>
                    <a:pt x="3630" y="572"/>
                  </a:lnTo>
                  <a:lnTo>
                    <a:pt x="3652" y="576"/>
                  </a:lnTo>
                  <a:lnTo>
                    <a:pt x="3674" y="578"/>
                  </a:lnTo>
                  <a:lnTo>
                    <a:pt x="3695" y="582"/>
                  </a:lnTo>
                  <a:lnTo>
                    <a:pt x="3736" y="589"/>
                  </a:lnTo>
                  <a:lnTo>
                    <a:pt x="3774" y="597"/>
                  </a:lnTo>
                  <a:lnTo>
                    <a:pt x="3794" y="603"/>
                  </a:lnTo>
                  <a:lnTo>
                    <a:pt x="3812" y="608"/>
                  </a:lnTo>
                  <a:lnTo>
                    <a:pt x="3828" y="614"/>
                  </a:lnTo>
                  <a:lnTo>
                    <a:pt x="3845" y="620"/>
                  </a:lnTo>
                  <a:lnTo>
                    <a:pt x="3861" y="626"/>
                  </a:lnTo>
                  <a:lnTo>
                    <a:pt x="3876" y="633"/>
                  </a:lnTo>
                  <a:lnTo>
                    <a:pt x="3891" y="640"/>
                  </a:lnTo>
                  <a:lnTo>
                    <a:pt x="3904" y="649"/>
                  </a:lnTo>
                  <a:lnTo>
                    <a:pt x="3917" y="657"/>
                  </a:lnTo>
                  <a:lnTo>
                    <a:pt x="3929" y="666"/>
                  </a:lnTo>
                  <a:lnTo>
                    <a:pt x="3941" y="675"/>
                  </a:lnTo>
                  <a:lnTo>
                    <a:pt x="3952" y="686"/>
                  </a:lnTo>
                  <a:lnTo>
                    <a:pt x="3962" y="697"/>
                  </a:lnTo>
                  <a:lnTo>
                    <a:pt x="3971" y="708"/>
                  </a:lnTo>
                  <a:lnTo>
                    <a:pt x="3980" y="720"/>
                  </a:lnTo>
                  <a:lnTo>
                    <a:pt x="3987" y="733"/>
                  </a:lnTo>
                  <a:lnTo>
                    <a:pt x="3994" y="746"/>
                  </a:lnTo>
                  <a:lnTo>
                    <a:pt x="4000" y="759"/>
                  </a:lnTo>
                  <a:lnTo>
                    <a:pt x="4005" y="775"/>
                  </a:lnTo>
                  <a:lnTo>
                    <a:pt x="4010" y="790"/>
                  </a:lnTo>
                  <a:lnTo>
                    <a:pt x="4012" y="806"/>
                  </a:lnTo>
                  <a:lnTo>
                    <a:pt x="4014" y="824"/>
                  </a:lnTo>
                  <a:lnTo>
                    <a:pt x="4017" y="841"/>
                  </a:lnTo>
                  <a:lnTo>
                    <a:pt x="4017" y="860"/>
                  </a:lnTo>
                  <a:lnTo>
                    <a:pt x="4016" y="880"/>
                  </a:lnTo>
                  <a:lnTo>
                    <a:pt x="4013" y="904"/>
                  </a:lnTo>
                  <a:lnTo>
                    <a:pt x="4011" y="916"/>
                  </a:lnTo>
                  <a:lnTo>
                    <a:pt x="4008" y="930"/>
                  </a:lnTo>
                  <a:lnTo>
                    <a:pt x="4005" y="943"/>
                  </a:lnTo>
                  <a:lnTo>
                    <a:pt x="4000" y="956"/>
                  </a:lnTo>
                  <a:lnTo>
                    <a:pt x="3994" y="970"/>
                  </a:lnTo>
                  <a:lnTo>
                    <a:pt x="3988" y="985"/>
                  </a:lnTo>
                  <a:lnTo>
                    <a:pt x="3981" y="999"/>
                  </a:lnTo>
                  <a:lnTo>
                    <a:pt x="3971" y="1012"/>
                  </a:lnTo>
                  <a:lnTo>
                    <a:pt x="3966" y="1020"/>
                  </a:lnTo>
                  <a:lnTo>
                    <a:pt x="3962" y="1027"/>
                  </a:lnTo>
                  <a:lnTo>
                    <a:pt x="3951" y="1041"/>
                  </a:lnTo>
                  <a:lnTo>
                    <a:pt x="3938" y="1056"/>
                  </a:lnTo>
                  <a:lnTo>
                    <a:pt x="3930" y="1062"/>
                  </a:lnTo>
                  <a:lnTo>
                    <a:pt x="3923" y="1069"/>
                  </a:lnTo>
                  <a:lnTo>
                    <a:pt x="3909" y="1082"/>
                  </a:lnTo>
                  <a:lnTo>
                    <a:pt x="3891" y="1095"/>
                  </a:lnTo>
                  <a:lnTo>
                    <a:pt x="3872" y="1108"/>
                  </a:lnTo>
                  <a:lnTo>
                    <a:pt x="3851" y="1120"/>
                  </a:lnTo>
                  <a:lnTo>
                    <a:pt x="3830" y="1131"/>
                  </a:lnTo>
                  <a:lnTo>
                    <a:pt x="3818" y="1137"/>
                  </a:lnTo>
                  <a:lnTo>
                    <a:pt x="3804" y="1142"/>
                  </a:lnTo>
                  <a:lnTo>
                    <a:pt x="3779" y="1153"/>
                  </a:lnTo>
                  <a:lnTo>
                    <a:pt x="3750" y="1162"/>
                  </a:lnTo>
                  <a:lnTo>
                    <a:pt x="3720" y="1171"/>
                  </a:lnTo>
                  <a:lnTo>
                    <a:pt x="3687" y="1178"/>
                  </a:lnTo>
                  <a:lnTo>
                    <a:pt x="3652" y="1185"/>
                  </a:lnTo>
                  <a:lnTo>
                    <a:pt x="3615" y="1190"/>
                  </a:lnTo>
                  <a:lnTo>
                    <a:pt x="3596" y="1192"/>
                  </a:lnTo>
                  <a:lnTo>
                    <a:pt x="3575" y="1195"/>
                  </a:lnTo>
                  <a:lnTo>
                    <a:pt x="3533" y="1198"/>
                  </a:lnTo>
                  <a:lnTo>
                    <a:pt x="3489" y="1201"/>
                  </a:lnTo>
                  <a:lnTo>
                    <a:pt x="3465" y="1201"/>
                  </a:lnTo>
                  <a:lnTo>
                    <a:pt x="3441" y="1201"/>
                  </a:lnTo>
                  <a:lnTo>
                    <a:pt x="3412" y="1201"/>
                  </a:lnTo>
                  <a:lnTo>
                    <a:pt x="3383" y="1201"/>
                  </a:lnTo>
                  <a:lnTo>
                    <a:pt x="3355" y="1200"/>
                  </a:lnTo>
                  <a:lnTo>
                    <a:pt x="3327" y="1198"/>
                  </a:lnTo>
                  <a:lnTo>
                    <a:pt x="3301" y="1196"/>
                  </a:lnTo>
                  <a:lnTo>
                    <a:pt x="3274" y="1194"/>
                  </a:lnTo>
                  <a:lnTo>
                    <a:pt x="3249" y="1191"/>
                  </a:lnTo>
                  <a:lnTo>
                    <a:pt x="3224" y="1189"/>
                  </a:lnTo>
                  <a:lnTo>
                    <a:pt x="3200" y="1185"/>
                  </a:lnTo>
                  <a:lnTo>
                    <a:pt x="3177" y="1182"/>
                  </a:lnTo>
                  <a:lnTo>
                    <a:pt x="3154" y="1177"/>
                  </a:lnTo>
                  <a:lnTo>
                    <a:pt x="3131" y="1172"/>
                  </a:lnTo>
                  <a:lnTo>
                    <a:pt x="3110" y="1167"/>
                  </a:lnTo>
                  <a:lnTo>
                    <a:pt x="3088" y="1161"/>
                  </a:lnTo>
                  <a:lnTo>
                    <a:pt x="3068" y="1155"/>
                  </a:lnTo>
                  <a:lnTo>
                    <a:pt x="3047" y="1148"/>
                  </a:lnTo>
                  <a:lnTo>
                    <a:pt x="3028" y="1141"/>
                  </a:lnTo>
                  <a:lnTo>
                    <a:pt x="3009" y="1134"/>
                  </a:lnTo>
                  <a:lnTo>
                    <a:pt x="2990" y="1125"/>
                  </a:lnTo>
                  <a:lnTo>
                    <a:pt x="2972" y="1117"/>
                  </a:lnTo>
                  <a:lnTo>
                    <a:pt x="2954" y="1108"/>
                  </a:lnTo>
                  <a:lnTo>
                    <a:pt x="2936" y="1098"/>
                  </a:lnTo>
                  <a:lnTo>
                    <a:pt x="2919" y="1088"/>
                  </a:lnTo>
                  <a:lnTo>
                    <a:pt x="2911" y="1083"/>
                  </a:lnTo>
                  <a:lnTo>
                    <a:pt x="2902" y="1077"/>
                  </a:lnTo>
                  <a:lnTo>
                    <a:pt x="2885" y="1066"/>
                  </a:lnTo>
                  <a:lnTo>
                    <a:pt x="2869" y="1054"/>
                  </a:lnTo>
                  <a:lnTo>
                    <a:pt x="2853" y="1042"/>
                  </a:lnTo>
                  <a:lnTo>
                    <a:pt x="2837" y="1029"/>
                  </a:lnTo>
                  <a:lnTo>
                    <a:pt x="2822" y="1016"/>
                  </a:lnTo>
                  <a:lnTo>
                    <a:pt x="2807" y="1002"/>
                  </a:lnTo>
                  <a:lnTo>
                    <a:pt x="2777" y="972"/>
                  </a:lnTo>
                  <a:lnTo>
                    <a:pt x="2773" y="967"/>
                  </a:lnTo>
                  <a:lnTo>
                    <a:pt x="2807" y="904"/>
                  </a:lnTo>
                  <a:lnTo>
                    <a:pt x="2817" y="914"/>
                  </a:lnTo>
                  <a:lnTo>
                    <a:pt x="2829" y="927"/>
                  </a:lnTo>
                  <a:lnTo>
                    <a:pt x="2841" y="939"/>
                  </a:lnTo>
                  <a:lnTo>
                    <a:pt x="2853" y="950"/>
                  </a:lnTo>
                  <a:lnTo>
                    <a:pt x="2865" y="962"/>
                  </a:lnTo>
                  <a:lnTo>
                    <a:pt x="2890" y="984"/>
                  </a:lnTo>
                  <a:lnTo>
                    <a:pt x="2903" y="994"/>
                  </a:lnTo>
                  <a:lnTo>
                    <a:pt x="2918" y="1005"/>
                  </a:lnTo>
                  <a:lnTo>
                    <a:pt x="2945" y="1024"/>
                  </a:lnTo>
                  <a:lnTo>
                    <a:pt x="2977" y="1042"/>
                  </a:lnTo>
                  <a:lnTo>
                    <a:pt x="2992" y="1051"/>
                  </a:lnTo>
                  <a:lnTo>
                    <a:pt x="3009" y="1059"/>
                  </a:lnTo>
                  <a:lnTo>
                    <a:pt x="3026" y="1068"/>
                  </a:lnTo>
                  <a:lnTo>
                    <a:pt x="3044" y="1075"/>
                  </a:lnTo>
                  <a:lnTo>
                    <a:pt x="3063" y="1082"/>
                  </a:lnTo>
                  <a:lnTo>
                    <a:pt x="3082" y="1088"/>
                  </a:lnTo>
                  <a:lnTo>
                    <a:pt x="3101" y="1095"/>
                  </a:lnTo>
                  <a:lnTo>
                    <a:pt x="3123" y="1100"/>
                  </a:lnTo>
                  <a:lnTo>
                    <a:pt x="3143" y="1106"/>
                  </a:lnTo>
                  <a:lnTo>
                    <a:pt x="3166" y="1111"/>
                  </a:lnTo>
                  <a:lnTo>
                    <a:pt x="3189" y="1116"/>
                  </a:lnTo>
                  <a:lnTo>
                    <a:pt x="3213" y="1119"/>
                  </a:lnTo>
                  <a:lnTo>
                    <a:pt x="3238" y="1123"/>
                  </a:lnTo>
                  <a:lnTo>
                    <a:pt x="3263" y="1126"/>
                  </a:lnTo>
                  <a:lnTo>
                    <a:pt x="3291" y="1129"/>
                  </a:lnTo>
                  <a:lnTo>
                    <a:pt x="3319" y="1131"/>
                  </a:lnTo>
                  <a:lnTo>
                    <a:pt x="3347" y="1134"/>
                  </a:lnTo>
                  <a:lnTo>
                    <a:pt x="3377" y="1135"/>
                  </a:lnTo>
                  <a:lnTo>
                    <a:pt x="3407" y="1135"/>
                  </a:lnTo>
                  <a:lnTo>
                    <a:pt x="3440" y="1136"/>
                  </a:lnTo>
                  <a:lnTo>
                    <a:pt x="3469" y="1135"/>
                  </a:lnTo>
                  <a:lnTo>
                    <a:pt x="3496" y="1135"/>
                  </a:lnTo>
                  <a:lnTo>
                    <a:pt x="3524" y="1132"/>
                  </a:lnTo>
                  <a:lnTo>
                    <a:pt x="3550" y="1131"/>
                  </a:lnTo>
                  <a:lnTo>
                    <a:pt x="3576" y="1128"/>
                  </a:lnTo>
                  <a:lnTo>
                    <a:pt x="3602" y="1125"/>
                  </a:lnTo>
                  <a:lnTo>
                    <a:pt x="3626" y="1120"/>
                  </a:lnTo>
                  <a:lnTo>
                    <a:pt x="3638" y="1119"/>
                  </a:lnTo>
                  <a:lnTo>
                    <a:pt x="3650" y="1117"/>
                  </a:lnTo>
                  <a:lnTo>
                    <a:pt x="3672" y="1112"/>
                  </a:lnTo>
                  <a:lnTo>
                    <a:pt x="3694" y="1106"/>
                  </a:lnTo>
                  <a:lnTo>
                    <a:pt x="3714" y="1100"/>
                  </a:lnTo>
                  <a:lnTo>
                    <a:pt x="3735" y="1093"/>
                  </a:lnTo>
                  <a:lnTo>
                    <a:pt x="3744" y="1090"/>
                  </a:lnTo>
                  <a:lnTo>
                    <a:pt x="3754" y="1087"/>
                  </a:lnTo>
                  <a:lnTo>
                    <a:pt x="3773" y="1078"/>
                  </a:lnTo>
                  <a:lnTo>
                    <a:pt x="3791" y="1070"/>
                  </a:lnTo>
                  <a:lnTo>
                    <a:pt x="3808" y="1062"/>
                  </a:lnTo>
                  <a:lnTo>
                    <a:pt x="3824" y="1053"/>
                  </a:lnTo>
                  <a:lnTo>
                    <a:pt x="3838" y="1044"/>
                  </a:lnTo>
                  <a:lnTo>
                    <a:pt x="3852" y="1033"/>
                  </a:lnTo>
                  <a:lnTo>
                    <a:pt x="3866" y="1022"/>
                  </a:lnTo>
                  <a:lnTo>
                    <a:pt x="3878" y="1011"/>
                  </a:lnTo>
                  <a:lnTo>
                    <a:pt x="3888" y="1000"/>
                  </a:lnTo>
                  <a:lnTo>
                    <a:pt x="3899" y="988"/>
                  </a:lnTo>
                  <a:lnTo>
                    <a:pt x="3908" y="975"/>
                  </a:lnTo>
                  <a:lnTo>
                    <a:pt x="3912" y="969"/>
                  </a:lnTo>
                  <a:lnTo>
                    <a:pt x="3916" y="963"/>
                  </a:lnTo>
                  <a:lnTo>
                    <a:pt x="3923" y="950"/>
                  </a:lnTo>
                  <a:lnTo>
                    <a:pt x="3929" y="936"/>
                  </a:lnTo>
                  <a:lnTo>
                    <a:pt x="3932" y="930"/>
                  </a:lnTo>
                  <a:lnTo>
                    <a:pt x="3934" y="922"/>
                  </a:lnTo>
                  <a:lnTo>
                    <a:pt x="3938" y="908"/>
                  </a:lnTo>
                  <a:lnTo>
                    <a:pt x="3939" y="900"/>
                  </a:lnTo>
                  <a:lnTo>
                    <a:pt x="3940" y="892"/>
                  </a:lnTo>
                  <a:lnTo>
                    <a:pt x="3942" y="877"/>
                  </a:lnTo>
                  <a:lnTo>
                    <a:pt x="3942" y="861"/>
                  </a:lnTo>
                  <a:lnTo>
                    <a:pt x="3942" y="849"/>
                  </a:lnTo>
                  <a:lnTo>
                    <a:pt x="3941" y="837"/>
                  </a:lnTo>
                  <a:lnTo>
                    <a:pt x="3940" y="826"/>
                  </a:lnTo>
                  <a:lnTo>
                    <a:pt x="3938" y="816"/>
                  </a:lnTo>
                  <a:lnTo>
                    <a:pt x="3935" y="805"/>
                  </a:lnTo>
                  <a:lnTo>
                    <a:pt x="3933" y="794"/>
                  </a:lnTo>
                  <a:lnTo>
                    <a:pt x="3928" y="784"/>
                  </a:lnTo>
                  <a:lnTo>
                    <a:pt x="3924" y="775"/>
                  </a:lnTo>
                  <a:lnTo>
                    <a:pt x="3918" y="766"/>
                  </a:lnTo>
                  <a:lnTo>
                    <a:pt x="3912" y="757"/>
                  </a:lnTo>
                  <a:lnTo>
                    <a:pt x="3906" y="748"/>
                  </a:lnTo>
                  <a:lnTo>
                    <a:pt x="3899" y="741"/>
                  </a:lnTo>
                  <a:lnTo>
                    <a:pt x="3891" y="733"/>
                  </a:lnTo>
                  <a:lnTo>
                    <a:pt x="3882" y="726"/>
                  </a:lnTo>
                  <a:lnTo>
                    <a:pt x="3873" y="718"/>
                  </a:lnTo>
                  <a:lnTo>
                    <a:pt x="3863" y="712"/>
                  </a:lnTo>
                  <a:lnTo>
                    <a:pt x="3852" y="705"/>
                  </a:lnTo>
                  <a:lnTo>
                    <a:pt x="3840" y="699"/>
                  </a:lnTo>
                  <a:lnTo>
                    <a:pt x="3828" y="693"/>
                  </a:lnTo>
                  <a:lnTo>
                    <a:pt x="3815" y="688"/>
                  </a:lnTo>
                  <a:lnTo>
                    <a:pt x="3801" y="682"/>
                  </a:lnTo>
                  <a:lnTo>
                    <a:pt x="3786" y="678"/>
                  </a:lnTo>
                  <a:lnTo>
                    <a:pt x="3754" y="668"/>
                  </a:lnTo>
                  <a:lnTo>
                    <a:pt x="3737" y="664"/>
                  </a:lnTo>
                  <a:lnTo>
                    <a:pt x="3719" y="660"/>
                  </a:lnTo>
                  <a:lnTo>
                    <a:pt x="3700" y="656"/>
                  </a:lnTo>
                  <a:lnTo>
                    <a:pt x="3680" y="652"/>
                  </a:lnTo>
                  <a:lnTo>
                    <a:pt x="3638" y="646"/>
                  </a:lnTo>
                  <a:lnTo>
                    <a:pt x="3592" y="640"/>
                  </a:lnTo>
                  <a:lnTo>
                    <a:pt x="3235" y="598"/>
                  </a:lnTo>
                  <a:lnTo>
                    <a:pt x="3183" y="591"/>
                  </a:lnTo>
                  <a:lnTo>
                    <a:pt x="3158" y="588"/>
                  </a:lnTo>
                  <a:lnTo>
                    <a:pt x="3135" y="583"/>
                  </a:lnTo>
                  <a:lnTo>
                    <a:pt x="3112" y="579"/>
                  </a:lnTo>
                  <a:lnTo>
                    <a:pt x="3089" y="574"/>
                  </a:lnTo>
                  <a:lnTo>
                    <a:pt x="3069" y="568"/>
                  </a:lnTo>
                  <a:lnTo>
                    <a:pt x="3049" y="562"/>
                  </a:lnTo>
                  <a:lnTo>
                    <a:pt x="3029" y="556"/>
                  </a:lnTo>
                  <a:lnTo>
                    <a:pt x="3011" y="550"/>
                  </a:lnTo>
                  <a:lnTo>
                    <a:pt x="2995" y="543"/>
                  </a:lnTo>
                  <a:lnTo>
                    <a:pt x="2978" y="536"/>
                  </a:lnTo>
                  <a:lnTo>
                    <a:pt x="2962" y="529"/>
                  </a:lnTo>
                  <a:lnTo>
                    <a:pt x="2948" y="522"/>
                  </a:lnTo>
                  <a:lnTo>
                    <a:pt x="2935" y="513"/>
                  </a:lnTo>
                  <a:lnTo>
                    <a:pt x="2921" y="504"/>
                  </a:lnTo>
                  <a:lnTo>
                    <a:pt x="2909" y="495"/>
                  </a:lnTo>
                  <a:lnTo>
                    <a:pt x="2897" y="486"/>
                  </a:lnTo>
                  <a:lnTo>
                    <a:pt x="2888" y="475"/>
                  </a:lnTo>
                  <a:lnTo>
                    <a:pt x="2878" y="464"/>
                  </a:lnTo>
                  <a:lnTo>
                    <a:pt x="2869" y="453"/>
                  </a:lnTo>
                  <a:lnTo>
                    <a:pt x="2861" y="442"/>
                  </a:lnTo>
                  <a:lnTo>
                    <a:pt x="2854" y="430"/>
                  </a:lnTo>
                  <a:lnTo>
                    <a:pt x="2851" y="424"/>
                  </a:lnTo>
                  <a:lnTo>
                    <a:pt x="2847" y="418"/>
                  </a:lnTo>
                  <a:lnTo>
                    <a:pt x="2842" y="405"/>
                  </a:lnTo>
                  <a:lnTo>
                    <a:pt x="2837" y="392"/>
                  </a:lnTo>
                  <a:lnTo>
                    <a:pt x="2833" y="379"/>
                  </a:lnTo>
                  <a:lnTo>
                    <a:pt x="2829" y="364"/>
                  </a:lnTo>
                  <a:lnTo>
                    <a:pt x="2827" y="350"/>
                  </a:lnTo>
                  <a:lnTo>
                    <a:pt x="2825" y="334"/>
                  </a:lnTo>
                  <a:lnTo>
                    <a:pt x="2824" y="319"/>
                  </a:lnTo>
                  <a:lnTo>
                    <a:pt x="2824" y="303"/>
                  </a:lnTo>
                  <a:lnTo>
                    <a:pt x="2824" y="284"/>
                  </a:lnTo>
                  <a:lnTo>
                    <a:pt x="2825" y="266"/>
                  </a:lnTo>
                  <a:lnTo>
                    <a:pt x="2829" y="248"/>
                  </a:lnTo>
                  <a:lnTo>
                    <a:pt x="2833" y="231"/>
                  </a:lnTo>
                  <a:lnTo>
                    <a:pt x="2837" y="214"/>
                  </a:lnTo>
                  <a:lnTo>
                    <a:pt x="2840" y="207"/>
                  </a:lnTo>
                  <a:lnTo>
                    <a:pt x="2843" y="199"/>
                  </a:lnTo>
                  <a:lnTo>
                    <a:pt x="2849" y="184"/>
                  </a:lnTo>
                  <a:lnTo>
                    <a:pt x="2854" y="176"/>
                  </a:lnTo>
                  <a:lnTo>
                    <a:pt x="2858" y="169"/>
                  </a:lnTo>
                  <a:lnTo>
                    <a:pt x="2867" y="156"/>
                  </a:lnTo>
                  <a:lnTo>
                    <a:pt x="2877" y="142"/>
                  </a:lnTo>
                  <a:lnTo>
                    <a:pt x="2888" y="129"/>
                  </a:lnTo>
                  <a:lnTo>
                    <a:pt x="2901" y="117"/>
                  </a:lnTo>
                  <a:lnTo>
                    <a:pt x="2907" y="111"/>
                  </a:lnTo>
                  <a:lnTo>
                    <a:pt x="2914" y="105"/>
                  </a:lnTo>
                  <a:lnTo>
                    <a:pt x="2929" y="94"/>
                  </a:lnTo>
                  <a:lnTo>
                    <a:pt x="2944" y="85"/>
                  </a:lnTo>
                  <a:lnTo>
                    <a:pt x="2953" y="79"/>
                  </a:lnTo>
                  <a:lnTo>
                    <a:pt x="2961" y="74"/>
                  </a:lnTo>
                  <a:lnTo>
                    <a:pt x="2979" y="66"/>
                  </a:lnTo>
                  <a:lnTo>
                    <a:pt x="2997" y="57"/>
                  </a:lnTo>
                  <a:lnTo>
                    <a:pt x="3017" y="49"/>
                  </a:lnTo>
                  <a:lnTo>
                    <a:pt x="3038" y="42"/>
                  </a:lnTo>
                  <a:lnTo>
                    <a:pt x="3061" y="34"/>
                  </a:lnTo>
                  <a:lnTo>
                    <a:pt x="3083" y="28"/>
                  </a:lnTo>
                  <a:lnTo>
                    <a:pt x="3109" y="24"/>
                  </a:lnTo>
                  <a:lnTo>
                    <a:pt x="3134" y="18"/>
                  </a:lnTo>
                  <a:lnTo>
                    <a:pt x="3160" y="14"/>
                  </a:lnTo>
                  <a:lnTo>
                    <a:pt x="3188" y="10"/>
                  </a:lnTo>
                  <a:lnTo>
                    <a:pt x="3217" y="7"/>
                  </a:lnTo>
                  <a:lnTo>
                    <a:pt x="3247" y="4"/>
                  </a:lnTo>
                  <a:lnTo>
                    <a:pt x="3278" y="2"/>
                  </a:lnTo>
                  <a:lnTo>
                    <a:pt x="3309" y="1"/>
                  </a:lnTo>
                  <a:lnTo>
                    <a:pt x="3343" y="0"/>
                  </a:lnTo>
                  <a:lnTo>
                    <a:pt x="3377" y="0"/>
                  </a:lnTo>
                  <a:lnTo>
                    <a:pt x="3403" y="0"/>
                  </a:lnTo>
                  <a:lnTo>
                    <a:pt x="3428" y="0"/>
                  </a:lnTo>
                  <a:lnTo>
                    <a:pt x="3453" y="1"/>
                  </a:lnTo>
                  <a:lnTo>
                    <a:pt x="3477" y="2"/>
                  </a:lnTo>
                  <a:lnTo>
                    <a:pt x="3501" y="4"/>
                  </a:lnTo>
                  <a:lnTo>
                    <a:pt x="3525" y="7"/>
                  </a:lnTo>
                  <a:lnTo>
                    <a:pt x="3548" y="9"/>
                  </a:lnTo>
                  <a:lnTo>
                    <a:pt x="3570" y="12"/>
                  </a:lnTo>
                  <a:lnTo>
                    <a:pt x="3592" y="15"/>
                  </a:lnTo>
                  <a:lnTo>
                    <a:pt x="3614" y="19"/>
                  </a:lnTo>
                  <a:lnTo>
                    <a:pt x="3656" y="28"/>
                  </a:lnTo>
                  <a:lnTo>
                    <a:pt x="3676" y="33"/>
                  </a:lnTo>
                  <a:lnTo>
                    <a:pt x="3696" y="38"/>
                  </a:lnTo>
                  <a:lnTo>
                    <a:pt x="3717" y="44"/>
                  </a:lnTo>
                  <a:lnTo>
                    <a:pt x="3736" y="51"/>
                  </a:lnTo>
                  <a:lnTo>
                    <a:pt x="3755" y="57"/>
                  </a:lnTo>
                  <a:lnTo>
                    <a:pt x="3773" y="64"/>
                  </a:lnTo>
                  <a:lnTo>
                    <a:pt x="3792" y="73"/>
                  </a:lnTo>
                  <a:lnTo>
                    <a:pt x="3810" y="81"/>
                  </a:lnTo>
                  <a:lnTo>
                    <a:pt x="3828" y="90"/>
                  </a:lnTo>
                  <a:lnTo>
                    <a:pt x="3845" y="98"/>
                  </a:lnTo>
                  <a:lnTo>
                    <a:pt x="3880" y="118"/>
                  </a:lnTo>
                  <a:lnTo>
                    <a:pt x="3897" y="128"/>
                  </a:lnTo>
                  <a:lnTo>
                    <a:pt x="3914" y="140"/>
                  </a:lnTo>
                  <a:lnTo>
                    <a:pt x="3929" y="151"/>
                  </a:lnTo>
                  <a:lnTo>
                    <a:pt x="3946" y="163"/>
                  </a:lnTo>
                  <a:lnTo>
                    <a:pt x="3953" y="169"/>
                  </a:lnTo>
                  <a:lnTo>
                    <a:pt x="3962" y="176"/>
                  </a:lnTo>
                  <a:lnTo>
                    <a:pt x="3977" y="188"/>
                  </a:lnTo>
                  <a:lnTo>
                    <a:pt x="3993" y="202"/>
                  </a:lnTo>
                  <a:lnTo>
                    <a:pt x="4008" y="216"/>
                  </a:lnTo>
                  <a:lnTo>
                    <a:pt x="4014" y="222"/>
                  </a:lnTo>
                  <a:lnTo>
                    <a:pt x="3976" y="280"/>
                  </a:lnTo>
                  <a:lnTo>
                    <a:pt x="3968" y="273"/>
                  </a:lnTo>
                  <a:lnTo>
                    <a:pt x="3953" y="259"/>
                  </a:lnTo>
                  <a:lnTo>
                    <a:pt x="3939" y="247"/>
                  </a:lnTo>
                  <a:lnTo>
                    <a:pt x="3909" y="222"/>
                  </a:lnTo>
                  <a:lnTo>
                    <a:pt x="3893" y="211"/>
                  </a:lnTo>
                  <a:lnTo>
                    <a:pt x="3878" y="199"/>
                  </a:lnTo>
                  <a:lnTo>
                    <a:pt x="3863" y="189"/>
                  </a:lnTo>
                  <a:lnTo>
                    <a:pt x="3846" y="178"/>
                  </a:lnTo>
                  <a:lnTo>
                    <a:pt x="3831" y="169"/>
                  </a:lnTo>
                  <a:lnTo>
                    <a:pt x="3815" y="160"/>
                  </a:lnTo>
                  <a:lnTo>
                    <a:pt x="3798" y="151"/>
                  </a:lnTo>
                  <a:lnTo>
                    <a:pt x="3782" y="144"/>
                  </a:lnTo>
                  <a:lnTo>
                    <a:pt x="3765" y="135"/>
                  </a:lnTo>
                  <a:lnTo>
                    <a:pt x="3748" y="128"/>
                  </a:lnTo>
                  <a:lnTo>
                    <a:pt x="3730" y="121"/>
                  </a:lnTo>
                  <a:lnTo>
                    <a:pt x="3712" y="115"/>
                  </a:lnTo>
                  <a:lnTo>
                    <a:pt x="3694" y="109"/>
                  </a:lnTo>
                  <a:lnTo>
                    <a:pt x="3676" y="103"/>
                  </a:lnTo>
                  <a:lnTo>
                    <a:pt x="3657" y="98"/>
                  </a:lnTo>
                  <a:lnTo>
                    <a:pt x="3638" y="93"/>
                  </a:lnTo>
                  <a:lnTo>
                    <a:pt x="3598" y="85"/>
                  </a:lnTo>
                  <a:lnTo>
                    <a:pt x="3578" y="81"/>
                  </a:lnTo>
                  <a:lnTo>
                    <a:pt x="3557" y="78"/>
                  </a:lnTo>
                  <a:lnTo>
                    <a:pt x="3536" y="75"/>
                  </a:lnTo>
                  <a:lnTo>
                    <a:pt x="3514" y="73"/>
                  </a:lnTo>
                  <a:lnTo>
                    <a:pt x="3493" y="72"/>
                  </a:lnTo>
                  <a:lnTo>
                    <a:pt x="3470" y="69"/>
                  </a:lnTo>
                  <a:lnTo>
                    <a:pt x="3446" y="68"/>
                  </a:lnTo>
                  <a:lnTo>
                    <a:pt x="3423" y="67"/>
                  </a:lnTo>
                  <a:lnTo>
                    <a:pt x="3398" y="67"/>
                  </a:lnTo>
                  <a:lnTo>
                    <a:pt x="3374" y="67"/>
                  </a:lnTo>
                  <a:lnTo>
                    <a:pt x="3344" y="67"/>
                  </a:lnTo>
                  <a:lnTo>
                    <a:pt x="3315" y="68"/>
                  </a:lnTo>
                  <a:lnTo>
                    <a:pt x="3287" y="68"/>
                  </a:lnTo>
                  <a:lnTo>
                    <a:pt x="3260" y="70"/>
                  </a:lnTo>
                  <a:lnTo>
                    <a:pt x="3235" y="72"/>
                  </a:lnTo>
                  <a:lnTo>
                    <a:pt x="3209" y="74"/>
                  </a:lnTo>
                  <a:lnTo>
                    <a:pt x="3185" y="78"/>
                  </a:lnTo>
                  <a:lnTo>
                    <a:pt x="3163" y="81"/>
                  </a:lnTo>
                  <a:lnTo>
                    <a:pt x="3140" y="85"/>
                  </a:lnTo>
                  <a:lnTo>
                    <a:pt x="3119" y="88"/>
                  </a:lnTo>
                  <a:lnTo>
                    <a:pt x="3099" y="93"/>
                  </a:lnTo>
                  <a:lnTo>
                    <a:pt x="3081" y="99"/>
                  </a:lnTo>
                  <a:lnTo>
                    <a:pt x="3062" y="104"/>
                  </a:lnTo>
                  <a:lnTo>
                    <a:pt x="3045" y="111"/>
                  </a:lnTo>
                  <a:lnTo>
                    <a:pt x="3029" y="117"/>
                  </a:lnTo>
                  <a:lnTo>
                    <a:pt x="3014" y="124"/>
                  </a:lnTo>
                  <a:lnTo>
                    <a:pt x="2999" y="132"/>
                  </a:lnTo>
                  <a:lnTo>
                    <a:pt x="2986" y="140"/>
                  </a:lnTo>
                  <a:lnTo>
                    <a:pt x="2974" y="148"/>
                  </a:lnTo>
                  <a:lnTo>
                    <a:pt x="2962" y="157"/>
                  </a:lnTo>
                  <a:lnTo>
                    <a:pt x="2953" y="166"/>
                  </a:lnTo>
                  <a:lnTo>
                    <a:pt x="2943" y="177"/>
                  </a:lnTo>
                  <a:lnTo>
                    <a:pt x="2935" y="187"/>
                  </a:lnTo>
                  <a:lnTo>
                    <a:pt x="2926" y="198"/>
                  </a:lnTo>
                  <a:lnTo>
                    <a:pt x="2920" y="210"/>
                  </a:lnTo>
                  <a:lnTo>
                    <a:pt x="2914" y="222"/>
                  </a:lnTo>
                  <a:lnTo>
                    <a:pt x="2909" y="234"/>
                  </a:lnTo>
                  <a:lnTo>
                    <a:pt x="2905" y="247"/>
                  </a:lnTo>
                  <a:lnTo>
                    <a:pt x="2902" y="260"/>
                  </a:lnTo>
                  <a:lnTo>
                    <a:pt x="2900" y="273"/>
                  </a:lnTo>
                  <a:lnTo>
                    <a:pt x="2899" y="288"/>
                  </a:lnTo>
                  <a:lnTo>
                    <a:pt x="2897" y="303"/>
                  </a:lnTo>
                  <a:lnTo>
                    <a:pt x="2899" y="315"/>
                  </a:lnTo>
                  <a:lnTo>
                    <a:pt x="2899" y="327"/>
                  </a:lnTo>
                  <a:lnTo>
                    <a:pt x="2901" y="339"/>
                  </a:lnTo>
                  <a:lnTo>
                    <a:pt x="2902" y="350"/>
                  </a:lnTo>
                  <a:lnTo>
                    <a:pt x="2906" y="361"/>
                  </a:lnTo>
                  <a:lnTo>
                    <a:pt x="2908" y="372"/>
                  </a:lnTo>
                  <a:lnTo>
                    <a:pt x="2913" y="381"/>
                  </a:lnTo>
                  <a:lnTo>
                    <a:pt x="2917" y="391"/>
                  </a:lnTo>
                  <a:lnTo>
                    <a:pt x="2923" y="400"/>
                  </a:lnTo>
                  <a:lnTo>
                    <a:pt x="2929" y="409"/>
                  </a:lnTo>
                  <a:lnTo>
                    <a:pt x="2935" y="417"/>
                  </a:lnTo>
                  <a:lnTo>
                    <a:pt x="2942" y="426"/>
                  </a:lnTo>
                  <a:lnTo>
                    <a:pt x="2950" y="434"/>
                  </a:lnTo>
                  <a:lnTo>
                    <a:pt x="2959" y="441"/>
                  </a:lnTo>
                  <a:lnTo>
                    <a:pt x="2968" y="448"/>
                  </a:lnTo>
                  <a:lnTo>
                    <a:pt x="2978" y="456"/>
                  </a:lnTo>
                  <a:lnTo>
                    <a:pt x="2989" y="463"/>
                  </a:lnTo>
                  <a:lnTo>
                    <a:pt x="3001" y="469"/>
                  </a:lnTo>
                  <a:lnTo>
                    <a:pt x="3013" y="475"/>
                  </a:lnTo>
                  <a:lnTo>
                    <a:pt x="3025" y="481"/>
                  </a:lnTo>
                  <a:lnTo>
                    <a:pt x="3039" y="487"/>
                  </a:lnTo>
                  <a:lnTo>
                    <a:pt x="3053" y="492"/>
                  </a:lnTo>
                  <a:lnTo>
                    <a:pt x="3068" y="496"/>
                  </a:lnTo>
                  <a:lnTo>
                    <a:pt x="3085" y="501"/>
                  </a:lnTo>
                  <a:lnTo>
                    <a:pt x="3101" y="506"/>
                  </a:lnTo>
                  <a:lnTo>
                    <a:pt x="3118" y="510"/>
                  </a:lnTo>
                  <a:lnTo>
                    <a:pt x="3155" y="517"/>
                  </a:lnTo>
                  <a:lnTo>
                    <a:pt x="3196" y="524"/>
                  </a:lnTo>
                  <a:lnTo>
                    <a:pt x="3241" y="529"/>
                  </a:lnTo>
                  <a:lnTo>
                    <a:pt x="3608" y="570"/>
                  </a:lnTo>
                  <a:close/>
                  <a:moveTo>
                    <a:pt x="631" y="67"/>
                  </a:moveTo>
                  <a:lnTo>
                    <a:pt x="597" y="67"/>
                  </a:lnTo>
                  <a:lnTo>
                    <a:pt x="564" y="68"/>
                  </a:lnTo>
                  <a:lnTo>
                    <a:pt x="533" y="70"/>
                  </a:lnTo>
                  <a:lnTo>
                    <a:pt x="502" y="74"/>
                  </a:lnTo>
                  <a:lnTo>
                    <a:pt x="486" y="76"/>
                  </a:lnTo>
                  <a:lnTo>
                    <a:pt x="472" y="79"/>
                  </a:lnTo>
                  <a:lnTo>
                    <a:pt x="457" y="81"/>
                  </a:lnTo>
                  <a:lnTo>
                    <a:pt x="443" y="84"/>
                  </a:lnTo>
                  <a:lnTo>
                    <a:pt x="428" y="87"/>
                  </a:lnTo>
                  <a:lnTo>
                    <a:pt x="415" y="91"/>
                  </a:lnTo>
                  <a:lnTo>
                    <a:pt x="389" y="98"/>
                  </a:lnTo>
                  <a:lnTo>
                    <a:pt x="362" y="105"/>
                  </a:lnTo>
                  <a:lnTo>
                    <a:pt x="338" y="115"/>
                  </a:lnTo>
                  <a:lnTo>
                    <a:pt x="316" y="126"/>
                  </a:lnTo>
                  <a:lnTo>
                    <a:pt x="293" y="136"/>
                  </a:lnTo>
                  <a:lnTo>
                    <a:pt x="271" y="148"/>
                  </a:lnTo>
                  <a:lnTo>
                    <a:pt x="251" y="162"/>
                  </a:lnTo>
                  <a:lnTo>
                    <a:pt x="233" y="175"/>
                  </a:lnTo>
                  <a:lnTo>
                    <a:pt x="223" y="183"/>
                  </a:lnTo>
                  <a:lnTo>
                    <a:pt x="215" y="190"/>
                  </a:lnTo>
                  <a:lnTo>
                    <a:pt x="197" y="206"/>
                  </a:lnTo>
                  <a:lnTo>
                    <a:pt x="181" y="223"/>
                  </a:lnTo>
                  <a:lnTo>
                    <a:pt x="167" y="241"/>
                  </a:lnTo>
                  <a:lnTo>
                    <a:pt x="160" y="250"/>
                  </a:lnTo>
                  <a:lnTo>
                    <a:pt x="154" y="260"/>
                  </a:lnTo>
                  <a:lnTo>
                    <a:pt x="146" y="270"/>
                  </a:lnTo>
                  <a:lnTo>
                    <a:pt x="140" y="279"/>
                  </a:lnTo>
                  <a:lnTo>
                    <a:pt x="130" y="300"/>
                  </a:lnTo>
                  <a:lnTo>
                    <a:pt x="119" y="322"/>
                  </a:lnTo>
                  <a:lnTo>
                    <a:pt x="109" y="344"/>
                  </a:lnTo>
                  <a:lnTo>
                    <a:pt x="106" y="356"/>
                  </a:lnTo>
                  <a:lnTo>
                    <a:pt x="101" y="368"/>
                  </a:lnTo>
                  <a:lnTo>
                    <a:pt x="94" y="392"/>
                  </a:lnTo>
                  <a:lnTo>
                    <a:pt x="88" y="418"/>
                  </a:lnTo>
                  <a:lnTo>
                    <a:pt x="85" y="432"/>
                  </a:lnTo>
                  <a:lnTo>
                    <a:pt x="83" y="445"/>
                  </a:lnTo>
                  <a:lnTo>
                    <a:pt x="79" y="471"/>
                  </a:lnTo>
                  <a:lnTo>
                    <a:pt x="78" y="486"/>
                  </a:lnTo>
                  <a:lnTo>
                    <a:pt x="77" y="500"/>
                  </a:lnTo>
                  <a:lnTo>
                    <a:pt x="74" y="529"/>
                  </a:lnTo>
                  <a:lnTo>
                    <a:pt x="74" y="560"/>
                  </a:lnTo>
                  <a:lnTo>
                    <a:pt x="74" y="636"/>
                  </a:lnTo>
                  <a:lnTo>
                    <a:pt x="74" y="667"/>
                  </a:lnTo>
                  <a:lnTo>
                    <a:pt x="77" y="697"/>
                  </a:lnTo>
                  <a:lnTo>
                    <a:pt x="78" y="711"/>
                  </a:lnTo>
                  <a:lnTo>
                    <a:pt x="79" y="726"/>
                  </a:lnTo>
                  <a:lnTo>
                    <a:pt x="83" y="753"/>
                  </a:lnTo>
                  <a:lnTo>
                    <a:pt x="88" y="781"/>
                  </a:lnTo>
                  <a:lnTo>
                    <a:pt x="94" y="806"/>
                  </a:lnTo>
                  <a:lnTo>
                    <a:pt x="97" y="819"/>
                  </a:lnTo>
                  <a:lnTo>
                    <a:pt x="101" y="831"/>
                  </a:lnTo>
                  <a:lnTo>
                    <a:pt x="109" y="855"/>
                  </a:lnTo>
                  <a:lnTo>
                    <a:pt x="119" y="878"/>
                  </a:lnTo>
                  <a:lnTo>
                    <a:pt x="130" y="900"/>
                  </a:lnTo>
                  <a:lnTo>
                    <a:pt x="134" y="910"/>
                  </a:lnTo>
                  <a:lnTo>
                    <a:pt x="140" y="921"/>
                  </a:lnTo>
                  <a:lnTo>
                    <a:pt x="154" y="940"/>
                  </a:lnTo>
                  <a:lnTo>
                    <a:pt x="161" y="950"/>
                  </a:lnTo>
                  <a:lnTo>
                    <a:pt x="167" y="960"/>
                  </a:lnTo>
                  <a:lnTo>
                    <a:pt x="182" y="978"/>
                  </a:lnTo>
                  <a:lnTo>
                    <a:pt x="198" y="994"/>
                  </a:lnTo>
                  <a:lnTo>
                    <a:pt x="216" y="1010"/>
                  </a:lnTo>
                  <a:lnTo>
                    <a:pt x="234" y="1026"/>
                  </a:lnTo>
                  <a:lnTo>
                    <a:pt x="253" y="1040"/>
                  </a:lnTo>
                  <a:lnTo>
                    <a:pt x="264" y="1046"/>
                  </a:lnTo>
                  <a:lnTo>
                    <a:pt x="274" y="1052"/>
                  </a:lnTo>
                  <a:lnTo>
                    <a:pt x="295" y="1064"/>
                  </a:lnTo>
                  <a:lnTo>
                    <a:pt x="318" y="1076"/>
                  </a:lnTo>
                  <a:lnTo>
                    <a:pt x="342" y="1086"/>
                  </a:lnTo>
                  <a:lnTo>
                    <a:pt x="355" y="1090"/>
                  </a:lnTo>
                  <a:lnTo>
                    <a:pt x="367" y="1095"/>
                  </a:lnTo>
                  <a:lnTo>
                    <a:pt x="380" y="1099"/>
                  </a:lnTo>
                  <a:lnTo>
                    <a:pt x="394" y="1104"/>
                  </a:lnTo>
                  <a:lnTo>
                    <a:pt x="408" y="1107"/>
                  </a:lnTo>
                  <a:lnTo>
                    <a:pt x="421" y="1111"/>
                  </a:lnTo>
                  <a:lnTo>
                    <a:pt x="450" y="1117"/>
                  </a:lnTo>
                  <a:lnTo>
                    <a:pt x="480" y="1122"/>
                  </a:lnTo>
                  <a:lnTo>
                    <a:pt x="510" y="1126"/>
                  </a:lnTo>
                  <a:lnTo>
                    <a:pt x="542" y="1130"/>
                  </a:lnTo>
                  <a:lnTo>
                    <a:pt x="576" y="1132"/>
                  </a:lnTo>
                  <a:lnTo>
                    <a:pt x="609" y="1134"/>
                  </a:lnTo>
                  <a:lnTo>
                    <a:pt x="645" y="1134"/>
                  </a:lnTo>
                  <a:lnTo>
                    <a:pt x="690" y="1134"/>
                  </a:lnTo>
                  <a:lnTo>
                    <a:pt x="713" y="1132"/>
                  </a:lnTo>
                  <a:lnTo>
                    <a:pt x="734" y="1131"/>
                  </a:lnTo>
                  <a:lnTo>
                    <a:pt x="775" y="1129"/>
                  </a:lnTo>
                  <a:lnTo>
                    <a:pt x="815" y="1124"/>
                  </a:lnTo>
                  <a:lnTo>
                    <a:pt x="834" y="1122"/>
                  </a:lnTo>
                  <a:lnTo>
                    <a:pt x="852" y="1118"/>
                  </a:lnTo>
                  <a:lnTo>
                    <a:pt x="870" y="1116"/>
                  </a:lnTo>
                  <a:lnTo>
                    <a:pt x="888" y="1112"/>
                  </a:lnTo>
                  <a:lnTo>
                    <a:pt x="906" y="1108"/>
                  </a:lnTo>
                  <a:lnTo>
                    <a:pt x="923" y="1104"/>
                  </a:lnTo>
                  <a:lnTo>
                    <a:pt x="954" y="1094"/>
                  </a:lnTo>
                  <a:lnTo>
                    <a:pt x="969" y="1089"/>
                  </a:lnTo>
                  <a:lnTo>
                    <a:pt x="985" y="1083"/>
                  </a:lnTo>
                  <a:lnTo>
                    <a:pt x="1014" y="1071"/>
                  </a:lnTo>
                  <a:lnTo>
                    <a:pt x="1028" y="1065"/>
                  </a:lnTo>
                  <a:lnTo>
                    <a:pt x="1041" y="1058"/>
                  </a:lnTo>
                  <a:lnTo>
                    <a:pt x="1068" y="1044"/>
                  </a:lnTo>
                  <a:lnTo>
                    <a:pt x="1080" y="1035"/>
                  </a:lnTo>
                  <a:lnTo>
                    <a:pt x="1092" y="1027"/>
                  </a:lnTo>
                  <a:lnTo>
                    <a:pt x="1104" y="1018"/>
                  </a:lnTo>
                  <a:lnTo>
                    <a:pt x="1116" y="1010"/>
                  </a:lnTo>
                  <a:lnTo>
                    <a:pt x="1127" y="1000"/>
                  </a:lnTo>
                  <a:lnTo>
                    <a:pt x="1137" y="991"/>
                  </a:lnTo>
                  <a:lnTo>
                    <a:pt x="1148" y="980"/>
                  </a:lnTo>
                  <a:lnTo>
                    <a:pt x="1158" y="970"/>
                  </a:lnTo>
                  <a:lnTo>
                    <a:pt x="1158" y="663"/>
                  </a:lnTo>
                  <a:lnTo>
                    <a:pt x="461" y="663"/>
                  </a:lnTo>
                  <a:lnTo>
                    <a:pt x="461" y="597"/>
                  </a:lnTo>
                  <a:lnTo>
                    <a:pt x="1231" y="597"/>
                  </a:lnTo>
                  <a:lnTo>
                    <a:pt x="1231" y="1002"/>
                  </a:lnTo>
                  <a:lnTo>
                    <a:pt x="1219" y="1014"/>
                  </a:lnTo>
                  <a:lnTo>
                    <a:pt x="1207" y="1026"/>
                  </a:lnTo>
                  <a:lnTo>
                    <a:pt x="1195" y="1038"/>
                  </a:lnTo>
                  <a:lnTo>
                    <a:pt x="1183" y="1048"/>
                  </a:lnTo>
                  <a:lnTo>
                    <a:pt x="1170" y="1059"/>
                  </a:lnTo>
                  <a:lnTo>
                    <a:pt x="1157" y="1070"/>
                  </a:lnTo>
                  <a:lnTo>
                    <a:pt x="1142" y="1080"/>
                  </a:lnTo>
                  <a:lnTo>
                    <a:pt x="1128" y="1089"/>
                  </a:lnTo>
                  <a:lnTo>
                    <a:pt x="1113" y="1099"/>
                  </a:lnTo>
                  <a:lnTo>
                    <a:pt x="1098" y="1107"/>
                  </a:lnTo>
                  <a:lnTo>
                    <a:pt x="1082" y="1116"/>
                  </a:lnTo>
                  <a:lnTo>
                    <a:pt x="1067" y="1124"/>
                  </a:lnTo>
                  <a:lnTo>
                    <a:pt x="1050" y="1131"/>
                  </a:lnTo>
                  <a:lnTo>
                    <a:pt x="1033" y="1138"/>
                  </a:lnTo>
                  <a:lnTo>
                    <a:pt x="1015" y="1146"/>
                  </a:lnTo>
                  <a:lnTo>
                    <a:pt x="997" y="1152"/>
                  </a:lnTo>
                  <a:lnTo>
                    <a:pt x="978" y="1158"/>
                  </a:lnTo>
                  <a:lnTo>
                    <a:pt x="959" y="1164"/>
                  </a:lnTo>
                  <a:lnTo>
                    <a:pt x="939" y="1168"/>
                  </a:lnTo>
                  <a:lnTo>
                    <a:pt x="920" y="1173"/>
                  </a:lnTo>
                  <a:lnTo>
                    <a:pt x="900" y="1178"/>
                  </a:lnTo>
                  <a:lnTo>
                    <a:pt x="878" y="1182"/>
                  </a:lnTo>
                  <a:lnTo>
                    <a:pt x="857" y="1185"/>
                  </a:lnTo>
                  <a:lnTo>
                    <a:pt x="835" y="1189"/>
                  </a:lnTo>
                  <a:lnTo>
                    <a:pt x="812" y="1191"/>
                  </a:lnTo>
                  <a:lnTo>
                    <a:pt x="789" y="1194"/>
                  </a:lnTo>
                  <a:lnTo>
                    <a:pt x="743" y="1198"/>
                  </a:lnTo>
                  <a:lnTo>
                    <a:pt x="693" y="1201"/>
                  </a:lnTo>
                  <a:lnTo>
                    <a:pt x="667" y="1201"/>
                  </a:lnTo>
                  <a:lnTo>
                    <a:pt x="642" y="1201"/>
                  </a:lnTo>
                  <a:lnTo>
                    <a:pt x="602" y="1201"/>
                  </a:lnTo>
                  <a:lnTo>
                    <a:pt x="583" y="1200"/>
                  </a:lnTo>
                  <a:lnTo>
                    <a:pt x="564" y="1198"/>
                  </a:lnTo>
                  <a:lnTo>
                    <a:pt x="546" y="1197"/>
                  </a:lnTo>
                  <a:lnTo>
                    <a:pt x="528" y="1196"/>
                  </a:lnTo>
                  <a:lnTo>
                    <a:pt x="492" y="1192"/>
                  </a:lnTo>
                  <a:lnTo>
                    <a:pt x="475" y="1190"/>
                  </a:lnTo>
                  <a:lnTo>
                    <a:pt x="457" y="1188"/>
                  </a:lnTo>
                  <a:lnTo>
                    <a:pt x="425" y="1182"/>
                  </a:lnTo>
                  <a:lnTo>
                    <a:pt x="408" y="1178"/>
                  </a:lnTo>
                  <a:lnTo>
                    <a:pt x="392" y="1174"/>
                  </a:lnTo>
                  <a:lnTo>
                    <a:pt x="362" y="1166"/>
                  </a:lnTo>
                  <a:lnTo>
                    <a:pt x="332" y="1156"/>
                  </a:lnTo>
                  <a:lnTo>
                    <a:pt x="305" y="1146"/>
                  </a:lnTo>
                  <a:lnTo>
                    <a:pt x="290" y="1140"/>
                  </a:lnTo>
                  <a:lnTo>
                    <a:pt x="277" y="1134"/>
                  </a:lnTo>
                  <a:lnTo>
                    <a:pt x="252" y="1122"/>
                  </a:lnTo>
                  <a:lnTo>
                    <a:pt x="227" y="1107"/>
                  </a:lnTo>
                  <a:lnTo>
                    <a:pt x="204" y="1093"/>
                  </a:lnTo>
                  <a:lnTo>
                    <a:pt x="182" y="1076"/>
                  </a:lnTo>
                  <a:lnTo>
                    <a:pt x="172" y="1068"/>
                  </a:lnTo>
                  <a:lnTo>
                    <a:pt x="161" y="1059"/>
                  </a:lnTo>
                  <a:lnTo>
                    <a:pt x="142" y="1041"/>
                  </a:lnTo>
                  <a:lnTo>
                    <a:pt x="124" y="1022"/>
                  </a:lnTo>
                  <a:lnTo>
                    <a:pt x="115" y="1012"/>
                  </a:lnTo>
                  <a:lnTo>
                    <a:pt x="107" y="1002"/>
                  </a:lnTo>
                  <a:lnTo>
                    <a:pt x="98" y="991"/>
                  </a:lnTo>
                  <a:lnTo>
                    <a:pt x="91" y="980"/>
                  </a:lnTo>
                  <a:lnTo>
                    <a:pt x="84" y="969"/>
                  </a:lnTo>
                  <a:lnTo>
                    <a:pt x="77" y="957"/>
                  </a:lnTo>
                  <a:lnTo>
                    <a:pt x="64" y="934"/>
                  </a:lnTo>
                  <a:lnTo>
                    <a:pt x="52" y="909"/>
                  </a:lnTo>
                  <a:lnTo>
                    <a:pt x="46" y="896"/>
                  </a:lnTo>
                  <a:lnTo>
                    <a:pt x="41" y="883"/>
                  </a:lnTo>
                  <a:lnTo>
                    <a:pt x="31" y="856"/>
                  </a:lnTo>
                  <a:lnTo>
                    <a:pt x="23" y="829"/>
                  </a:lnTo>
                  <a:lnTo>
                    <a:pt x="16" y="799"/>
                  </a:lnTo>
                  <a:lnTo>
                    <a:pt x="11" y="769"/>
                  </a:lnTo>
                  <a:lnTo>
                    <a:pt x="8" y="753"/>
                  </a:lnTo>
                  <a:lnTo>
                    <a:pt x="6" y="738"/>
                  </a:lnTo>
                  <a:lnTo>
                    <a:pt x="2" y="705"/>
                  </a:lnTo>
                  <a:lnTo>
                    <a:pt x="1" y="672"/>
                  </a:lnTo>
                  <a:lnTo>
                    <a:pt x="0" y="638"/>
                  </a:lnTo>
                  <a:lnTo>
                    <a:pt x="0" y="558"/>
                  </a:lnTo>
                  <a:lnTo>
                    <a:pt x="1" y="524"/>
                  </a:lnTo>
                  <a:lnTo>
                    <a:pt x="1" y="507"/>
                  </a:lnTo>
                  <a:lnTo>
                    <a:pt x="2" y="490"/>
                  </a:lnTo>
                  <a:lnTo>
                    <a:pt x="6" y="458"/>
                  </a:lnTo>
                  <a:lnTo>
                    <a:pt x="7" y="442"/>
                  </a:lnTo>
                  <a:lnTo>
                    <a:pt x="10" y="427"/>
                  </a:lnTo>
                  <a:lnTo>
                    <a:pt x="16" y="398"/>
                  </a:lnTo>
                  <a:lnTo>
                    <a:pt x="19" y="382"/>
                  </a:lnTo>
                  <a:lnTo>
                    <a:pt x="23" y="369"/>
                  </a:lnTo>
                  <a:lnTo>
                    <a:pt x="30" y="340"/>
                  </a:lnTo>
                  <a:lnTo>
                    <a:pt x="40" y="314"/>
                  </a:lnTo>
                  <a:lnTo>
                    <a:pt x="50" y="289"/>
                  </a:lnTo>
                  <a:lnTo>
                    <a:pt x="56" y="276"/>
                  </a:lnTo>
                  <a:lnTo>
                    <a:pt x="62" y="264"/>
                  </a:lnTo>
                  <a:lnTo>
                    <a:pt x="76" y="241"/>
                  </a:lnTo>
                  <a:lnTo>
                    <a:pt x="90" y="218"/>
                  </a:lnTo>
                  <a:lnTo>
                    <a:pt x="104" y="196"/>
                  </a:lnTo>
                  <a:lnTo>
                    <a:pt x="113" y="187"/>
                  </a:lnTo>
                  <a:lnTo>
                    <a:pt x="121" y="177"/>
                  </a:lnTo>
                  <a:lnTo>
                    <a:pt x="131" y="168"/>
                  </a:lnTo>
                  <a:lnTo>
                    <a:pt x="139" y="158"/>
                  </a:lnTo>
                  <a:lnTo>
                    <a:pt x="149" y="148"/>
                  </a:lnTo>
                  <a:lnTo>
                    <a:pt x="158" y="140"/>
                  </a:lnTo>
                  <a:lnTo>
                    <a:pt x="179" y="123"/>
                  </a:lnTo>
                  <a:lnTo>
                    <a:pt x="190" y="115"/>
                  </a:lnTo>
                  <a:lnTo>
                    <a:pt x="200" y="106"/>
                  </a:lnTo>
                  <a:lnTo>
                    <a:pt x="223" y="92"/>
                  </a:lnTo>
                  <a:lnTo>
                    <a:pt x="247" y="79"/>
                  </a:lnTo>
                  <a:lnTo>
                    <a:pt x="260" y="72"/>
                  </a:lnTo>
                  <a:lnTo>
                    <a:pt x="272" y="66"/>
                  </a:lnTo>
                  <a:lnTo>
                    <a:pt x="300" y="55"/>
                  </a:lnTo>
                  <a:lnTo>
                    <a:pt x="328" y="44"/>
                  </a:lnTo>
                  <a:lnTo>
                    <a:pt x="356" y="34"/>
                  </a:lnTo>
                  <a:lnTo>
                    <a:pt x="371" y="31"/>
                  </a:lnTo>
                  <a:lnTo>
                    <a:pt x="386" y="26"/>
                  </a:lnTo>
                  <a:lnTo>
                    <a:pt x="402" y="22"/>
                  </a:lnTo>
                  <a:lnTo>
                    <a:pt x="418" y="19"/>
                  </a:lnTo>
                  <a:lnTo>
                    <a:pt x="450" y="13"/>
                  </a:lnTo>
                  <a:lnTo>
                    <a:pt x="467" y="10"/>
                  </a:lnTo>
                  <a:lnTo>
                    <a:pt x="484" y="8"/>
                  </a:lnTo>
                  <a:lnTo>
                    <a:pt x="519" y="4"/>
                  </a:lnTo>
                  <a:lnTo>
                    <a:pt x="537" y="3"/>
                  </a:lnTo>
                  <a:lnTo>
                    <a:pt x="555" y="2"/>
                  </a:lnTo>
                  <a:lnTo>
                    <a:pt x="593" y="0"/>
                  </a:lnTo>
                  <a:lnTo>
                    <a:pt x="631" y="0"/>
                  </a:lnTo>
                  <a:lnTo>
                    <a:pt x="657" y="0"/>
                  </a:lnTo>
                  <a:lnTo>
                    <a:pt x="684" y="1"/>
                  </a:lnTo>
                  <a:lnTo>
                    <a:pt x="709" y="1"/>
                  </a:lnTo>
                  <a:lnTo>
                    <a:pt x="734" y="3"/>
                  </a:lnTo>
                  <a:lnTo>
                    <a:pt x="758" y="6"/>
                  </a:lnTo>
                  <a:lnTo>
                    <a:pt x="782" y="8"/>
                  </a:lnTo>
                  <a:lnTo>
                    <a:pt x="805" y="10"/>
                  </a:lnTo>
                  <a:lnTo>
                    <a:pt x="816" y="13"/>
                  </a:lnTo>
                  <a:lnTo>
                    <a:pt x="828" y="14"/>
                  </a:lnTo>
                  <a:lnTo>
                    <a:pt x="849" y="18"/>
                  </a:lnTo>
                  <a:lnTo>
                    <a:pt x="871" y="22"/>
                  </a:lnTo>
                  <a:lnTo>
                    <a:pt x="893" y="27"/>
                  </a:lnTo>
                  <a:lnTo>
                    <a:pt x="913" y="33"/>
                  </a:lnTo>
                  <a:lnTo>
                    <a:pt x="933" y="39"/>
                  </a:lnTo>
                  <a:lnTo>
                    <a:pt x="953" y="45"/>
                  </a:lnTo>
                  <a:lnTo>
                    <a:pt x="972" y="52"/>
                  </a:lnTo>
                  <a:lnTo>
                    <a:pt x="991" y="60"/>
                  </a:lnTo>
                  <a:lnTo>
                    <a:pt x="1009" y="68"/>
                  </a:lnTo>
                  <a:lnTo>
                    <a:pt x="1027" y="76"/>
                  </a:lnTo>
                  <a:lnTo>
                    <a:pt x="1045" y="85"/>
                  </a:lnTo>
                  <a:lnTo>
                    <a:pt x="1062" y="94"/>
                  </a:lnTo>
                  <a:lnTo>
                    <a:pt x="1079" y="104"/>
                  </a:lnTo>
                  <a:lnTo>
                    <a:pt x="1094" y="115"/>
                  </a:lnTo>
                  <a:lnTo>
                    <a:pt x="1111" y="126"/>
                  </a:lnTo>
                  <a:lnTo>
                    <a:pt x="1127" y="138"/>
                  </a:lnTo>
                  <a:lnTo>
                    <a:pt x="1141" y="150"/>
                  </a:lnTo>
                  <a:lnTo>
                    <a:pt x="1155" y="162"/>
                  </a:lnTo>
                  <a:lnTo>
                    <a:pt x="1170" y="175"/>
                  </a:lnTo>
                  <a:lnTo>
                    <a:pt x="1184" y="189"/>
                  </a:lnTo>
                  <a:lnTo>
                    <a:pt x="1197" y="204"/>
                  </a:lnTo>
                  <a:lnTo>
                    <a:pt x="1212" y="218"/>
                  </a:lnTo>
                  <a:lnTo>
                    <a:pt x="1224" y="234"/>
                  </a:lnTo>
                  <a:lnTo>
                    <a:pt x="1237" y="249"/>
                  </a:lnTo>
                  <a:lnTo>
                    <a:pt x="1242" y="255"/>
                  </a:lnTo>
                  <a:lnTo>
                    <a:pt x="1195" y="314"/>
                  </a:lnTo>
                  <a:lnTo>
                    <a:pt x="1187" y="303"/>
                  </a:lnTo>
                  <a:lnTo>
                    <a:pt x="1176" y="289"/>
                  </a:lnTo>
                  <a:lnTo>
                    <a:pt x="1165" y="274"/>
                  </a:lnTo>
                  <a:lnTo>
                    <a:pt x="1153" y="260"/>
                  </a:lnTo>
                  <a:lnTo>
                    <a:pt x="1141" y="247"/>
                  </a:lnTo>
                  <a:lnTo>
                    <a:pt x="1129" y="234"/>
                  </a:lnTo>
                  <a:lnTo>
                    <a:pt x="1116" y="222"/>
                  </a:lnTo>
                  <a:lnTo>
                    <a:pt x="1104" y="210"/>
                  </a:lnTo>
                  <a:lnTo>
                    <a:pt x="1089" y="199"/>
                  </a:lnTo>
                  <a:lnTo>
                    <a:pt x="1076" y="187"/>
                  </a:lnTo>
                  <a:lnTo>
                    <a:pt x="1062" y="177"/>
                  </a:lnTo>
                  <a:lnTo>
                    <a:pt x="1046" y="166"/>
                  </a:lnTo>
                  <a:lnTo>
                    <a:pt x="1032" y="158"/>
                  </a:lnTo>
                  <a:lnTo>
                    <a:pt x="1016" y="148"/>
                  </a:lnTo>
                  <a:lnTo>
                    <a:pt x="999" y="140"/>
                  </a:lnTo>
                  <a:lnTo>
                    <a:pt x="983" y="132"/>
                  </a:lnTo>
                  <a:lnTo>
                    <a:pt x="966" y="124"/>
                  </a:lnTo>
                  <a:lnTo>
                    <a:pt x="931" y="111"/>
                  </a:lnTo>
                  <a:lnTo>
                    <a:pt x="913" y="104"/>
                  </a:lnTo>
                  <a:lnTo>
                    <a:pt x="894" y="99"/>
                  </a:lnTo>
                  <a:lnTo>
                    <a:pt x="875" y="93"/>
                  </a:lnTo>
                  <a:lnTo>
                    <a:pt x="855" y="88"/>
                  </a:lnTo>
                  <a:lnTo>
                    <a:pt x="835" y="85"/>
                  </a:lnTo>
                  <a:lnTo>
                    <a:pt x="815" y="81"/>
                  </a:lnTo>
                  <a:lnTo>
                    <a:pt x="793" y="78"/>
                  </a:lnTo>
                  <a:lnTo>
                    <a:pt x="771" y="74"/>
                  </a:lnTo>
                  <a:lnTo>
                    <a:pt x="750" y="72"/>
                  </a:lnTo>
                  <a:lnTo>
                    <a:pt x="727" y="70"/>
                  </a:lnTo>
                  <a:lnTo>
                    <a:pt x="704" y="68"/>
                  </a:lnTo>
                  <a:lnTo>
                    <a:pt x="680" y="68"/>
                  </a:lnTo>
                  <a:lnTo>
                    <a:pt x="656" y="67"/>
                  </a:lnTo>
                  <a:lnTo>
                    <a:pt x="631" y="67"/>
                  </a:lnTo>
                  <a:close/>
                  <a:moveTo>
                    <a:pt x="2420" y="856"/>
                  </a:moveTo>
                  <a:lnTo>
                    <a:pt x="2032" y="86"/>
                  </a:lnTo>
                  <a:lnTo>
                    <a:pt x="1644" y="856"/>
                  </a:lnTo>
                  <a:lnTo>
                    <a:pt x="2420" y="856"/>
                  </a:lnTo>
                  <a:close/>
                  <a:moveTo>
                    <a:pt x="1994" y="4"/>
                  </a:moveTo>
                  <a:lnTo>
                    <a:pt x="2071" y="4"/>
                  </a:lnTo>
                  <a:lnTo>
                    <a:pt x="2365" y="590"/>
                  </a:lnTo>
                  <a:lnTo>
                    <a:pt x="2660" y="1177"/>
                  </a:lnTo>
                  <a:lnTo>
                    <a:pt x="2579" y="1177"/>
                  </a:lnTo>
                  <a:lnTo>
                    <a:pt x="2451" y="921"/>
                  </a:lnTo>
                  <a:lnTo>
                    <a:pt x="1612" y="921"/>
                  </a:lnTo>
                  <a:lnTo>
                    <a:pt x="1483" y="1177"/>
                  </a:lnTo>
                  <a:lnTo>
                    <a:pt x="1404" y="1177"/>
                  </a:lnTo>
                  <a:lnTo>
                    <a:pt x="1699" y="590"/>
                  </a:lnTo>
                  <a:lnTo>
                    <a:pt x="1994"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3213101" y="787401"/>
              <a:ext cx="458788" cy="300038"/>
            </a:xfrm>
            <a:custGeom>
              <a:avLst/>
              <a:gdLst>
                <a:gd name="T0" fmla="*/ 779 w 1734"/>
                <a:gd name="T1" fmla="*/ 1131 h 1137"/>
                <a:gd name="T2" fmla="*/ 651 w 1734"/>
                <a:gd name="T3" fmla="*/ 1101 h 1137"/>
                <a:gd name="T4" fmla="*/ 531 w 1734"/>
                <a:gd name="T5" fmla="*/ 1047 h 1137"/>
                <a:gd name="T6" fmla="*/ 418 w 1734"/>
                <a:gd name="T7" fmla="*/ 973 h 1137"/>
                <a:gd name="T8" fmla="*/ 316 w 1734"/>
                <a:gd name="T9" fmla="*/ 877 h 1137"/>
                <a:gd name="T10" fmla="*/ 198 w 1734"/>
                <a:gd name="T11" fmla="*/ 723 h 1137"/>
                <a:gd name="T12" fmla="*/ 126 w 1734"/>
                <a:gd name="T13" fmla="*/ 589 h 1137"/>
                <a:gd name="T14" fmla="*/ 69 w 1734"/>
                <a:gd name="T15" fmla="*/ 442 h 1137"/>
                <a:gd name="T16" fmla="*/ 28 w 1734"/>
                <a:gd name="T17" fmla="*/ 284 h 1137"/>
                <a:gd name="T18" fmla="*/ 5 w 1734"/>
                <a:gd name="T19" fmla="*/ 116 h 1137"/>
                <a:gd name="T20" fmla="*/ 139 w 1734"/>
                <a:gd name="T21" fmla="*/ 0 h 1137"/>
                <a:gd name="T22" fmla="*/ 155 w 1734"/>
                <a:gd name="T23" fmla="*/ 200 h 1137"/>
                <a:gd name="T24" fmla="*/ 197 w 1734"/>
                <a:gd name="T25" fmla="*/ 386 h 1137"/>
                <a:gd name="T26" fmla="*/ 263 w 1734"/>
                <a:gd name="T27" fmla="*/ 554 h 1137"/>
                <a:gd name="T28" fmla="*/ 351 w 1734"/>
                <a:gd name="T29" fmla="*/ 702 h 1137"/>
                <a:gd name="T30" fmla="*/ 420 w 1734"/>
                <a:gd name="T31" fmla="*/ 786 h 1137"/>
                <a:gd name="T32" fmla="*/ 475 w 1734"/>
                <a:gd name="T33" fmla="*/ 818 h 1137"/>
                <a:gd name="T34" fmla="*/ 418 w 1734"/>
                <a:gd name="T35" fmla="*/ 685 h 1137"/>
                <a:gd name="T36" fmla="*/ 359 w 1734"/>
                <a:gd name="T37" fmla="*/ 481 h 1137"/>
                <a:gd name="T38" fmla="*/ 329 w 1734"/>
                <a:gd name="T39" fmla="*/ 310 h 1137"/>
                <a:gd name="T40" fmla="*/ 312 w 1734"/>
                <a:gd name="T41" fmla="*/ 128 h 1137"/>
                <a:gd name="T42" fmla="*/ 448 w 1734"/>
                <a:gd name="T43" fmla="*/ 0 h 1137"/>
                <a:gd name="T44" fmla="*/ 466 w 1734"/>
                <a:gd name="T45" fmla="*/ 267 h 1137"/>
                <a:gd name="T46" fmla="*/ 516 w 1734"/>
                <a:gd name="T47" fmla="*/ 523 h 1137"/>
                <a:gd name="T48" fmla="*/ 594 w 1734"/>
                <a:gd name="T49" fmla="*/ 744 h 1137"/>
                <a:gd name="T50" fmla="*/ 660 w 1734"/>
                <a:gd name="T51" fmla="*/ 861 h 1137"/>
                <a:gd name="T52" fmla="*/ 737 w 1734"/>
                <a:gd name="T53" fmla="*/ 945 h 1137"/>
                <a:gd name="T54" fmla="*/ 822 w 1734"/>
                <a:gd name="T55" fmla="*/ 991 h 1137"/>
                <a:gd name="T56" fmla="*/ 890 w 1734"/>
                <a:gd name="T57" fmla="*/ 996 h 1137"/>
                <a:gd name="T58" fmla="*/ 956 w 1734"/>
                <a:gd name="T59" fmla="*/ 974 h 1137"/>
                <a:gd name="T60" fmla="*/ 1018 w 1734"/>
                <a:gd name="T61" fmla="*/ 928 h 1137"/>
                <a:gd name="T62" fmla="*/ 1074 w 1734"/>
                <a:gd name="T63" fmla="*/ 861 h 1137"/>
                <a:gd name="T64" fmla="*/ 1140 w 1734"/>
                <a:gd name="T65" fmla="*/ 744 h 1137"/>
                <a:gd name="T66" fmla="*/ 1195 w 1734"/>
                <a:gd name="T67" fmla="*/ 602 h 1137"/>
                <a:gd name="T68" fmla="*/ 1255 w 1734"/>
                <a:gd name="T69" fmla="*/ 355 h 1137"/>
                <a:gd name="T70" fmla="*/ 1284 w 1734"/>
                <a:gd name="T71" fmla="*/ 88 h 1137"/>
                <a:gd name="T72" fmla="*/ 1426 w 1734"/>
                <a:gd name="T73" fmla="*/ 64 h 1137"/>
                <a:gd name="T74" fmla="*/ 1397 w 1734"/>
                <a:gd name="T75" fmla="*/ 369 h 1137"/>
                <a:gd name="T76" fmla="*/ 1362 w 1734"/>
                <a:gd name="T77" fmla="*/ 535 h 1137"/>
                <a:gd name="T78" fmla="*/ 1316 w 1734"/>
                <a:gd name="T79" fmla="*/ 685 h 1137"/>
                <a:gd name="T80" fmla="*/ 1259 w 1734"/>
                <a:gd name="T81" fmla="*/ 818 h 1137"/>
                <a:gd name="T82" fmla="*/ 1314 w 1734"/>
                <a:gd name="T83" fmla="*/ 786 h 1137"/>
                <a:gd name="T84" fmla="*/ 1415 w 1734"/>
                <a:gd name="T85" fmla="*/ 655 h 1137"/>
                <a:gd name="T86" fmla="*/ 1496 w 1734"/>
                <a:gd name="T87" fmla="*/ 500 h 1137"/>
                <a:gd name="T88" fmla="*/ 1538 w 1734"/>
                <a:gd name="T89" fmla="*/ 386 h 1137"/>
                <a:gd name="T90" fmla="*/ 1580 w 1734"/>
                <a:gd name="T91" fmla="*/ 200 h 1137"/>
                <a:gd name="T92" fmla="*/ 1595 w 1734"/>
                <a:gd name="T93" fmla="*/ 0 h 1137"/>
                <a:gd name="T94" fmla="*/ 1730 w 1734"/>
                <a:gd name="T95" fmla="*/ 116 h 1137"/>
                <a:gd name="T96" fmla="*/ 1708 w 1734"/>
                <a:gd name="T97" fmla="*/ 284 h 1137"/>
                <a:gd name="T98" fmla="*/ 1666 w 1734"/>
                <a:gd name="T99" fmla="*/ 442 h 1137"/>
                <a:gd name="T100" fmla="*/ 1609 w 1734"/>
                <a:gd name="T101" fmla="*/ 589 h 1137"/>
                <a:gd name="T102" fmla="*/ 1536 w 1734"/>
                <a:gd name="T103" fmla="*/ 723 h 1137"/>
                <a:gd name="T104" fmla="*/ 1451 w 1734"/>
                <a:gd name="T105" fmla="*/ 841 h 1137"/>
                <a:gd name="T106" fmla="*/ 1352 w 1734"/>
                <a:gd name="T107" fmla="*/ 943 h 1137"/>
                <a:gd name="T108" fmla="*/ 1243 w 1734"/>
                <a:gd name="T109" fmla="*/ 1024 h 1137"/>
                <a:gd name="T110" fmla="*/ 1126 w 1734"/>
                <a:gd name="T111" fmla="*/ 1086 h 1137"/>
                <a:gd name="T112" fmla="*/ 1000 w 1734"/>
                <a:gd name="T113" fmla="*/ 1124 h 1137"/>
                <a:gd name="T114" fmla="*/ 868 w 1734"/>
                <a:gd name="T115" fmla="*/ 113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4" h="1137">
                  <a:moveTo>
                    <a:pt x="868" y="1137"/>
                  </a:moveTo>
                  <a:lnTo>
                    <a:pt x="822" y="1136"/>
                  </a:lnTo>
                  <a:lnTo>
                    <a:pt x="779" y="1131"/>
                  </a:lnTo>
                  <a:lnTo>
                    <a:pt x="736" y="1124"/>
                  </a:lnTo>
                  <a:lnTo>
                    <a:pt x="693" y="1114"/>
                  </a:lnTo>
                  <a:lnTo>
                    <a:pt x="651" y="1101"/>
                  </a:lnTo>
                  <a:lnTo>
                    <a:pt x="610" y="1086"/>
                  </a:lnTo>
                  <a:lnTo>
                    <a:pt x="569" y="1068"/>
                  </a:lnTo>
                  <a:lnTo>
                    <a:pt x="531" y="1047"/>
                  </a:lnTo>
                  <a:lnTo>
                    <a:pt x="492" y="1024"/>
                  </a:lnTo>
                  <a:lnTo>
                    <a:pt x="454" y="1000"/>
                  </a:lnTo>
                  <a:lnTo>
                    <a:pt x="418" y="973"/>
                  </a:lnTo>
                  <a:lnTo>
                    <a:pt x="383" y="943"/>
                  </a:lnTo>
                  <a:lnTo>
                    <a:pt x="348" y="912"/>
                  </a:lnTo>
                  <a:lnTo>
                    <a:pt x="316" y="877"/>
                  </a:lnTo>
                  <a:lnTo>
                    <a:pt x="285" y="842"/>
                  </a:lnTo>
                  <a:lnTo>
                    <a:pt x="255" y="804"/>
                  </a:lnTo>
                  <a:lnTo>
                    <a:pt x="198" y="723"/>
                  </a:lnTo>
                  <a:lnTo>
                    <a:pt x="173" y="680"/>
                  </a:lnTo>
                  <a:lnTo>
                    <a:pt x="148" y="636"/>
                  </a:lnTo>
                  <a:lnTo>
                    <a:pt x="126" y="589"/>
                  </a:lnTo>
                  <a:lnTo>
                    <a:pt x="105" y="542"/>
                  </a:lnTo>
                  <a:lnTo>
                    <a:pt x="85" y="493"/>
                  </a:lnTo>
                  <a:lnTo>
                    <a:pt x="69" y="442"/>
                  </a:lnTo>
                  <a:lnTo>
                    <a:pt x="53" y="391"/>
                  </a:lnTo>
                  <a:lnTo>
                    <a:pt x="39" y="338"/>
                  </a:lnTo>
                  <a:lnTo>
                    <a:pt x="28" y="284"/>
                  </a:lnTo>
                  <a:lnTo>
                    <a:pt x="18" y="229"/>
                  </a:lnTo>
                  <a:lnTo>
                    <a:pt x="10" y="172"/>
                  </a:lnTo>
                  <a:lnTo>
                    <a:pt x="5" y="116"/>
                  </a:lnTo>
                  <a:lnTo>
                    <a:pt x="1" y="58"/>
                  </a:lnTo>
                  <a:lnTo>
                    <a:pt x="0" y="0"/>
                  </a:lnTo>
                  <a:lnTo>
                    <a:pt x="139" y="0"/>
                  </a:lnTo>
                  <a:lnTo>
                    <a:pt x="142" y="68"/>
                  </a:lnTo>
                  <a:lnTo>
                    <a:pt x="147" y="134"/>
                  </a:lnTo>
                  <a:lnTo>
                    <a:pt x="155" y="200"/>
                  </a:lnTo>
                  <a:lnTo>
                    <a:pt x="166" y="264"/>
                  </a:lnTo>
                  <a:lnTo>
                    <a:pt x="180" y="325"/>
                  </a:lnTo>
                  <a:lnTo>
                    <a:pt x="197" y="386"/>
                  </a:lnTo>
                  <a:lnTo>
                    <a:pt x="216" y="444"/>
                  </a:lnTo>
                  <a:lnTo>
                    <a:pt x="238" y="500"/>
                  </a:lnTo>
                  <a:lnTo>
                    <a:pt x="263" y="554"/>
                  </a:lnTo>
                  <a:lnTo>
                    <a:pt x="289" y="606"/>
                  </a:lnTo>
                  <a:lnTo>
                    <a:pt x="319" y="655"/>
                  </a:lnTo>
                  <a:lnTo>
                    <a:pt x="351" y="702"/>
                  </a:lnTo>
                  <a:lnTo>
                    <a:pt x="367" y="723"/>
                  </a:lnTo>
                  <a:lnTo>
                    <a:pt x="384" y="745"/>
                  </a:lnTo>
                  <a:lnTo>
                    <a:pt x="420" y="786"/>
                  </a:lnTo>
                  <a:lnTo>
                    <a:pt x="457" y="824"/>
                  </a:lnTo>
                  <a:lnTo>
                    <a:pt x="497" y="858"/>
                  </a:lnTo>
                  <a:lnTo>
                    <a:pt x="475" y="818"/>
                  </a:lnTo>
                  <a:lnTo>
                    <a:pt x="455" y="776"/>
                  </a:lnTo>
                  <a:lnTo>
                    <a:pt x="436" y="732"/>
                  </a:lnTo>
                  <a:lnTo>
                    <a:pt x="418" y="685"/>
                  </a:lnTo>
                  <a:lnTo>
                    <a:pt x="401" y="637"/>
                  </a:lnTo>
                  <a:lnTo>
                    <a:pt x="385" y="586"/>
                  </a:lnTo>
                  <a:lnTo>
                    <a:pt x="359" y="481"/>
                  </a:lnTo>
                  <a:lnTo>
                    <a:pt x="347" y="426"/>
                  </a:lnTo>
                  <a:lnTo>
                    <a:pt x="337" y="369"/>
                  </a:lnTo>
                  <a:lnTo>
                    <a:pt x="329" y="310"/>
                  </a:lnTo>
                  <a:lnTo>
                    <a:pt x="322" y="250"/>
                  </a:lnTo>
                  <a:lnTo>
                    <a:pt x="316" y="190"/>
                  </a:lnTo>
                  <a:lnTo>
                    <a:pt x="312" y="128"/>
                  </a:lnTo>
                  <a:lnTo>
                    <a:pt x="309" y="64"/>
                  </a:lnTo>
                  <a:lnTo>
                    <a:pt x="309" y="0"/>
                  </a:lnTo>
                  <a:lnTo>
                    <a:pt x="448" y="0"/>
                  </a:lnTo>
                  <a:lnTo>
                    <a:pt x="450" y="88"/>
                  </a:lnTo>
                  <a:lnTo>
                    <a:pt x="456" y="178"/>
                  </a:lnTo>
                  <a:lnTo>
                    <a:pt x="466" y="267"/>
                  </a:lnTo>
                  <a:lnTo>
                    <a:pt x="479" y="355"/>
                  </a:lnTo>
                  <a:lnTo>
                    <a:pt x="496" y="440"/>
                  </a:lnTo>
                  <a:lnTo>
                    <a:pt x="516" y="523"/>
                  </a:lnTo>
                  <a:lnTo>
                    <a:pt x="539" y="602"/>
                  </a:lnTo>
                  <a:lnTo>
                    <a:pt x="565" y="675"/>
                  </a:lnTo>
                  <a:lnTo>
                    <a:pt x="594" y="744"/>
                  </a:lnTo>
                  <a:lnTo>
                    <a:pt x="610" y="776"/>
                  </a:lnTo>
                  <a:lnTo>
                    <a:pt x="627" y="806"/>
                  </a:lnTo>
                  <a:lnTo>
                    <a:pt x="660" y="861"/>
                  </a:lnTo>
                  <a:lnTo>
                    <a:pt x="679" y="885"/>
                  </a:lnTo>
                  <a:lnTo>
                    <a:pt x="697" y="908"/>
                  </a:lnTo>
                  <a:lnTo>
                    <a:pt x="737" y="945"/>
                  </a:lnTo>
                  <a:lnTo>
                    <a:pt x="757" y="961"/>
                  </a:lnTo>
                  <a:lnTo>
                    <a:pt x="779" y="974"/>
                  </a:lnTo>
                  <a:lnTo>
                    <a:pt x="822" y="991"/>
                  </a:lnTo>
                  <a:lnTo>
                    <a:pt x="844" y="996"/>
                  </a:lnTo>
                  <a:lnTo>
                    <a:pt x="868" y="997"/>
                  </a:lnTo>
                  <a:lnTo>
                    <a:pt x="890" y="996"/>
                  </a:lnTo>
                  <a:lnTo>
                    <a:pt x="912" y="991"/>
                  </a:lnTo>
                  <a:lnTo>
                    <a:pt x="935" y="984"/>
                  </a:lnTo>
                  <a:lnTo>
                    <a:pt x="956" y="974"/>
                  </a:lnTo>
                  <a:lnTo>
                    <a:pt x="977" y="961"/>
                  </a:lnTo>
                  <a:lnTo>
                    <a:pt x="997" y="945"/>
                  </a:lnTo>
                  <a:lnTo>
                    <a:pt x="1018" y="928"/>
                  </a:lnTo>
                  <a:lnTo>
                    <a:pt x="1037" y="908"/>
                  </a:lnTo>
                  <a:lnTo>
                    <a:pt x="1056" y="885"/>
                  </a:lnTo>
                  <a:lnTo>
                    <a:pt x="1074" y="861"/>
                  </a:lnTo>
                  <a:lnTo>
                    <a:pt x="1091" y="835"/>
                  </a:lnTo>
                  <a:lnTo>
                    <a:pt x="1109" y="806"/>
                  </a:lnTo>
                  <a:lnTo>
                    <a:pt x="1140" y="744"/>
                  </a:lnTo>
                  <a:lnTo>
                    <a:pt x="1156" y="710"/>
                  </a:lnTo>
                  <a:lnTo>
                    <a:pt x="1169" y="675"/>
                  </a:lnTo>
                  <a:lnTo>
                    <a:pt x="1195" y="602"/>
                  </a:lnTo>
                  <a:lnTo>
                    <a:pt x="1219" y="523"/>
                  </a:lnTo>
                  <a:lnTo>
                    <a:pt x="1238" y="440"/>
                  </a:lnTo>
                  <a:lnTo>
                    <a:pt x="1255" y="355"/>
                  </a:lnTo>
                  <a:lnTo>
                    <a:pt x="1268" y="267"/>
                  </a:lnTo>
                  <a:lnTo>
                    <a:pt x="1278" y="178"/>
                  </a:lnTo>
                  <a:lnTo>
                    <a:pt x="1284" y="88"/>
                  </a:lnTo>
                  <a:lnTo>
                    <a:pt x="1286" y="0"/>
                  </a:lnTo>
                  <a:lnTo>
                    <a:pt x="1426" y="0"/>
                  </a:lnTo>
                  <a:lnTo>
                    <a:pt x="1426" y="64"/>
                  </a:lnTo>
                  <a:lnTo>
                    <a:pt x="1423" y="128"/>
                  </a:lnTo>
                  <a:lnTo>
                    <a:pt x="1412" y="250"/>
                  </a:lnTo>
                  <a:lnTo>
                    <a:pt x="1397" y="369"/>
                  </a:lnTo>
                  <a:lnTo>
                    <a:pt x="1387" y="426"/>
                  </a:lnTo>
                  <a:lnTo>
                    <a:pt x="1375" y="481"/>
                  </a:lnTo>
                  <a:lnTo>
                    <a:pt x="1362" y="535"/>
                  </a:lnTo>
                  <a:lnTo>
                    <a:pt x="1349" y="586"/>
                  </a:lnTo>
                  <a:lnTo>
                    <a:pt x="1333" y="637"/>
                  </a:lnTo>
                  <a:lnTo>
                    <a:pt x="1316" y="685"/>
                  </a:lnTo>
                  <a:lnTo>
                    <a:pt x="1298" y="732"/>
                  </a:lnTo>
                  <a:lnTo>
                    <a:pt x="1279" y="776"/>
                  </a:lnTo>
                  <a:lnTo>
                    <a:pt x="1259" y="818"/>
                  </a:lnTo>
                  <a:lnTo>
                    <a:pt x="1238" y="858"/>
                  </a:lnTo>
                  <a:lnTo>
                    <a:pt x="1277" y="824"/>
                  </a:lnTo>
                  <a:lnTo>
                    <a:pt x="1314" y="786"/>
                  </a:lnTo>
                  <a:lnTo>
                    <a:pt x="1350" y="745"/>
                  </a:lnTo>
                  <a:lnTo>
                    <a:pt x="1384" y="702"/>
                  </a:lnTo>
                  <a:lnTo>
                    <a:pt x="1415" y="655"/>
                  </a:lnTo>
                  <a:lnTo>
                    <a:pt x="1445" y="606"/>
                  </a:lnTo>
                  <a:lnTo>
                    <a:pt x="1471" y="554"/>
                  </a:lnTo>
                  <a:lnTo>
                    <a:pt x="1496" y="500"/>
                  </a:lnTo>
                  <a:lnTo>
                    <a:pt x="1507" y="472"/>
                  </a:lnTo>
                  <a:lnTo>
                    <a:pt x="1518" y="444"/>
                  </a:lnTo>
                  <a:lnTo>
                    <a:pt x="1538" y="386"/>
                  </a:lnTo>
                  <a:lnTo>
                    <a:pt x="1555" y="326"/>
                  </a:lnTo>
                  <a:lnTo>
                    <a:pt x="1568" y="264"/>
                  </a:lnTo>
                  <a:lnTo>
                    <a:pt x="1580" y="200"/>
                  </a:lnTo>
                  <a:lnTo>
                    <a:pt x="1588" y="134"/>
                  </a:lnTo>
                  <a:lnTo>
                    <a:pt x="1592" y="68"/>
                  </a:lnTo>
                  <a:lnTo>
                    <a:pt x="1595" y="0"/>
                  </a:lnTo>
                  <a:lnTo>
                    <a:pt x="1734" y="0"/>
                  </a:lnTo>
                  <a:lnTo>
                    <a:pt x="1733" y="58"/>
                  </a:lnTo>
                  <a:lnTo>
                    <a:pt x="1730" y="116"/>
                  </a:lnTo>
                  <a:lnTo>
                    <a:pt x="1724" y="172"/>
                  </a:lnTo>
                  <a:lnTo>
                    <a:pt x="1717" y="229"/>
                  </a:lnTo>
                  <a:lnTo>
                    <a:pt x="1708" y="284"/>
                  </a:lnTo>
                  <a:lnTo>
                    <a:pt x="1696" y="338"/>
                  </a:lnTo>
                  <a:lnTo>
                    <a:pt x="1681" y="391"/>
                  </a:lnTo>
                  <a:lnTo>
                    <a:pt x="1666" y="442"/>
                  </a:lnTo>
                  <a:lnTo>
                    <a:pt x="1649" y="493"/>
                  </a:lnTo>
                  <a:lnTo>
                    <a:pt x="1630" y="541"/>
                  </a:lnTo>
                  <a:lnTo>
                    <a:pt x="1609" y="589"/>
                  </a:lnTo>
                  <a:lnTo>
                    <a:pt x="1586" y="636"/>
                  </a:lnTo>
                  <a:lnTo>
                    <a:pt x="1562" y="680"/>
                  </a:lnTo>
                  <a:lnTo>
                    <a:pt x="1536" y="723"/>
                  </a:lnTo>
                  <a:lnTo>
                    <a:pt x="1510" y="764"/>
                  </a:lnTo>
                  <a:lnTo>
                    <a:pt x="1481" y="804"/>
                  </a:lnTo>
                  <a:lnTo>
                    <a:pt x="1451" y="841"/>
                  </a:lnTo>
                  <a:lnTo>
                    <a:pt x="1418" y="877"/>
                  </a:lnTo>
                  <a:lnTo>
                    <a:pt x="1386" y="910"/>
                  </a:lnTo>
                  <a:lnTo>
                    <a:pt x="1352" y="943"/>
                  </a:lnTo>
                  <a:lnTo>
                    <a:pt x="1316" y="972"/>
                  </a:lnTo>
                  <a:lnTo>
                    <a:pt x="1280" y="999"/>
                  </a:lnTo>
                  <a:lnTo>
                    <a:pt x="1243" y="1024"/>
                  </a:lnTo>
                  <a:lnTo>
                    <a:pt x="1205" y="1047"/>
                  </a:lnTo>
                  <a:lnTo>
                    <a:pt x="1165" y="1068"/>
                  </a:lnTo>
                  <a:lnTo>
                    <a:pt x="1126" y="1086"/>
                  </a:lnTo>
                  <a:lnTo>
                    <a:pt x="1085" y="1101"/>
                  </a:lnTo>
                  <a:lnTo>
                    <a:pt x="1043" y="1114"/>
                  </a:lnTo>
                  <a:lnTo>
                    <a:pt x="1000" y="1124"/>
                  </a:lnTo>
                  <a:lnTo>
                    <a:pt x="956" y="1131"/>
                  </a:lnTo>
                  <a:lnTo>
                    <a:pt x="912" y="1136"/>
                  </a:lnTo>
                  <a:lnTo>
                    <a:pt x="868" y="1137"/>
                  </a:lnTo>
                  <a:close/>
                </a:path>
              </a:pathLst>
            </a:custGeom>
            <a:gradFill flip="none" rotWithShape="1">
              <a:gsLst>
                <a:gs pos="30000">
                  <a:schemeClr val="accent1"/>
                </a:gs>
                <a:gs pos="100000">
                  <a:schemeClr val="accent2">
                    <a:lumMod val="20000"/>
                    <a:lumOff val="80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p:nvSpPr>
          <p:spPr bwMode="auto">
            <a:xfrm>
              <a:off x="1743076" y="628651"/>
              <a:ext cx="1195388" cy="317500"/>
            </a:xfrm>
            <a:custGeom>
              <a:avLst/>
              <a:gdLst>
                <a:gd name="T0" fmla="*/ 4144 w 4516"/>
                <a:gd name="T1" fmla="*/ 57 h 1201"/>
                <a:gd name="T2" fmla="*/ 4350 w 4516"/>
                <a:gd name="T3" fmla="*/ 158 h 1201"/>
                <a:gd name="T4" fmla="*/ 4451 w 4516"/>
                <a:gd name="T5" fmla="*/ 277 h 1201"/>
                <a:gd name="T6" fmla="*/ 4507 w 4516"/>
                <a:gd name="T7" fmla="*/ 448 h 1201"/>
                <a:gd name="T8" fmla="*/ 4506 w 4516"/>
                <a:gd name="T9" fmla="*/ 763 h 1201"/>
                <a:gd name="T10" fmla="*/ 4452 w 4516"/>
                <a:gd name="T11" fmla="*/ 926 h 1201"/>
                <a:gd name="T12" fmla="*/ 4361 w 4516"/>
                <a:gd name="T13" fmla="*/ 1040 h 1201"/>
                <a:gd name="T14" fmla="*/ 4216 w 4516"/>
                <a:gd name="T15" fmla="*/ 1124 h 1201"/>
                <a:gd name="T16" fmla="*/ 3994 w 4516"/>
                <a:gd name="T17" fmla="*/ 1172 h 1201"/>
                <a:gd name="T18" fmla="*/ 4441 w 4516"/>
                <a:gd name="T19" fmla="*/ 531 h 1201"/>
                <a:gd name="T20" fmla="*/ 4372 w 4516"/>
                <a:gd name="T21" fmla="*/ 294 h 1201"/>
                <a:gd name="T22" fmla="*/ 4212 w 4516"/>
                <a:gd name="T23" fmla="*/ 157 h 1201"/>
                <a:gd name="T24" fmla="*/ 3927 w 4516"/>
                <a:gd name="T25" fmla="*/ 92 h 1201"/>
                <a:gd name="T26" fmla="*/ 3996 w 4516"/>
                <a:gd name="T27" fmla="*/ 1102 h 1201"/>
                <a:gd name="T28" fmla="*/ 4260 w 4516"/>
                <a:gd name="T29" fmla="*/ 1022 h 1201"/>
                <a:gd name="T30" fmla="*/ 4362 w 4516"/>
                <a:gd name="T31" fmla="*/ 928 h 1201"/>
                <a:gd name="T32" fmla="*/ 4436 w 4516"/>
                <a:gd name="T33" fmla="*/ 722 h 1201"/>
                <a:gd name="T34" fmla="*/ 501 w 4516"/>
                <a:gd name="T35" fmla="*/ 74 h 1201"/>
                <a:gd name="T36" fmla="*/ 315 w 4516"/>
                <a:gd name="T37" fmla="*/ 126 h 1201"/>
                <a:gd name="T38" fmla="*/ 159 w 4516"/>
                <a:gd name="T39" fmla="*/ 250 h 1201"/>
                <a:gd name="T40" fmla="*/ 87 w 4516"/>
                <a:gd name="T41" fmla="*/ 418 h 1201"/>
                <a:gd name="T42" fmla="*/ 77 w 4516"/>
                <a:gd name="T43" fmla="*/ 697 h 1201"/>
                <a:gd name="T44" fmla="*/ 129 w 4516"/>
                <a:gd name="T45" fmla="*/ 900 h 1201"/>
                <a:gd name="T46" fmla="*/ 253 w 4516"/>
                <a:gd name="T47" fmla="*/ 1040 h 1201"/>
                <a:gd name="T48" fmla="*/ 408 w 4516"/>
                <a:gd name="T49" fmla="*/ 1107 h 1201"/>
                <a:gd name="T50" fmla="*/ 712 w 4516"/>
                <a:gd name="T51" fmla="*/ 1132 h 1201"/>
                <a:gd name="T52" fmla="*/ 955 w 4516"/>
                <a:gd name="T53" fmla="*/ 1094 h 1201"/>
                <a:gd name="T54" fmla="*/ 1116 w 4516"/>
                <a:gd name="T55" fmla="*/ 1010 h 1201"/>
                <a:gd name="T56" fmla="*/ 1219 w 4516"/>
                <a:gd name="T57" fmla="*/ 1014 h 1201"/>
                <a:gd name="T58" fmla="*/ 1082 w 4516"/>
                <a:gd name="T59" fmla="*/ 1116 h 1201"/>
                <a:gd name="T60" fmla="*/ 900 w 4516"/>
                <a:gd name="T61" fmla="*/ 1178 h 1201"/>
                <a:gd name="T62" fmla="*/ 602 w 4516"/>
                <a:gd name="T63" fmla="*/ 1201 h 1201"/>
                <a:gd name="T64" fmla="*/ 392 w 4516"/>
                <a:gd name="T65" fmla="*/ 1174 h 1201"/>
                <a:gd name="T66" fmla="*/ 171 w 4516"/>
                <a:gd name="T67" fmla="*/ 1068 h 1201"/>
                <a:gd name="T68" fmla="*/ 63 w 4516"/>
                <a:gd name="T69" fmla="*/ 934 h 1201"/>
                <a:gd name="T70" fmla="*/ 2 w 4516"/>
                <a:gd name="T71" fmla="*/ 705 h 1201"/>
                <a:gd name="T72" fmla="*/ 19 w 4516"/>
                <a:gd name="T73" fmla="*/ 382 h 1201"/>
                <a:gd name="T74" fmla="*/ 113 w 4516"/>
                <a:gd name="T75" fmla="*/ 187 h 1201"/>
                <a:gd name="T76" fmla="*/ 247 w 4516"/>
                <a:gd name="T77" fmla="*/ 79 h 1201"/>
                <a:gd name="T78" fmla="*/ 450 w 4516"/>
                <a:gd name="T79" fmla="*/ 13 h 1201"/>
                <a:gd name="T80" fmla="*/ 709 w 4516"/>
                <a:gd name="T81" fmla="*/ 1 h 1201"/>
                <a:gd name="T82" fmla="*/ 913 w 4516"/>
                <a:gd name="T83" fmla="*/ 33 h 1201"/>
                <a:gd name="T84" fmla="*/ 1095 w 4516"/>
                <a:gd name="T85" fmla="*/ 115 h 1201"/>
                <a:gd name="T86" fmla="*/ 1237 w 4516"/>
                <a:gd name="T87" fmla="*/ 249 h 1201"/>
                <a:gd name="T88" fmla="*/ 1104 w 4516"/>
                <a:gd name="T89" fmla="*/ 210 h 1201"/>
                <a:gd name="T90" fmla="*/ 931 w 4516"/>
                <a:gd name="T91" fmla="*/ 111 h 1201"/>
                <a:gd name="T92" fmla="*/ 727 w 4516"/>
                <a:gd name="T93" fmla="*/ 70 h 1201"/>
                <a:gd name="T94" fmla="*/ 2520 w 4516"/>
                <a:gd name="T95" fmla="*/ 274 h 1201"/>
                <a:gd name="T96" fmla="*/ 2468 w 4516"/>
                <a:gd name="T97" fmla="*/ 170 h 1201"/>
                <a:gd name="T98" fmla="*/ 2348 w 4516"/>
                <a:gd name="T99" fmla="*/ 105 h 1201"/>
                <a:gd name="T100" fmla="*/ 2200 w 4516"/>
                <a:gd name="T101" fmla="*/ 658 h 1201"/>
                <a:gd name="T102" fmla="*/ 2367 w 4516"/>
                <a:gd name="T103" fmla="*/ 626 h 1201"/>
                <a:gd name="T104" fmla="*/ 2470 w 4516"/>
                <a:gd name="T105" fmla="*/ 546 h 1201"/>
                <a:gd name="T106" fmla="*/ 2525 w 4516"/>
                <a:gd name="T107" fmla="*/ 404 h 1201"/>
                <a:gd name="T108" fmla="*/ 2589 w 4516"/>
                <a:gd name="T109" fmla="*/ 458 h 1201"/>
                <a:gd name="T110" fmla="*/ 2520 w 4516"/>
                <a:gd name="T111" fmla="*/ 600 h 1201"/>
                <a:gd name="T112" fmla="*/ 2410 w 4516"/>
                <a:gd name="T113" fmla="*/ 682 h 1201"/>
                <a:gd name="T114" fmla="*/ 2217 w 4516"/>
                <a:gd name="T115" fmla="*/ 723 h 1201"/>
                <a:gd name="T116" fmla="*/ 2297 w 4516"/>
                <a:gd name="T117" fmla="*/ 28 h 1201"/>
                <a:gd name="T118" fmla="*/ 2477 w 4516"/>
                <a:gd name="T119" fmla="*/ 85 h 1201"/>
                <a:gd name="T120" fmla="*/ 2562 w 4516"/>
                <a:gd name="T121" fmla="*/ 176 h 1201"/>
                <a:gd name="T122" fmla="*/ 2600 w 4516"/>
                <a:gd name="T123" fmla="*/ 332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6" h="1201">
                  <a:moveTo>
                    <a:pt x="3856" y="24"/>
                  </a:moveTo>
                  <a:lnTo>
                    <a:pt x="3897" y="24"/>
                  </a:lnTo>
                  <a:lnTo>
                    <a:pt x="3935" y="25"/>
                  </a:lnTo>
                  <a:lnTo>
                    <a:pt x="3954" y="26"/>
                  </a:lnTo>
                  <a:lnTo>
                    <a:pt x="3973" y="28"/>
                  </a:lnTo>
                  <a:lnTo>
                    <a:pt x="4009" y="32"/>
                  </a:lnTo>
                  <a:lnTo>
                    <a:pt x="4045" y="37"/>
                  </a:lnTo>
                  <a:lnTo>
                    <a:pt x="4079" y="42"/>
                  </a:lnTo>
                  <a:lnTo>
                    <a:pt x="4113" y="49"/>
                  </a:lnTo>
                  <a:lnTo>
                    <a:pt x="4144" y="57"/>
                  </a:lnTo>
                  <a:lnTo>
                    <a:pt x="4159" y="61"/>
                  </a:lnTo>
                  <a:lnTo>
                    <a:pt x="4174" y="66"/>
                  </a:lnTo>
                  <a:lnTo>
                    <a:pt x="4203" y="76"/>
                  </a:lnTo>
                  <a:lnTo>
                    <a:pt x="4230" y="87"/>
                  </a:lnTo>
                  <a:lnTo>
                    <a:pt x="4257" y="99"/>
                  </a:lnTo>
                  <a:lnTo>
                    <a:pt x="4282" y="112"/>
                  </a:lnTo>
                  <a:lnTo>
                    <a:pt x="4306" y="127"/>
                  </a:lnTo>
                  <a:lnTo>
                    <a:pt x="4318" y="134"/>
                  </a:lnTo>
                  <a:lnTo>
                    <a:pt x="4328" y="141"/>
                  </a:lnTo>
                  <a:lnTo>
                    <a:pt x="4350" y="158"/>
                  </a:lnTo>
                  <a:lnTo>
                    <a:pt x="4370" y="175"/>
                  </a:lnTo>
                  <a:lnTo>
                    <a:pt x="4388" y="194"/>
                  </a:lnTo>
                  <a:lnTo>
                    <a:pt x="4398" y="204"/>
                  </a:lnTo>
                  <a:lnTo>
                    <a:pt x="4406" y="213"/>
                  </a:lnTo>
                  <a:lnTo>
                    <a:pt x="4415" y="223"/>
                  </a:lnTo>
                  <a:lnTo>
                    <a:pt x="4422" y="234"/>
                  </a:lnTo>
                  <a:lnTo>
                    <a:pt x="4430" y="244"/>
                  </a:lnTo>
                  <a:lnTo>
                    <a:pt x="4438" y="255"/>
                  </a:lnTo>
                  <a:lnTo>
                    <a:pt x="4444" y="266"/>
                  </a:lnTo>
                  <a:lnTo>
                    <a:pt x="4451" y="277"/>
                  </a:lnTo>
                  <a:lnTo>
                    <a:pt x="4463" y="301"/>
                  </a:lnTo>
                  <a:lnTo>
                    <a:pt x="4474" y="326"/>
                  </a:lnTo>
                  <a:lnTo>
                    <a:pt x="4480" y="338"/>
                  </a:lnTo>
                  <a:lnTo>
                    <a:pt x="4484" y="351"/>
                  </a:lnTo>
                  <a:lnTo>
                    <a:pt x="4493" y="378"/>
                  </a:lnTo>
                  <a:lnTo>
                    <a:pt x="4496" y="392"/>
                  </a:lnTo>
                  <a:lnTo>
                    <a:pt x="4500" y="405"/>
                  </a:lnTo>
                  <a:lnTo>
                    <a:pt x="4502" y="420"/>
                  </a:lnTo>
                  <a:lnTo>
                    <a:pt x="4505" y="434"/>
                  </a:lnTo>
                  <a:lnTo>
                    <a:pt x="4507" y="448"/>
                  </a:lnTo>
                  <a:lnTo>
                    <a:pt x="4510" y="464"/>
                  </a:lnTo>
                  <a:lnTo>
                    <a:pt x="4513" y="495"/>
                  </a:lnTo>
                  <a:lnTo>
                    <a:pt x="4516" y="526"/>
                  </a:lnTo>
                  <a:lnTo>
                    <a:pt x="4516" y="560"/>
                  </a:lnTo>
                  <a:lnTo>
                    <a:pt x="4516" y="638"/>
                  </a:lnTo>
                  <a:lnTo>
                    <a:pt x="4516" y="660"/>
                  </a:lnTo>
                  <a:lnTo>
                    <a:pt x="4514" y="681"/>
                  </a:lnTo>
                  <a:lnTo>
                    <a:pt x="4513" y="703"/>
                  </a:lnTo>
                  <a:lnTo>
                    <a:pt x="4512" y="723"/>
                  </a:lnTo>
                  <a:lnTo>
                    <a:pt x="4506" y="763"/>
                  </a:lnTo>
                  <a:lnTo>
                    <a:pt x="4502" y="781"/>
                  </a:lnTo>
                  <a:lnTo>
                    <a:pt x="4499" y="800"/>
                  </a:lnTo>
                  <a:lnTo>
                    <a:pt x="4495" y="817"/>
                  </a:lnTo>
                  <a:lnTo>
                    <a:pt x="4490" y="835"/>
                  </a:lnTo>
                  <a:lnTo>
                    <a:pt x="4484" y="850"/>
                  </a:lnTo>
                  <a:lnTo>
                    <a:pt x="4480" y="867"/>
                  </a:lnTo>
                  <a:lnTo>
                    <a:pt x="4474" y="883"/>
                  </a:lnTo>
                  <a:lnTo>
                    <a:pt x="4466" y="897"/>
                  </a:lnTo>
                  <a:lnTo>
                    <a:pt x="4459" y="912"/>
                  </a:lnTo>
                  <a:lnTo>
                    <a:pt x="4452" y="926"/>
                  </a:lnTo>
                  <a:lnTo>
                    <a:pt x="4445" y="939"/>
                  </a:lnTo>
                  <a:lnTo>
                    <a:pt x="4436" y="952"/>
                  </a:lnTo>
                  <a:lnTo>
                    <a:pt x="4428" y="964"/>
                  </a:lnTo>
                  <a:lnTo>
                    <a:pt x="4420" y="978"/>
                  </a:lnTo>
                  <a:lnTo>
                    <a:pt x="4411" y="988"/>
                  </a:lnTo>
                  <a:lnTo>
                    <a:pt x="4402" y="1000"/>
                  </a:lnTo>
                  <a:lnTo>
                    <a:pt x="4392" y="1010"/>
                  </a:lnTo>
                  <a:lnTo>
                    <a:pt x="4381" y="1021"/>
                  </a:lnTo>
                  <a:lnTo>
                    <a:pt x="4372" y="1030"/>
                  </a:lnTo>
                  <a:lnTo>
                    <a:pt x="4361" y="1040"/>
                  </a:lnTo>
                  <a:lnTo>
                    <a:pt x="4350" y="1050"/>
                  </a:lnTo>
                  <a:lnTo>
                    <a:pt x="4339" y="1058"/>
                  </a:lnTo>
                  <a:lnTo>
                    <a:pt x="4327" y="1066"/>
                  </a:lnTo>
                  <a:lnTo>
                    <a:pt x="4315" y="1074"/>
                  </a:lnTo>
                  <a:lnTo>
                    <a:pt x="4293" y="1089"/>
                  </a:lnTo>
                  <a:lnTo>
                    <a:pt x="4279" y="1095"/>
                  </a:lnTo>
                  <a:lnTo>
                    <a:pt x="4267" y="1102"/>
                  </a:lnTo>
                  <a:lnTo>
                    <a:pt x="4242" y="1114"/>
                  </a:lnTo>
                  <a:lnTo>
                    <a:pt x="4229" y="1119"/>
                  </a:lnTo>
                  <a:lnTo>
                    <a:pt x="4216" y="1124"/>
                  </a:lnTo>
                  <a:lnTo>
                    <a:pt x="4203" y="1130"/>
                  </a:lnTo>
                  <a:lnTo>
                    <a:pt x="4189" y="1134"/>
                  </a:lnTo>
                  <a:lnTo>
                    <a:pt x="4162" y="1142"/>
                  </a:lnTo>
                  <a:lnTo>
                    <a:pt x="4149" y="1146"/>
                  </a:lnTo>
                  <a:lnTo>
                    <a:pt x="4134" y="1149"/>
                  </a:lnTo>
                  <a:lnTo>
                    <a:pt x="4107" y="1155"/>
                  </a:lnTo>
                  <a:lnTo>
                    <a:pt x="4078" y="1161"/>
                  </a:lnTo>
                  <a:lnTo>
                    <a:pt x="4050" y="1165"/>
                  </a:lnTo>
                  <a:lnTo>
                    <a:pt x="4021" y="1168"/>
                  </a:lnTo>
                  <a:lnTo>
                    <a:pt x="3994" y="1172"/>
                  </a:lnTo>
                  <a:lnTo>
                    <a:pt x="3965" y="1174"/>
                  </a:lnTo>
                  <a:lnTo>
                    <a:pt x="3910" y="1177"/>
                  </a:lnTo>
                  <a:lnTo>
                    <a:pt x="3882" y="1177"/>
                  </a:lnTo>
                  <a:lnTo>
                    <a:pt x="3856" y="1177"/>
                  </a:lnTo>
                  <a:lnTo>
                    <a:pt x="3315" y="1177"/>
                  </a:lnTo>
                  <a:lnTo>
                    <a:pt x="3315" y="600"/>
                  </a:lnTo>
                  <a:lnTo>
                    <a:pt x="3315" y="24"/>
                  </a:lnTo>
                  <a:lnTo>
                    <a:pt x="3856" y="24"/>
                  </a:lnTo>
                  <a:close/>
                  <a:moveTo>
                    <a:pt x="4441" y="560"/>
                  </a:moveTo>
                  <a:lnTo>
                    <a:pt x="4441" y="531"/>
                  </a:lnTo>
                  <a:lnTo>
                    <a:pt x="4439" y="502"/>
                  </a:lnTo>
                  <a:lnTo>
                    <a:pt x="4436" y="476"/>
                  </a:lnTo>
                  <a:lnTo>
                    <a:pt x="4433" y="450"/>
                  </a:lnTo>
                  <a:lnTo>
                    <a:pt x="4427" y="424"/>
                  </a:lnTo>
                  <a:lnTo>
                    <a:pt x="4421" y="400"/>
                  </a:lnTo>
                  <a:lnTo>
                    <a:pt x="4414" y="378"/>
                  </a:lnTo>
                  <a:lnTo>
                    <a:pt x="4405" y="355"/>
                  </a:lnTo>
                  <a:lnTo>
                    <a:pt x="4396" y="333"/>
                  </a:lnTo>
                  <a:lnTo>
                    <a:pt x="4384" y="313"/>
                  </a:lnTo>
                  <a:lnTo>
                    <a:pt x="4372" y="294"/>
                  </a:lnTo>
                  <a:lnTo>
                    <a:pt x="4358" y="274"/>
                  </a:lnTo>
                  <a:lnTo>
                    <a:pt x="4344" y="256"/>
                  </a:lnTo>
                  <a:lnTo>
                    <a:pt x="4328" y="240"/>
                  </a:lnTo>
                  <a:lnTo>
                    <a:pt x="4313" y="223"/>
                  </a:lnTo>
                  <a:lnTo>
                    <a:pt x="4295" y="208"/>
                  </a:lnTo>
                  <a:lnTo>
                    <a:pt x="4285" y="201"/>
                  </a:lnTo>
                  <a:lnTo>
                    <a:pt x="4276" y="194"/>
                  </a:lnTo>
                  <a:lnTo>
                    <a:pt x="4255" y="181"/>
                  </a:lnTo>
                  <a:lnTo>
                    <a:pt x="4235" y="168"/>
                  </a:lnTo>
                  <a:lnTo>
                    <a:pt x="4212" y="157"/>
                  </a:lnTo>
                  <a:lnTo>
                    <a:pt x="4188" y="146"/>
                  </a:lnTo>
                  <a:lnTo>
                    <a:pt x="4164" y="136"/>
                  </a:lnTo>
                  <a:lnTo>
                    <a:pt x="4138" y="128"/>
                  </a:lnTo>
                  <a:lnTo>
                    <a:pt x="4111" y="120"/>
                  </a:lnTo>
                  <a:lnTo>
                    <a:pt x="4084" y="112"/>
                  </a:lnTo>
                  <a:lnTo>
                    <a:pt x="4054" y="106"/>
                  </a:lnTo>
                  <a:lnTo>
                    <a:pt x="4024" y="102"/>
                  </a:lnTo>
                  <a:lnTo>
                    <a:pt x="3993" y="98"/>
                  </a:lnTo>
                  <a:lnTo>
                    <a:pt x="3960" y="94"/>
                  </a:lnTo>
                  <a:lnTo>
                    <a:pt x="3927" y="92"/>
                  </a:lnTo>
                  <a:lnTo>
                    <a:pt x="3892" y="91"/>
                  </a:lnTo>
                  <a:lnTo>
                    <a:pt x="3856" y="91"/>
                  </a:lnTo>
                  <a:lnTo>
                    <a:pt x="3388" y="91"/>
                  </a:lnTo>
                  <a:lnTo>
                    <a:pt x="3388" y="600"/>
                  </a:lnTo>
                  <a:lnTo>
                    <a:pt x="3388" y="1110"/>
                  </a:lnTo>
                  <a:lnTo>
                    <a:pt x="3856" y="1110"/>
                  </a:lnTo>
                  <a:lnTo>
                    <a:pt x="3893" y="1110"/>
                  </a:lnTo>
                  <a:lnTo>
                    <a:pt x="3928" y="1108"/>
                  </a:lnTo>
                  <a:lnTo>
                    <a:pt x="3963" y="1106"/>
                  </a:lnTo>
                  <a:lnTo>
                    <a:pt x="3996" y="1102"/>
                  </a:lnTo>
                  <a:lnTo>
                    <a:pt x="4027" y="1099"/>
                  </a:lnTo>
                  <a:lnTo>
                    <a:pt x="4059" y="1094"/>
                  </a:lnTo>
                  <a:lnTo>
                    <a:pt x="4087" y="1088"/>
                  </a:lnTo>
                  <a:lnTo>
                    <a:pt x="4116" y="1081"/>
                  </a:lnTo>
                  <a:lnTo>
                    <a:pt x="4143" y="1074"/>
                  </a:lnTo>
                  <a:lnTo>
                    <a:pt x="4169" y="1065"/>
                  </a:lnTo>
                  <a:lnTo>
                    <a:pt x="4193" y="1056"/>
                  </a:lnTo>
                  <a:lnTo>
                    <a:pt x="4217" y="1045"/>
                  </a:lnTo>
                  <a:lnTo>
                    <a:pt x="4239" y="1034"/>
                  </a:lnTo>
                  <a:lnTo>
                    <a:pt x="4260" y="1022"/>
                  </a:lnTo>
                  <a:lnTo>
                    <a:pt x="4281" y="1009"/>
                  </a:lnTo>
                  <a:lnTo>
                    <a:pt x="4299" y="994"/>
                  </a:lnTo>
                  <a:lnTo>
                    <a:pt x="4308" y="987"/>
                  </a:lnTo>
                  <a:lnTo>
                    <a:pt x="4317" y="979"/>
                  </a:lnTo>
                  <a:lnTo>
                    <a:pt x="4325" y="972"/>
                  </a:lnTo>
                  <a:lnTo>
                    <a:pt x="4332" y="963"/>
                  </a:lnTo>
                  <a:lnTo>
                    <a:pt x="4340" y="955"/>
                  </a:lnTo>
                  <a:lnTo>
                    <a:pt x="4348" y="946"/>
                  </a:lnTo>
                  <a:lnTo>
                    <a:pt x="4355" y="937"/>
                  </a:lnTo>
                  <a:lnTo>
                    <a:pt x="4362" y="928"/>
                  </a:lnTo>
                  <a:lnTo>
                    <a:pt x="4374" y="909"/>
                  </a:lnTo>
                  <a:lnTo>
                    <a:pt x="4386" y="889"/>
                  </a:lnTo>
                  <a:lnTo>
                    <a:pt x="4397" y="868"/>
                  </a:lnTo>
                  <a:lnTo>
                    <a:pt x="4406" y="847"/>
                  </a:lnTo>
                  <a:lnTo>
                    <a:pt x="4415" y="824"/>
                  </a:lnTo>
                  <a:lnTo>
                    <a:pt x="4418" y="812"/>
                  </a:lnTo>
                  <a:lnTo>
                    <a:pt x="4422" y="800"/>
                  </a:lnTo>
                  <a:lnTo>
                    <a:pt x="4428" y="775"/>
                  </a:lnTo>
                  <a:lnTo>
                    <a:pt x="4433" y="750"/>
                  </a:lnTo>
                  <a:lnTo>
                    <a:pt x="4436" y="722"/>
                  </a:lnTo>
                  <a:lnTo>
                    <a:pt x="4439" y="709"/>
                  </a:lnTo>
                  <a:lnTo>
                    <a:pt x="4440" y="694"/>
                  </a:lnTo>
                  <a:lnTo>
                    <a:pt x="4441" y="666"/>
                  </a:lnTo>
                  <a:lnTo>
                    <a:pt x="4441" y="636"/>
                  </a:lnTo>
                  <a:lnTo>
                    <a:pt x="4441" y="560"/>
                  </a:lnTo>
                  <a:close/>
                  <a:moveTo>
                    <a:pt x="631" y="67"/>
                  </a:moveTo>
                  <a:lnTo>
                    <a:pt x="597" y="67"/>
                  </a:lnTo>
                  <a:lnTo>
                    <a:pt x="564" y="68"/>
                  </a:lnTo>
                  <a:lnTo>
                    <a:pt x="532" y="70"/>
                  </a:lnTo>
                  <a:lnTo>
                    <a:pt x="501" y="74"/>
                  </a:lnTo>
                  <a:lnTo>
                    <a:pt x="486" y="76"/>
                  </a:lnTo>
                  <a:lnTo>
                    <a:pt x="471" y="79"/>
                  </a:lnTo>
                  <a:lnTo>
                    <a:pt x="457" y="81"/>
                  </a:lnTo>
                  <a:lnTo>
                    <a:pt x="442" y="84"/>
                  </a:lnTo>
                  <a:lnTo>
                    <a:pt x="428" y="87"/>
                  </a:lnTo>
                  <a:lnTo>
                    <a:pt x="415" y="91"/>
                  </a:lnTo>
                  <a:lnTo>
                    <a:pt x="388" y="98"/>
                  </a:lnTo>
                  <a:lnTo>
                    <a:pt x="363" y="105"/>
                  </a:lnTo>
                  <a:lnTo>
                    <a:pt x="338" y="115"/>
                  </a:lnTo>
                  <a:lnTo>
                    <a:pt x="315" y="126"/>
                  </a:lnTo>
                  <a:lnTo>
                    <a:pt x="293" y="136"/>
                  </a:lnTo>
                  <a:lnTo>
                    <a:pt x="271" y="148"/>
                  </a:lnTo>
                  <a:lnTo>
                    <a:pt x="252" y="162"/>
                  </a:lnTo>
                  <a:lnTo>
                    <a:pt x="233" y="175"/>
                  </a:lnTo>
                  <a:lnTo>
                    <a:pt x="223" y="183"/>
                  </a:lnTo>
                  <a:lnTo>
                    <a:pt x="215" y="190"/>
                  </a:lnTo>
                  <a:lnTo>
                    <a:pt x="198" y="206"/>
                  </a:lnTo>
                  <a:lnTo>
                    <a:pt x="181" y="223"/>
                  </a:lnTo>
                  <a:lnTo>
                    <a:pt x="167" y="241"/>
                  </a:lnTo>
                  <a:lnTo>
                    <a:pt x="159" y="250"/>
                  </a:lnTo>
                  <a:lnTo>
                    <a:pt x="153" y="260"/>
                  </a:lnTo>
                  <a:lnTo>
                    <a:pt x="146" y="270"/>
                  </a:lnTo>
                  <a:lnTo>
                    <a:pt x="140" y="279"/>
                  </a:lnTo>
                  <a:lnTo>
                    <a:pt x="129" y="300"/>
                  </a:lnTo>
                  <a:lnTo>
                    <a:pt x="119" y="322"/>
                  </a:lnTo>
                  <a:lnTo>
                    <a:pt x="109" y="344"/>
                  </a:lnTo>
                  <a:lnTo>
                    <a:pt x="105" y="356"/>
                  </a:lnTo>
                  <a:lnTo>
                    <a:pt x="101" y="368"/>
                  </a:lnTo>
                  <a:lnTo>
                    <a:pt x="93" y="392"/>
                  </a:lnTo>
                  <a:lnTo>
                    <a:pt x="87" y="418"/>
                  </a:lnTo>
                  <a:lnTo>
                    <a:pt x="85" y="432"/>
                  </a:lnTo>
                  <a:lnTo>
                    <a:pt x="83" y="445"/>
                  </a:lnTo>
                  <a:lnTo>
                    <a:pt x="79" y="471"/>
                  </a:lnTo>
                  <a:lnTo>
                    <a:pt x="78" y="486"/>
                  </a:lnTo>
                  <a:lnTo>
                    <a:pt x="77" y="500"/>
                  </a:lnTo>
                  <a:lnTo>
                    <a:pt x="74" y="529"/>
                  </a:lnTo>
                  <a:lnTo>
                    <a:pt x="74" y="560"/>
                  </a:lnTo>
                  <a:lnTo>
                    <a:pt x="74" y="636"/>
                  </a:lnTo>
                  <a:lnTo>
                    <a:pt x="74" y="667"/>
                  </a:lnTo>
                  <a:lnTo>
                    <a:pt x="77" y="697"/>
                  </a:lnTo>
                  <a:lnTo>
                    <a:pt x="78" y="711"/>
                  </a:lnTo>
                  <a:lnTo>
                    <a:pt x="79" y="726"/>
                  </a:lnTo>
                  <a:lnTo>
                    <a:pt x="83" y="753"/>
                  </a:lnTo>
                  <a:lnTo>
                    <a:pt x="87" y="781"/>
                  </a:lnTo>
                  <a:lnTo>
                    <a:pt x="93" y="806"/>
                  </a:lnTo>
                  <a:lnTo>
                    <a:pt x="97" y="819"/>
                  </a:lnTo>
                  <a:lnTo>
                    <a:pt x="101" y="831"/>
                  </a:lnTo>
                  <a:lnTo>
                    <a:pt x="109" y="855"/>
                  </a:lnTo>
                  <a:lnTo>
                    <a:pt x="119" y="878"/>
                  </a:lnTo>
                  <a:lnTo>
                    <a:pt x="129" y="900"/>
                  </a:lnTo>
                  <a:lnTo>
                    <a:pt x="135" y="910"/>
                  </a:lnTo>
                  <a:lnTo>
                    <a:pt x="140" y="921"/>
                  </a:lnTo>
                  <a:lnTo>
                    <a:pt x="153" y="940"/>
                  </a:lnTo>
                  <a:lnTo>
                    <a:pt x="161" y="950"/>
                  </a:lnTo>
                  <a:lnTo>
                    <a:pt x="168" y="960"/>
                  </a:lnTo>
                  <a:lnTo>
                    <a:pt x="182" y="978"/>
                  </a:lnTo>
                  <a:lnTo>
                    <a:pt x="198" y="994"/>
                  </a:lnTo>
                  <a:lnTo>
                    <a:pt x="216" y="1010"/>
                  </a:lnTo>
                  <a:lnTo>
                    <a:pt x="234" y="1026"/>
                  </a:lnTo>
                  <a:lnTo>
                    <a:pt x="253" y="1040"/>
                  </a:lnTo>
                  <a:lnTo>
                    <a:pt x="264" y="1046"/>
                  </a:lnTo>
                  <a:lnTo>
                    <a:pt x="273" y="1052"/>
                  </a:lnTo>
                  <a:lnTo>
                    <a:pt x="295" y="1064"/>
                  </a:lnTo>
                  <a:lnTo>
                    <a:pt x="319" y="1076"/>
                  </a:lnTo>
                  <a:lnTo>
                    <a:pt x="343" y="1086"/>
                  </a:lnTo>
                  <a:lnTo>
                    <a:pt x="355" y="1090"/>
                  </a:lnTo>
                  <a:lnTo>
                    <a:pt x="367" y="1095"/>
                  </a:lnTo>
                  <a:lnTo>
                    <a:pt x="380" y="1099"/>
                  </a:lnTo>
                  <a:lnTo>
                    <a:pt x="393" y="1104"/>
                  </a:lnTo>
                  <a:lnTo>
                    <a:pt x="408" y="1107"/>
                  </a:lnTo>
                  <a:lnTo>
                    <a:pt x="421" y="1111"/>
                  </a:lnTo>
                  <a:lnTo>
                    <a:pt x="450" y="1117"/>
                  </a:lnTo>
                  <a:lnTo>
                    <a:pt x="480" y="1122"/>
                  </a:lnTo>
                  <a:lnTo>
                    <a:pt x="510" y="1126"/>
                  </a:lnTo>
                  <a:lnTo>
                    <a:pt x="542" y="1130"/>
                  </a:lnTo>
                  <a:lnTo>
                    <a:pt x="576" y="1132"/>
                  </a:lnTo>
                  <a:lnTo>
                    <a:pt x="609" y="1134"/>
                  </a:lnTo>
                  <a:lnTo>
                    <a:pt x="645" y="1134"/>
                  </a:lnTo>
                  <a:lnTo>
                    <a:pt x="691" y="1134"/>
                  </a:lnTo>
                  <a:lnTo>
                    <a:pt x="712" y="1132"/>
                  </a:lnTo>
                  <a:lnTo>
                    <a:pt x="734" y="1131"/>
                  </a:lnTo>
                  <a:lnTo>
                    <a:pt x="775" y="1129"/>
                  </a:lnTo>
                  <a:lnTo>
                    <a:pt x="814" y="1124"/>
                  </a:lnTo>
                  <a:lnTo>
                    <a:pt x="834" y="1122"/>
                  </a:lnTo>
                  <a:lnTo>
                    <a:pt x="852" y="1118"/>
                  </a:lnTo>
                  <a:lnTo>
                    <a:pt x="871" y="1116"/>
                  </a:lnTo>
                  <a:lnTo>
                    <a:pt x="888" y="1112"/>
                  </a:lnTo>
                  <a:lnTo>
                    <a:pt x="906" y="1108"/>
                  </a:lnTo>
                  <a:lnTo>
                    <a:pt x="922" y="1104"/>
                  </a:lnTo>
                  <a:lnTo>
                    <a:pt x="955" y="1094"/>
                  </a:lnTo>
                  <a:lnTo>
                    <a:pt x="970" y="1089"/>
                  </a:lnTo>
                  <a:lnTo>
                    <a:pt x="985" y="1083"/>
                  </a:lnTo>
                  <a:lnTo>
                    <a:pt x="1014" y="1071"/>
                  </a:lnTo>
                  <a:lnTo>
                    <a:pt x="1028" y="1065"/>
                  </a:lnTo>
                  <a:lnTo>
                    <a:pt x="1041" y="1058"/>
                  </a:lnTo>
                  <a:lnTo>
                    <a:pt x="1068" y="1044"/>
                  </a:lnTo>
                  <a:lnTo>
                    <a:pt x="1080" y="1035"/>
                  </a:lnTo>
                  <a:lnTo>
                    <a:pt x="1093" y="1027"/>
                  </a:lnTo>
                  <a:lnTo>
                    <a:pt x="1104" y="1018"/>
                  </a:lnTo>
                  <a:lnTo>
                    <a:pt x="1116" y="1010"/>
                  </a:lnTo>
                  <a:lnTo>
                    <a:pt x="1126" y="1000"/>
                  </a:lnTo>
                  <a:lnTo>
                    <a:pt x="1137" y="991"/>
                  </a:lnTo>
                  <a:lnTo>
                    <a:pt x="1148" y="980"/>
                  </a:lnTo>
                  <a:lnTo>
                    <a:pt x="1158" y="970"/>
                  </a:lnTo>
                  <a:lnTo>
                    <a:pt x="1158" y="663"/>
                  </a:lnTo>
                  <a:lnTo>
                    <a:pt x="460" y="663"/>
                  </a:lnTo>
                  <a:lnTo>
                    <a:pt x="460" y="597"/>
                  </a:lnTo>
                  <a:lnTo>
                    <a:pt x="1231" y="597"/>
                  </a:lnTo>
                  <a:lnTo>
                    <a:pt x="1231" y="1002"/>
                  </a:lnTo>
                  <a:lnTo>
                    <a:pt x="1219" y="1014"/>
                  </a:lnTo>
                  <a:lnTo>
                    <a:pt x="1208" y="1026"/>
                  </a:lnTo>
                  <a:lnTo>
                    <a:pt x="1195" y="1038"/>
                  </a:lnTo>
                  <a:lnTo>
                    <a:pt x="1183" y="1048"/>
                  </a:lnTo>
                  <a:lnTo>
                    <a:pt x="1170" y="1059"/>
                  </a:lnTo>
                  <a:lnTo>
                    <a:pt x="1156" y="1070"/>
                  </a:lnTo>
                  <a:lnTo>
                    <a:pt x="1142" y="1080"/>
                  </a:lnTo>
                  <a:lnTo>
                    <a:pt x="1128" y="1089"/>
                  </a:lnTo>
                  <a:lnTo>
                    <a:pt x="1113" y="1099"/>
                  </a:lnTo>
                  <a:lnTo>
                    <a:pt x="1098" y="1107"/>
                  </a:lnTo>
                  <a:lnTo>
                    <a:pt x="1082" y="1116"/>
                  </a:lnTo>
                  <a:lnTo>
                    <a:pt x="1066" y="1124"/>
                  </a:lnTo>
                  <a:lnTo>
                    <a:pt x="1050" y="1131"/>
                  </a:lnTo>
                  <a:lnTo>
                    <a:pt x="1033" y="1138"/>
                  </a:lnTo>
                  <a:lnTo>
                    <a:pt x="1015" y="1146"/>
                  </a:lnTo>
                  <a:lnTo>
                    <a:pt x="997" y="1152"/>
                  </a:lnTo>
                  <a:lnTo>
                    <a:pt x="978" y="1158"/>
                  </a:lnTo>
                  <a:lnTo>
                    <a:pt x="960" y="1164"/>
                  </a:lnTo>
                  <a:lnTo>
                    <a:pt x="939" y="1168"/>
                  </a:lnTo>
                  <a:lnTo>
                    <a:pt x="920" y="1173"/>
                  </a:lnTo>
                  <a:lnTo>
                    <a:pt x="900" y="1178"/>
                  </a:lnTo>
                  <a:lnTo>
                    <a:pt x="878" y="1182"/>
                  </a:lnTo>
                  <a:lnTo>
                    <a:pt x="856" y="1185"/>
                  </a:lnTo>
                  <a:lnTo>
                    <a:pt x="835" y="1189"/>
                  </a:lnTo>
                  <a:lnTo>
                    <a:pt x="812" y="1191"/>
                  </a:lnTo>
                  <a:lnTo>
                    <a:pt x="789" y="1194"/>
                  </a:lnTo>
                  <a:lnTo>
                    <a:pt x="742" y="1198"/>
                  </a:lnTo>
                  <a:lnTo>
                    <a:pt x="693" y="1201"/>
                  </a:lnTo>
                  <a:lnTo>
                    <a:pt x="668" y="1201"/>
                  </a:lnTo>
                  <a:lnTo>
                    <a:pt x="642" y="1201"/>
                  </a:lnTo>
                  <a:lnTo>
                    <a:pt x="602" y="1201"/>
                  </a:lnTo>
                  <a:lnTo>
                    <a:pt x="583" y="1200"/>
                  </a:lnTo>
                  <a:lnTo>
                    <a:pt x="564" y="1198"/>
                  </a:lnTo>
                  <a:lnTo>
                    <a:pt x="546" y="1197"/>
                  </a:lnTo>
                  <a:lnTo>
                    <a:pt x="528" y="1196"/>
                  </a:lnTo>
                  <a:lnTo>
                    <a:pt x="492" y="1192"/>
                  </a:lnTo>
                  <a:lnTo>
                    <a:pt x="475" y="1190"/>
                  </a:lnTo>
                  <a:lnTo>
                    <a:pt x="457" y="1188"/>
                  </a:lnTo>
                  <a:lnTo>
                    <a:pt x="424" y="1182"/>
                  </a:lnTo>
                  <a:lnTo>
                    <a:pt x="408" y="1178"/>
                  </a:lnTo>
                  <a:lnTo>
                    <a:pt x="392" y="1174"/>
                  </a:lnTo>
                  <a:lnTo>
                    <a:pt x="362" y="1166"/>
                  </a:lnTo>
                  <a:lnTo>
                    <a:pt x="332" y="1156"/>
                  </a:lnTo>
                  <a:lnTo>
                    <a:pt x="304" y="1146"/>
                  </a:lnTo>
                  <a:lnTo>
                    <a:pt x="290" y="1140"/>
                  </a:lnTo>
                  <a:lnTo>
                    <a:pt x="277" y="1134"/>
                  </a:lnTo>
                  <a:lnTo>
                    <a:pt x="252" y="1122"/>
                  </a:lnTo>
                  <a:lnTo>
                    <a:pt x="227" y="1107"/>
                  </a:lnTo>
                  <a:lnTo>
                    <a:pt x="204" y="1093"/>
                  </a:lnTo>
                  <a:lnTo>
                    <a:pt x="182" y="1076"/>
                  </a:lnTo>
                  <a:lnTo>
                    <a:pt x="171" y="1068"/>
                  </a:lnTo>
                  <a:lnTo>
                    <a:pt x="162" y="1059"/>
                  </a:lnTo>
                  <a:lnTo>
                    <a:pt x="141" y="1041"/>
                  </a:lnTo>
                  <a:lnTo>
                    <a:pt x="123" y="1022"/>
                  </a:lnTo>
                  <a:lnTo>
                    <a:pt x="115" y="1012"/>
                  </a:lnTo>
                  <a:lnTo>
                    <a:pt x="107" y="1002"/>
                  </a:lnTo>
                  <a:lnTo>
                    <a:pt x="98" y="991"/>
                  </a:lnTo>
                  <a:lnTo>
                    <a:pt x="91" y="980"/>
                  </a:lnTo>
                  <a:lnTo>
                    <a:pt x="84" y="969"/>
                  </a:lnTo>
                  <a:lnTo>
                    <a:pt x="77" y="957"/>
                  </a:lnTo>
                  <a:lnTo>
                    <a:pt x="63" y="934"/>
                  </a:lnTo>
                  <a:lnTo>
                    <a:pt x="51" y="909"/>
                  </a:lnTo>
                  <a:lnTo>
                    <a:pt x="45" y="896"/>
                  </a:lnTo>
                  <a:lnTo>
                    <a:pt x="41" y="883"/>
                  </a:lnTo>
                  <a:lnTo>
                    <a:pt x="31" y="856"/>
                  </a:lnTo>
                  <a:lnTo>
                    <a:pt x="23" y="829"/>
                  </a:lnTo>
                  <a:lnTo>
                    <a:pt x="15" y="799"/>
                  </a:lnTo>
                  <a:lnTo>
                    <a:pt x="11" y="769"/>
                  </a:lnTo>
                  <a:lnTo>
                    <a:pt x="8" y="753"/>
                  </a:lnTo>
                  <a:lnTo>
                    <a:pt x="6" y="738"/>
                  </a:lnTo>
                  <a:lnTo>
                    <a:pt x="2" y="705"/>
                  </a:lnTo>
                  <a:lnTo>
                    <a:pt x="1" y="672"/>
                  </a:lnTo>
                  <a:lnTo>
                    <a:pt x="0" y="638"/>
                  </a:lnTo>
                  <a:lnTo>
                    <a:pt x="0" y="558"/>
                  </a:lnTo>
                  <a:lnTo>
                    <a:pt x="1" y="524"/>
                  </a:lnTo>
                  <a:lnTo>
                    <a:pt x="1" y="507"/>
                  </a:lnTo>
                  <a:lnTo>
                    <a:pt x="2" y="490"/>
                  </a:lnTo>
                  <a:lnTo>
                    <a:pt x="6" y="458"/>
                  </a:lnTo>
                  <a:lnTo>
                    <a:pt x="11" y="427"/>
                  </a:lnTo>
                  <a:lnTo>
                    <a:pt x="15" y="398"/>
                  </a:lnTo>
                  <a:lnTo>
                    <a:pt x="19" y="382"/>
                  </a:lnTo>
                  <a:lnTo>
                    <a:pt x="23" y="369"/>
                  </a:lnTo>
                  <a:lnTo>
                    <a:pt x="31" y="340"/>
                  </a:lnTo>
                  <a:lnTo>
                    <a:pt x="39" y="314"/>
                  </a:lnTo>
                  <a:lnTo>
                    <a:pt x="50" y="289"/>
                  </a:lnTo>
                  <a:lnTo>
                    <a:pt x="56" y="276"/>
                  </a:lnTo>
                  <a:lnTo>
                    <a:pt x="62" y="264"/>
                  </a:lnTo>
                  <a:lnTo>
                    <a:pt x="75" y="241"/>
                  </a:lnTo>
                  <a:lnTo>
                    <a:pt x="90" y="218"/>
                  </a:lnTo>
                  <a:lnTo>
                    <a:pt x="105" y="196"/>
                  </a:lnTo>
                  <a:lnTo>
                    <a:pt x="113" y="187"/>
                  </a:lnTo>
                  <a:lnTo>
                    <a:pt x="121" y="177"/>
                  </a:lnTo>
                  <a:lnTo>
                    <a:pt x="131" y="168"/>
                  </a:lnTo>
                  <a:lnTo>
                    <a:pt x="139" y="158"/>
                  </a:lnTo>
                  <a:lnTo>
                    <a:pt x="149" y="148"/>
                  </a:lnTo>
                  <a:lnTo>
                    <a:pt x="158" y="140"/>
                  </a:lnTo>
                  <a:lnTo>
                    <a:pt x="179" y="123"/>
                  </a:lnTo>
                  <a:lnTo>
                    <a:pt x="189" y="115"/>
                  </a:lnTo>
                  <a:lnTo>
                    <a:pt x="200" y="106"/>
                  </a:lnTo>
                  <a:lnTo>
                    <a:pt x="223" y="92"/>
                  </a:lnTo>
                  <a:lnTo>
                    <a:pt x="247" y="79"/>
                  </a:lnTo>
                  <a:lnTo>
                    <a:pt x="260" y="72"/>
                  </a:lnTo>
                  <a:lnTo>
                    <a:pt x="273" y="66"/>
                  </a:lnTo>
                  <a:lnTo>
                    <a:pt x="300" y="55"/>
                  </a:lnTo>
                  <a:lnTo>
                    <a:pt x="327" y="44"/>
                  </a:lnTo>
                  <a:lnTo>
                    <a:pt x="356" y="34"/>
                  </a:lnTo>
                  <a:lnTo>
                    <a:pt x="370" y="31"/>
                  </a:lnTo>
                  <a:lnTo>
                    <a:pt x="386" y="26"/>
                  </a:lnTo>
                  <a:lnTo>
                    <a:pt x="402" y="22"/>
                  </a:lnTo>
                  <a:lnTo>
                    <a:pt x="417" y="19"/>
                  </a:lnTo>
                  <a:lnTo>
                    <a:pt x="450" y="13"/>
                  </a:lnTo>
                  <a:lnTo>
                    <a:pt x="466" y="10"/>
                  </a:lnTo>
                  <a:lnTo>
                    <a:pt x="484" y="8"/>
                  </a:lnTo>
                  <a:lnTo>
                    <a:pt x="519" y="4"/>
                  </a:lnTo>
                  <a:lnTo>
                    <a:pt x="537" y="3"/>
                  </a:lnTo>
                  <a:lnTo>
                    <a:pt x="555" y="2"/>
                  </a:lnTo>
                  <a:lnTo>
                    <a:pt x="592" y="0"/>
                  </a:lnTo>
                  <a:lnTo>
                    <a:pt x="631" y="0"/>
                  </a:lnTo>
                  <a:lnTo>
                    <a:pt x="657" y="0"/>
                  </a:lnTo>
                  <a:lnTo>
                    <a:pt x="684" y="1"/>
                  </a:lnTo>
                  <a:lnTo>
                    <a:pt x="709" y="1"/>
                  </a:lnTo>
                  <a:lnTo>
                    <a:pt x="734" y="3"/>
                  </a:lnTo>
                  <a:lnTo>
                    <a:pt x="758" y="6"/>
                  </a:lnTo>
                  <a:lnTo>
                    <a:pt x="782" y="8"/>
                  </a:lnTo>
                  <a:lnTo>
                    <a:pt x="805" y="10"/>
                  </a:lnTo>
                  <a:lnTo>
                    <a:pt x="816" y="13"/>
                  </a:lnTo>
                  <a:lnTo>
                    <a:pt x="828" y="14"/>
                  </a:lnTo>
                  <a:lnTo>
                    <a:pt x="849" y="18"/>
                  </a:lnTo>
                  <a:lnTo>
                    <a:pt x="871" y="22"/>
                  </a:lnTo>
                  <a:lnTo>
                    <a:pt x="892" y="27"/>
                  </a:lnTo>
                  <a:lnTo>
                    <a:pt x="913" y="33"/>
                  </a:lnTo>
                  <a:lnTo>
                    <a:pt x="933" y="39"/>
                  </a:lnTo>
                  <a:lnTo>
                    <a:pt x="952" y="45"/>
                  </a:lnTo>
                  <a:lnTo>
                    <a:pt x="972" y="52"/>
                  </a:lnTo>
                  <a:lnTo>
                    <a:pt x="991" y="60"/>
                  </a:lnTo>
                  <a:lnTo>
                    <a:pt x="1009" y="68"/>
                  </a:lnTo>
                  <a:lnTo>
                    <a:pt x="1027" y="76"/>
                  </a:lnTo>
                  <a:lnTo>
                    <a:pt x="1045" y="85"/>
                  </a:lnTo>
                  <a:lnTo>
                    <a:pt x="1062" y="94"/>
                  </a:lnTo>
                  <a:lnTo>
                    <a:pt x="1078" y="104"/>
                  </a:lnTo>
                  <a:lnTo>
                    <a:pt x="1095" y="115"/>
                  </a:lnTo>
                  <a:lnTo>
                    <a:pt x="1111" y="126"/>
                  </a:lnTo>
                  <a:lnTo>
                    <a:pt x="1126" y="138"/>
                  </a:lnTo>
                  <a:lnTo>
                    <a:pt x="1141" y="150"/>
                  </a:lnTo>
                  <a:lnTo>
                    <a:pt x="1155" y="162"/>
                  </a:lnTo>
                  <a:lnTo>
                    <a:pt x="1170" y="175"/>
                  </a:lnTo>
                  <a:lnTo>
                    <a:pt x="1184" y="189"/>
                  </a:lnTo>
                  <a:lnTo>
                    <a:pt x="1198" y="204"/>
                  </a:lnTo>
                  <a:lnTo>
                    <a:pt x="1212" y="218"/>
                  </a:lnTo>
                  <a:lnTo>
                    <a:pt x="1224" y="234"/>
                  </a:lnTo>
                  <a:lnTo>
                    <a:pt x="1237" y="249"/>
                  </a:lnTo>
                  <a:lnTo>
                    <a:pt x="1242" y="255"/>
                  </a:lnTo>
                  <a:lnTo>
                    <a:pt x="1195" y="314"/>
                  </a:lnTo>
                  <a:lnTo>
                    <a:pt x="1188" y="303"/>
                  </a:lnTo>
                  <a:lnTo>
                    <a:pt x="1176" y="289"/>
                  </a:lnTo>
                  <a:lnTo>
                    <a:pt x="1165" y="274"/>
                  </a:lnTo>
                  <a:lnTo>
                    <a:pt x="1153" y="260"/>
                  </a:lnTo>
                  <a:lnTo>
                    <a:pt x="1142" y="247"/>
                  </a:lnTo>
                  <a:lnTo>
                    <a:pt x="1129" y="234"/>
                  </a:lnTo>
                  <a:lnTo>
                    <a:pt x="1117" y="222"/>
                  </a:lnTo>
                  <a:lnTo>
                    <a:pt x="1104" y="210"/>
                  </a:lnTo>
                  <a:lnTo>
                    <a:pt x="1089" y="199"/>
                  </a:lnTo>
                  <a:lnTo>
                    <a:pt x="1076" y="187"/>
                  </a:lnTo>
                  <a:lnTo>
                    <a:pt x="1062" y="177"/>
                  </a:lnTo>
                  <a:lnTo>
                    <a:pt x="1046" y="166"/>
                  </a:lnTo>
                  <a:lnTo>
                    <a:pt x="1032" y="158"/>
                  </a:lnTo>
                  <a:lnTo>
                    <a:pt x="1016" y="148"/>
                  </a:lnTo>
                  <a:lnTo>
                    <a:pt x="999" y="140"/>
                  </a:lnTo>
                  <a:lnTo>
                    <a:pt x="984" y="132"/>
                  </a:lnTo>
                  <a:lnTo>
                    <a:pt x="966" y="124"/>
                  </a:lnTo>
                  <a:lnTo>
                    <a:pt x="931" y="111"/>
                  </a:lnTo>
                  <a:lnTo>
                    <a:pt x="913" y="104"/>
                  </a:lnTo>
                  <a:lnTo>
                    <a:pt x="894" y="99"/>
                  </a:lnTo>
                  <a:lnTo>
                    <a:pt x="874" y="93"/>
                  </a:lnTo>
                  <a:lnTo>
                    <a:pt x="855" y="88"/>
                  </a:lnTo>
                  <a:lnTo>
                    <a:pt x="835" y="85"/>
                  </a:lnTo>
                  <a:lnTo>
                    <a:pt x="814" y="81"/>
                  </a:lnTo>
                  <a:lnTo>
                    <a:pt x="793" y="78"/>
                  </a:lnTo>
                  <a:lnTo>
                    <a:pt x="771" y="74"/>
                  </a:lnTo>
                  <a:lnTo>
                    <a:pt x="750" y="72"/>
                  </a:lnTo>
                  <a:lnTo>
                    <a:pt x="727" y="70"/>
                  </a:lnTo>
                  <a:lnTo>
                    <a:pt x="704" y="68"/>
                  </a:lnTo>
                  <a:lnTo>
                    <a:pt x="680" y="68"/>
                  </a:lnTo>
                  <a:lnTo>
                    <a:pt x="656" y="67"/>
                  </a:lnTo>
                  <a:lnTo>
                    <a:pt x="631" y="67"/>
                  </a:lnTo>
                  <a:close/>
                  <a:moveTo>
                    <a:pt x="2528" y="352"/>
                  </a:moveTo>
                  <a:lnTo>
                    <a:pt x="2528" y="336"/>
                  </a:lnTo>
                  <a:lnTo>
                    <a:pt x="2526" y="320"/>
                  </a:lnTo>
                  <a:lnTo>
                    <a:pt x="2525" y="304"/>
                  </a:lnTo>
                  <a:lnTo>
                    <a:pt x="2523" y="289"/>
                  </a:lnTo>
                  <a:lnTo>
                    <a:pt x="2520" y="274"/>
                  </a:lnTo>
                  <a:lnTo>
                    <a:pt x="2517" y="261"/>
                  </a:lnTo>
                  <a:lnTo>
                    <a:pt x="2513" y="248"/>
                  </a:lnTo>
                  <a:lnTo>
                    <a:pt x="2508" y="235"/>
                  </a:lnTo>
                  <a:lnTo>
                    <a:pt x="2504" y="223"/>
                  </a:lnTo>
                  <a:lnTo>
                    <a:pt x="2498" y="211"/>
                  </a:lnTo>
                  <a:lnTo>
                    <a:pt x="2492" y="200"/>
                  </a:lnTo>
                  <a:lnTo>
                    <a:pt x="2488" y="195"/>
                  </a:lnTo>
                  <a:lnTo>
                    <a:pt x="2484" y="189"/>
                  </a:lnTo>
                  <a:lnTo>
                    <a:pt x="2476" y="180"/>
                  </a:lnTo>
                  <a:lnTo>
                    <a:pt x="2468" y="170"/>
                  </a:lnTo>
                  <a:lnTo>
                    <a:pt x="2459" y="162"/>
                  </a:lnTo>
                  <a:lnTo>
                    <a:pt x="2450" y="153"/>
                  </a:lnTo>
                  <a:lnTo>
                    <a:pt x="2439" y="146"/>
                  </a:lnTo>
                  <a:lnTo>
                    <a:pt x="2428" y="139"/>
                  </a:lnTo>
                  <a:lnTo>
                    <a:pt x="2416" y="132"/>
                  </a:lnTo>
                  <a:lnTo>
                    <a:pt x="2404" y="126"/>
                  </a:lnTo>
                  <a:lnTo>
                    <a:pt x="2391" y="120"/>
                  </a:lnTo>
                  <a:lnTo>
                    <a:pt x="2376" y="115"/>
                  </a:lnTo>
                  <a:lnTo>
                    <a:pt x="2362" y="110"/>
                  </a:lnTo>
                  <a:lnTo>
                    <a:pt x="2348" y="105"/>
                  </a:lnTo>
                  <a:lnTo>
                    <a:pt x="2331" y="102"/>
                  </a:lnTo>
                  <a:lnTo>
                    <a:pt x="2314" y="99"/>
                  </a:lnTo>
                  <a:lnTo>
                    <a:pt x="2297" y="97"/>
                  </a:lnTo>
                  <a:lnTo>
                    <a:pt x="2279" y="94"/>
                  </a:lnTo>
                  <a:lnTo>
                    <a:pt x="2241" y="91"/>
                  </a:lnTo>
                  <a:lnTo>
                    <a:pt x="2221" y="91"/>
                  </a:lnTo>
                  <a:lnTo>
                    <a:pt x="2200" y="91"/>
                  </a:lnTo>
                  <a:lnTo>
                    <a:pt x="1604" y="91"/>
                  </a:lnTo>
                  <a:lnTo>
                    <a:pt x="1604" y="658"/>
                  </a:lnTo>
                  <a:lnTo>
                    <a:pt x="2200" y="658"/>
                  </a:lnTo>
                  <a:lnTo>
                    <a:pt x="2219" y="658"/>
                  </a:lnTo>
                  <a:lnTo>
                    <a:pt x="2237" y="657"/>
                  </a:lnTo>
                  <a:lnTo>
                    <a:pt x="2255" y="655"/>
                  </a:lnTo>
                  <a:lnTo>
                    <a:pt x="2273" y="652"/>
                  </a:lnTo>
                  <a:lnTo>
                    <a:pt x="2290" y="650"/>
                  </a:lnTo>
                  <a:lnTo>
                    <a:pt x="2307" y="646"/>
                  </a:lnTo>
                  <a:lnTo>
                    <a:pt x="2322" y="642"/>
                  </a:lnTo>
                  <a:lnTo>
                    <a:pt x="2338" y="637"/>
                  </a:lnTo>
                  <a:lnTo>
                    <a:pt x="2352" y="632"/>
                  </a:lnTo>
                  <a:lnTo>
                    <a:pt x="2367" y="626"/>
                  </a:lnTo>
                  <a:lnTo>
                    <a:pt x="2381" y="619"/>
                  </a:lnTo>
                  <a:lnTo>
                    <a:pt x="2394" y="612"/>
                  </a:lnTo>
                  <a:lnTo>
                    <a:pt x="2406" y="604"/>
                  </a:lnTo>
                  <a:lnTo>
                    <a:pt x="2418" y="596"/>
                  </a:lnTo>
                  <a:lnTo>
                    <a:pt x="2430" y="586"/>
                  </a:lnTo>
                  <a:lnTo>
                    <a:pt x="2441" y="577"/>
                  </a:lnTo>
                  <a:lnTo>
                    <a:pt x="2452" y="567"/>
                  </a:lnTo>
                  <a:lnTo>
                    <a:pt x="2457" y="561"/>
                  </a:lnTo>
                  <a:lnTo>
                    <a:pt x="2462" y="556"/>
                  </a:lnTo>
                  <a:lnTo>
                    <a:pt x="2470" y="546"/>
                  </a:lnTo>
                  <a:lnTo>
                    <a:pt x="2478" y="534"/>
                  </a:lnTo>
                  <a:lnTo>
                    <a:pt x="2487" y="520"/>
                  </a:lnTo>
                  <a:lnTo>
                    <a:pt x="2494" y="508"/>
                  </a:lnTo>
                  <a:lnTo>
                    <a:pt x="2500" y="495"/>
                  </a:lnTo>
                  <a:lnTo>
                    <a:pt x="2506" y="481"/>
                  </a:lnTo>
                  <a:lnTo>
                    <a:pt x="2511" y="466"/>
                  </a:lnTo>
                  <a:lnTo>
                    <a:pt x="2516" y="452"/>
                  </a:lnTo>
                  <a:lnTo>
                    <a:pt x="2519" y="436"/>
                  </a:lnTo>
                  <a:lnTo>
                    <a:pt x="2523" y="421"/>
                  </a:lnTo>
                  <a:lnTo>
                    <a:pt x="2525" y="404"/>
                  </a:lnTo>
                  <a:lnTo>
                    <a:pt x="2526" y="387"/>
                  </a:lnTo>
                  <a:lnTo>
                    <a:pt x="2528" y="370"/>
                  </a:lnTo>
                  <a:lnTo>
                    <a:pt x="2528" y="352"/>
                  </a:lnTo>
                  <a:close/>
                  <a:moveTo>
                    <a:pt x="2601" y="352"/>
                  </a:moveTo>
                  <a:lnTo>
                    <a:pt x="2600" y="370"/>
                  </a:lnTo>
                  <a:lnTo>
                    <a:pt x="2600" y="390"/>
                  </a:lnTo>
                  <a:lnTo>
                    <a:pt x="2597" y="408"/>
                  </a:lnTo>
                  <a:lnTo>
                    <a:pt x="2595" y="424"/>
                  </a:lnTo>
                  <a:lnTo>
                    <a:pt x="2592" y="442"/>
                  </a:lnTo>
                  <a:lnTo>
                    <a:pt x="2589" y="458"/>
                  </a:lnTo>
                  <a:lnTo>
                    <a:pt x="2585" y="475"/>
                  </a:lnTo>
                  <a:lnTo>
                    <a:pt x="2580" y="490"/>
                  </a:lnTo>
                  <a:lnTo>
                    <a:pt x="2574" y="506"/>
                  </a:lnTo>
                  <a:lnTo>
                    <a:pt x="2568" y="520"/>
                  </a:lnTo>
                  <a:lnTo>
                    <a:pt x="2562" y="535"/>
                  </a:lnTo>
                  <a:lnTo>
                    <a:pt x="2555" y="548"/>
                  </a:lnTo>
                  <a:lnTo>
                    <a:pt x="2547" y="562"/>
                  </a:lnTo>
                  <a:lnTo>
                    <a:pt x="2538" y="574"/>
                  </a:lnTo>
                  <a:lnTo>
                    <a:pt x="2530" y="588"/>
                  </a:lnTo>
                  <a:lnTo>
                    <a:pt x="2520" y="600"/>
                  </a:lnTo>
                  <a:lnTo>
                    <a:pt x="2511" y="610"/>
                  </a:lnTo>
                  <a:lnTo>
                    <a:pt x="2500" y="621"/>
                  </a:lnTo>
                  <a:lnTo>
                    <a:pt x="2488" y="632"/>
                  </a:lnTo>
                  <a:lnTo>
                    <a:pt x="2477" y="642"/>
                  </a:lnTo>
                  <a:lnTo>
                    <a:pt x="2464" y="651"/>
                  </a:lnTo>
                  <a:lnTo>
                    <a:pt x="2452" y="660"/>
                  </a:lnTo>
                  <a:lnTo>
                    <a:pt x="2445" y="663"/>
                  </a:lnTo>
                  <a:lnTo>
                    <a:pt x="2438" y="668"/>
                  </a:lnTo>
                  <a:lnTo>
                    <a:pt x="2424" y="675"/>
                  </a:lnTo>
                  <a:lnTo>
                    <a:pt x="2410" y="682"/>
                  </a:lnTo>
                  <a:lnTo>
                    <a:pt x="2394" y="690"/>
                  </a:lnTo>
                  <a:lnTo>
                    <a:pt x="2379" y="696"/>
                  </a:lnTo>
                  <a:lnTo>
                    <a:pt x="2363" y="700"/>
                  </a:lnTo>
                  <a:lnTo>
                    <a:pt x="2346" y="705"/>
                  </a:lnTo>
                  <a:lnTo>
                    <a:pt x="2330" y="710"/>
                  </a:lnTo>
                  <a:lnTo>
                    <a:pt x="2312" y="714"/>
                  </a:lnTo>
                  <a:lnTo>
                    <a:pt x="2294" y="716"/>
                  </a:lnTo>
                  <a:lnTo>
                    <a:pt x="2624" y="1177"/>
                  </a:lnTo>
                  <a:lnTo>
                    <a:pt x="2540" y="1177"/>
                  </a:lnTo>
                  <a:lnTo>
                    <a:pt x="2217" y="723"/>
                  </a:lnTo>
                  <a:lnTo>
                    <a:pt x="1604" y="723"/>
                  </a:lnTo>
                  <a:lnTo>
                    <a:pt x="1604" y="1177"/>
                  </a:lnTo>
                  <a:lnTo>
                    <a:pt x="1532" y="1177"/>
                  </a:lnTo>
                  <a:lnTo>
                    <a:pt x="1532" y="600"/>
                  </a:lnTo>
                  <a:lnTo>
                    <a:pt x="1532" y="24"/>
                  </a:lnTo>
                  <a:lnTo>
                    <a:pt x="2201" y="24"/>
                  </a:lnTo>
                  <a:lnTo>
                    <a:pt x="2227" y="24"/>
                  </a:lnTo>
                  <a:lnTo>
                    <a:pt x="2252" y="25"/>
                  </a:lnTo>
                  <a:lnTo>
                    <a:pt x="2275" y="26"/>
                  </a:lnTo>
                  <a:lnTo>
                    <a:pt x="2297" y="28"/>
                  </a:lnTo>
                  <a:lnTo>
                    <a:pt x="2319" y="31"/>
                  </a:lnTo>
                  <a:lnTo>
                    <a:pt x="2339" y="34"/>
                  </a:lnTo>
                  <a:lnTo>
                    <a:pt x="2360" y="38"/>
                  </a:lnTo>
                  <a:lnTo>
                    <a:pt x="2379" y="43"/>
                  </a:lnTo>
                  <a:lnTo>
                    <a:pt x="2397" y="49"/>
                  </a:lnTo>
                  <a:lnTo>
                    <a:pt x="2415" y="54"/>
                  </a:lnTo>
                  <a:lnTo>
                    <a:pt x="2432" y="61"/>
                  </a:lnTo>
                  <a:lnTo>
                    <a:pt x="2447" y="68"/>
                  </a:lnTo>
                  <a:lnTo>
                    <a:pt x="2463" y="76"/>
                  </a:lnTo>
                  <a:lnTo>
                    <a:pt x="2477" y="85"/>
                  </a:lnTo>
                  <a:lnTo>
                    <a:pt x="2490" y="93"/>
                  </a:lnTo>
                  <a:lnTo>
                    <a:pt x="2496" y="98"/>
                  </a:lnTo>
                  <a:lnTo>
                    <a:pt x="2504" y="104"/>
                  </a:lnTo>
                  <a:lnTo>
                    <a:pt x="2516" y="114"/>
                  </a:lnTo>
                  <a:lnTo>
                    <a:pt x="2526" y="126"/>
                  </a:lnTo>
                  <a:lnTo>
                    <a:pt x="2536" y="136"/>
                  </a:lnTo>
                  <a:lnTo>
                    <a:pt x="2541" y="144"/>
                  </a:lnTo>
                  <a:lnTo>
                    <a:pt x="2546" y="150"/>
                  </a:lnTo>
                  <a:lnTo>
                    <a:pt x="2555" y="163"/>
                  </a:lnTo>
                  <a:lnTo>
                    <a:pt x="2562" y="176"/>
                  </a:lnTo>
                  <a:lnTo>
                    <a:pt x="2570" y="190"/>
                  </a:lnTo>
                  <a:lnTo>
                    <a:pt x="2573" y="199"/>
                  </a:lnTo>
                  <a:lnTo>
                    <a:pt x="2577" y="206"/>
                  </a:lnTo>
                  <a:lnTo>
                    <a:pt x="2582" y="222"/>
                  </a:lnTo>
                  <a:lnTo>
                    <a:pt x="2586" y="238"/>
                  </a:lnTo>
                  <a:lnTo>
                    <a:pt x="2591" y="255"/>
                  </a:lnTo>
                  <a:lnTo>
                    <a:pt x="2595" y="273"/>
                  </a:lnTo>
                  <a:lnTo>
                    <a:pt x="2597" y="292"/>
                  </a:lnTo>
                  <a:lnTo>
                    <a:pt x="2598" y="312"/>
                  </a:lnTo>
                  <a:lnTo>
                    <a:pt x="2600" y="332"/>
                  </a:lnTo>
                  <a:lnTo>
                    <a:pt x="2601" y="352"/>
                  </a:lnTo>
                  <a:close/>
                  <a:moveTo>
                    <a:pt x="2862" y="1177"/>
                  </a:moveTo>
                  <a:lnTo>
                    <a:pt x="2862" y="600"/>
                  </a:lnTo>
                  <a:lnTo>
                    <a:pt x="2862" y="24"/>
                  </a:lnTo>
                  <a:lnTo>
                    <a:pt x="2937" y="24"/>
                  </a:lnTo>
                  <a:lnTo>
                    <a:pt x="2937" y="600"/>
                  </a:lnTo>
                  <a:lnTo>
                    <a:pt x="2937" y="1177"/>
                  </a:lnTo>
                  <a:lnTo>
                    <a:pt x="2862" y="11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5" name="(c)" hidden="1"/>
          <p:cNvSpPr txBox="1"/>
          <p:nvPr userDrawn="1"/>
        </p:nvSpPr>
        <p:spPr>
          <a:xfrm>
            <a:off x="11960870" y="6891795"/>
            <a:ext cx="22442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GASGRID</a:t>
            </a:r>
            <a:endParaRPr lang="en-GB" sz="200" err="1">
              <a:solidFill>
                <a:schemeClr val="bg1"/>
              </a:solidFill>
              <a:latin typeface="+mn-lt"/>
            </a:endParaRPr>
          </a:p>
        </p:txBody>
      </p:sp>
      <p:pic>
        <p:nvPicPr>
          <p:cNvPr id="16" name="(logo)" descr="Z:\GRW (grow)\logot\copyright_grow.png" hidden="1"/>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0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7" r:id="rId4"/>
    <p:sldLayoutId id="2147483669" r:id="rId5"/>
    <p:sldLayoutId id="2147483670" r:id="rId6"/>
    <p:sldLayoutId id="2147483671" r:id="rId7"/>
    <p:sldLayoutId id="2147483672" r:id="rId8"/>
    <p:sldLayoutId id="2147483673" r:id="rId9"/>
    <p:sldLayoutId id="2147483653" r:id="rId10"/>
    <p:sldLayoutId id="2147483666" r:id="rId11"/>
    <p:sldLayoutId id="2147483668" r:id="rId12"/>
    <p:sldLayoutId id="2147483665" r:id="rId13"/>
    <p:sldLayoutId id="2147483654" r:id="rId14"/>
    <p:sldLayoutId id="2147483655" r:id="rId15"/>
    <p:sldLayoutId id="2147483676" r:id="rId16"/>
    <p:sldLayoutId id="2147483736" r:id="rId17"/>
    <p:sldLayoutId id="2147483739" r:id="rId18"/>
  </p:sldLayoutIdLst>
  <mc:AlternateContent xmlns:mc="http://schemas.openxmlformats.org/markup-compatibility/2006">
    <mc:Choice xmlns:p14="http://schemas.microsoft.com/office/powerpoint/2010/main" Requires="p14">
      <p:transition p14:dur="150">
        <p:fade/>
      </p:transition>
    </mc:Choice>
    <mc:Fallback>
      <p:transition>
        <p:fade/>
      </p:transition>
    </mc:Fallback>
  </mc:AlternateContent>
  <p:hf hdr="0"/>
  <p:txStyles>
    <p:titleStyle>
      <a:lvl1pPr algn="l" defTabSz="914400" rtl="0" eaLnBrk="1" latinLnBrk="0" hangingPunct="1">
        <a:lnSpc>
          <a:spcPct val="90000"/>
        </a:lnSpc>
        <a:spcBef>
          <a:spcPct val="0"/>
        </a:spcBef>
        <a:buNone/>
        <a:defRPr sz="3600" b="0" kern="1200" spc="-30" baseline="0">
          <a:solidFill>
            <a:schemeClr val="accent1"/>
          </a:solidFill>
          <a:latin typeface="+mj-lt"/>
          <a:ea typeface="+mj-ea"/>
          <a:cs typeface="+mj-cs"/>
        </a:defRPr>
      </a:lvl1pPr>
    </p:titleStyle>
    <p:body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20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6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8.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5C2C6C-A709-49DC-9F2B-E0996FB47D90}"/>
              </a:ext>
            </a:extLst>
          </p:cNvPr>
          <p:cNvSpPr>
            <a:spLocks noGrp="1"/>
          </p:cNvSpPr>
          <p:nvPr>
            <p:ph type="subTitle" idx="1"/>
          </p:nvPr>
        </p:nvSpPr>
        <p:spPr>
          <a:xfrm>
            <a:off x="490132" y="6021288"/>
            <a:ext cx="11233150" cy="736717"/>
          </a:xfrm>
        </p:spPr>
        <p:txBody>
          <a:bodyPr/>
          <a:lstStyle/>
          <a:p>
            <a:pPr>
              <a:spcBef>
                <a:spcPts val="600"/>
              </a:spcBef>
            </a:pPr>
            <a:r>
              <a:rPr lang="fi-FI" err="1"/>
              <a:t>Regional</a:t>
            </a:r>
            <a:r>
              <a:rPr lang="fi-FI"/>
              <a:t> </a:t>
            </a:r>
            <a:r>
              <a:rPr lang="fi-FI" err="1"/>
              <a:t>Gas</a:t>
            </a:r>
            <a:r>
              <a:rPr lang="fi-FI"/>
              <a:t> Market </a:t>
            </a:r>
            <a:r>
              <a:rPr lang="fi-FI" err="1"/>
              <a:t>Council</a:t>
            </a:r>
            <a:endParaRPr lang="fi-FI"/>
          </a:p>
          <a:p>
            <a:pPr>
              <a:spcBef>
                <a:spcPts val="600"/>
              </a:spcBef>
            </a:pPr>
            <a:r>
              <a:rPr lang="fi-FI"/>
              <a:t>18.2.2021</a:t>
            </a:r>
          </a:p>
        </p:txBody>
      </p:sp>
      <p:sp>
        <p:nvSpPr>
          <p:cNvPr id="3" name="Title 2">
            <a:extLst>
              <a:ext uri="{FF2B5EF4-FFF2-40B4-BE49-F238E27FC236}">
                <a16:creationId xmlns:a16="http://schemas.microsoft.com/office/drawing/2014/main" id="{575C4E50-A724-49A7-BD2B-7FA109F849BB}"/>
              </a:ext>
            </a:extLst>
          </p:cNvPr>
          <p:cNvSpPr>
            <a:spLocks noGrp="1"/>
          </p:cNvSpPr>
          <p:nvPr>
            <p:ph type="ctrTitle"/>
          </p:nvPr>
        </p:nvSpPr>
        <p:spPr>
          <a:xfrm>
            <a:off x="2639616" y="3278189"/>
            <a:ext cx="6264696" cy="498598"/>
          </a:xfrm>
        </p:spPr>
        <p:txBody>
          <a:bodyPr/>
          <a:lstStyle/>
          <a:p>
            <a:r>
              <a:rPr lang="en-US" sz="3600"/>
              <a:t>Regional Gas Market Council #1</a:t>
            </a:r>
          </a:p>
        </p:txBody>
      </p:sp>
    </p:spTree>
    <p:extLst>
      <p:ext uri="{BB962C8B-B14F-4D97-AF65-F5344CB8AC3E}">
        <p14:creationId xmlns:p14="http://schemas.microsoft.com/office/powerpoint/2010/main" val="415471034"/>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225F-CA1C-49AE-BD1F-E8089C8C5C11}"/>
              </a:ext>
            </a:extLst>
          </p:cNvPr>
          <p:cNvSpPr>
            <a:spLocks noGrp="1"/>
          </p:cNvSpPr>
          <p:nvPr>
            <p:ph type="title"/>
          </p:nvPr>
        </p:nvSpPr>
        <p:spPr/>
        <p:txBody>
          <a:bodyPr/>
          <a:lstStyle/>
          <a:p>
            <a:r>
              <a:rPr lang="en-US"/>
              <a:t>Which areas would you like for the TSO's to harmonize or organize jointly?</a:t>
            </a:r>
            <a:endParaRPr lang="en-GB"/>
          </a:p>
        </p:txBody>
      </p:sp>
      <p:sp>
        <p:nvSpPr>
          <p:cNvPr id="4" name="Date Placeholder 3">
            <a:extLst>
              <a:ext uri="{FF2B5EF4-FFF2-40B4-BE49-F238E27FC236}">
                <a16:creationId xmlns:a16="http://schemas.microsoft.com/office/drawing/2014/main" id="{839627D0-5027-46AC-BE1F-34880CB69812}"/>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711454F1-C2E6-43E6-AA7A-1D4FE0C4E70A}"/>
              </a:ext>
            </a:extLst>
          </p:cNvPr>
          <p:cNvSpPr>
            <a:spLocks noGrp="1"/>
          </p:cNvSpPr>
          <p:nvPr>
            <p:ph type="sldNum" sz="quarter" idx="12"/>
          </p:nvPr>
        </p:nvSpPr>
        <p:spPr/>
        <p:txBody>
          <a:bodyPr/>
          <a:lstStyle/>
          <a:p>
            <a:fld id="{D2311017-6C23-4A48-8D88-5CABF0ADC80E}" type="slidenum">
              <a:rPr lang="en-GB" smtClean="0"/>
              <a:t>10</a:t>
            </a:fld>
            <a:endParaRPr lang="en-GB"/>
          </a:p>
        </p:txBody>
      </p:sp>
      <p:graphicFrame>
        <p:nvGraphicFramePr>
          <p:cNvPr id="23" name="Chart 22">
            <a:extLst>
              <a:ext uri="{FF2B5EF4-FFF2-40B4-BE49-F238E27FC236}">
                <a16:creationId xmlns:a16="http://schemas.microsoft.com/office/drawing/2014/main" id="{BC63E7B7-EA27-4731-8A12-D848F19A040B}"/>
              </a:ext>
            </a:extLst>
          </p:cNvPr>
          <p:cNvGraphicFramePr>
            <a:graphicFrameLocks/>
          </p:cNvGraphicFramePr>
          <p:nvPr/>
        </p:nvGraphicFramePr>
        <p:xfrm>
          <a:off x="479424" y="1772816"/>
          <a:ext cx="6480672" cy="4464495"/>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17778E2E-DFC8-4C24-9A00-252ADB3F1AD2}"/>
              </a:ext>
            </a:extLst>
          </p:cNvPr>
          <p:cNvSpPr/>
          <p:nvPr/>
        </p:nvSpPr>
        <p:spPr>
          <a:xfrm>
            <a:off x="6780104" y="1938738"/>
            <a:ext cx="252000" cy="252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8.7</a:t>
            </a:r>
            <a:endParaRPr lang="en-GB" sz="1200">
              <a:solidFill>
                <a:schemeClr val="bg1"/>
              </a:solidFill>
            </a:endParaRPr>
          </a:p>
        </p:txBody>
      </p:sp>
      <p:sp>
        <p:nvSpPr>
          <p:cNvPr id="11" name="Oval 10">
            <a:extLst>
              <a:ext uri="{FF2B5EF4-FFF2-40B4-BE49-F238E27FC236}">
                <a16:creationId xmlns:a16="http://schemas.microsoft.com/office/drawing/2014/main" id="{817F8714-FE0D-4A00-8AFF-E4F3724E0B8E}"/>
              </a:ext>
            </a:extLst>
          </p:cNvPr>
          <p:cNvSpPr/>
          <p:nvPr/>
        </p:nvSpPr>
        <p:spPr>
          <a:xfrm>
            <a:off x="6780104" y="2248077"/>
            <a:ext cx="252000" cy="252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7.8</a:t>
            </a:r>
            <a:endParaRPr lang="en-GB" sz="1200">
              <a:solidFill>
                <a:schemeClr val="bg1"/>
              </a:solidFill>
            </a:endParaRPr>
          </a:p>
        </p:txBody>
      </p:sp>
      <p:sp>
        <p:nvSpPr>
          <p:cNvPr id="12" name="Oval 11">
            <a:extLst>
              <a:ext uri="{FF2B5EF4-FFF2-40B4-BE49-F238E27FC236}">
                <a16:creationId xmlns:a16="http://schemas.microsoft.com/office/drawing/2014/main" id="{ED87F272-31A4-4F22-B86B-26119F39C71E}"/>
              </a:ext>
            </a:extLst>
          </p:cNvPr>
          <p:cNvSpPr/>
          <p:nvPr/>
        </p:nvSpPr>
        <p:spPr>
          <a:xfrm>
            <a:off x="6780104" y="2557416"/>
            <a:ext cx="252000" cy="252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7.5</a:t>
            </a:r>
            <a:endParaRPr lang="en-GB" sz="1200">
              <a:solidFill>
                <a:schemeClr val="bg1"/>
              </a:solidFill>
            </a:endParaRPr>
          </a:p>
        </p:txBody>
      </p:sp>
      <p:sp>
        <p:nvSpPr>
          <p:cNvPr id="13" name="Oval 12">
            <a:extLst>
              <a:ext uri="{FF2B5EF4-FFF2-40B4-BE49-F238E27FC236}">
                <a16:creationId xmlns:a16="http://schemas.microsoft.com/office/drawing/2014/main" id="{B3AEE2CF-9880-40E4-AF72-61C3E7FCA029}"/>
              </a:ext>
            </a:extLst>
          </p:cNvPr>
          <p:cNvSpPr/>
          <p:nvPr/>
        </p:nvSpPr>
        <p:spPr>
          <a:xfrm>
            <a:off x="6780104" y="2866755"/>
            <a:ext cx="252000" cy="252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7.5</a:t>
            </a:r>
            <a:endParaRPr lang="en-GB" sz="1200">
              <a:solidFill>
                <a:schemeClr val="bg1"/>
              </a:solidFill>
            </a:endParaRPr>
          </a:p>
        </p:txBody>
      </p:sp>
      <p:sp>
        <p:nvSpPr>
          <p:cNvPr id="14" name="Oval 13">
            <a:extLst>
              <a:ext uri="{FF2B5EF4-FFF2-40B4-BE49-F238E27FC236}">
                <a16:creationId xmlns:a16="http://schemas.microsoft.com/office/drawing/2014/main" id="{800DF2CC-1BD5-45D4-8DEF-445F8C1EB1FB}"/>
              </a:ext>
            </a:extLst>
          </p:cNvPr>
          <p:cNvSpPr/>
          <p:nvPr/>
        </p:nvSpPr>
        <p:spPr>
          <a:xfrm>
            <a:off x="6780104" y="3176094"/>
            <a:ext cx="252000" cy="252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7.5</a:t>
            </a:r>
          </a:p>
        </p:txBody>
      </p:sp>
      <p:sp>
        <p:nvSpPr>
          <p:cNvPr id="16" name="Oval 15">
            <a:extLst>
              <a:ext uri="{FF2B5EF4-FFF2-40B4-BE49-F238E27FC236}">
                <a16:creationId xmlns:a16="http://schemas.microsoft.com/office/drawing/2014/main" id="{535FF8E3-B12A-4685-931E-CAF2EBB1D465}"/>
              </a:ext>
            </a:extLst>
          </p:cNvPr>
          <p:cNvSpPr/>
          <p:nvPr/>
        </p:nvSpPr>
        <p:spPr>
          <a:xfrm>
            <a:off x="6780104" y="3485433"/>
            <a:ext cx="252000" cy="252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7.1</a:t>
            </a:r>
            <a:endParaRPr lang="en-GB" sz="1200">
              <a:solidFill>
                <a:schemeClr val="bg1"/>
              </a:solidFill>
            </a:endParaRPr>
          </a:p>
        </p:txBody>
      </p:sp>
      <p:sp>
        <p:nvSpPr>
          <p:cNvPr id="17" name="Oval 16">
            <a:extLst>
              <a:ext uri="{FF2B5EF4-FFF2-40B4-BE49-F238E27FC236}">
                <a16:creationId xmlns:a16="http://schemas.microsoft.com/office/drawing/2014/main" id="{3BECCAD2-D950-4A0D-958E-0167B6ECBD52}"/>
              </a:ext>
            </a:extLst>
          </p:cNvPr>
          <p:cNvSpPr/>
          <p:nvPr/>
        </p:nvSpPr>
        <p:spPr>
          <a:xfrm>
            <a:off x="6780104" y="3794772"/>
            <a:ext cx="252000" cy="25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6.8</a:t>
            </a:r>
            <a:endParaRPr lang="en-GB" sz="1200">
              <a:solidFill>
                <a:schemeClr val="bg1"/>
              </a:solidFill>
            </a:endParaRPr>
          </a:p>
        </p:txBody>
      </p:sp>
      <p:sp>
        <p:nvSpPr>
          <p:cNvPr id="18" name="Oval 17">
            <a:extLst>
              <a:ext uri="{FF2B5EF4-FFF2-40B4-BE49-F238E27FC236}">
                <a16:creationId xmlns:a16="http://schemas.microsoft.com/office/drawing/2014/main" id="{06CB980F-75AA-45D2-B3F5-547FB41421E6}"/>
              </a:ext>
            </a:extLst>
          </p:cNvPr>
          <p:cNvSpPr/>
          <p:nvPr/>
        </p:nvSpPr>
        <p:spPr>
          <a:xfrm>
            <a:off x="6780104" y="4104111"/>
            <a:ext cx="252000" cy="25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6.7</a:t>
            </a:r>
          </a:p>
        </p:txBody>
      </p:sp>
      <p:sp>
        <p:nvSpPr>
          <p:cNvPr id="19" name="Oval 18">
            <a:extLst>
              <a:ext uri="{FF2B5EF4-FFF2-40B4-BE49-F238E27FC236}">
                <a16:creationId xmlns:a16="http://schemas.microsoft.com/office/drawing/2014/main" id="{BF16347C-29DB-42E8-A389-DA21FE7C1BB4}"/>
              </a:ext>
            </a:extLst>
          </p:cNvPr>
          <p:cNvSpPr/>
          <p:nvPr/>
        </p:nvSpPr>
        <p:spPr>
          <a:xfrm>
            <a:off x="6780104" y="4413450"/>
            <a:ext cx="252000" cy="25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6.5</a:t>
            </a:r>
            <a:endParaRPr lang="en-GB" sz="1200">
              <a:solidFill>
                <a:schemeClr val="bg1"/>
              </a:solidFill>
            </a:endParaRPr>
          </a:p>
        </p:txBody>
      </p:sp>
      <p:sp>
        <p:nvSpPr>
          <p:cNvPr id="20" name="Oval 19">
            <a:extLst>
              <a:ext uri="{FF2B5EF4-FFF2-40B4-BE49-F238E27FC236}">
                <a16:creationId xmlns:a16="http://schemas.microsoft.com/office/drawing/2014/main" id="{C3935ADC-7960-4FF6-B476-78BC86D1705E}"/>
              </a:ext>
            </a:extLst>
          </p:cNvPr>
          <p:cNvSpPr/>
          <p:nvPr/>
        </p:nvSpPr>
        <p:spPr>
          <a:xfrm>
            <a:off x="6780104" y="4722789"/>
            <a:ext cx="252000" cy="25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6.1</a:t>
            </a:r>
            <a:endParaRPr lang="en-GB" sz="1200">
              <a:solidFill>
                <a:schemeClr val="bg1"/>
              </a:solidFill>
            </a:endParaRPr>
          </a:p>
        </p:txBody>
      </p:sp>
      <p:sp>
        <p:nvSpPr>
          <p:cNvPr id="21" name="Oval 20">
            <a:extLst>
              <a:ext uri="{FF2B5EF4-FFF2-40B4-BE49-F238E27FC236}">
                <a16:creationId xmlns:a16="http://schemas.microsoft.com/office/drawing/2014/main" id="{02254424-E142-44F6-B022-43BDFAEF0A77}"/>
              </a:ext>
            </a:extLst>
          </p:cNvPr>
          <p:cNvSpPr/>
          <p:nvPr/>
        </p:nvSpPr>
        <p:spPr>
          <a:xfrm>
            <a:off x="6780104" y="5341466"/>
            <a:ext cx="252000" cy="25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5.8</a:t>
            </a:r>
            <a:endParaRPr lang="en-GB" sz="1200">
              <a:solidFill>
                <a:schemeClr val="bg1"/>
              </a:solidFill>
            </a:endParaRPr>
          </a:p>
        </p:txBody>
      </p:sp>
      <p:sp>
        <p:nvSpPr>
          <p:cNvPr id="22" name="Oval 21">
            <a:extLst>
              <a:ext uri="{FF2B5EF4-FFF2-40B4-BE49-F238E27FC236}">
                <a16:creationId xmlns:a16="http://schemas.microsoft.com/office/drawing/2014/main" id="{C7C51C48-8395-4566-A8B5-205A80C64DFD}"/>
              </a:ext>
            </a:extLst>
          </p:cNvPr>
          <p:cNvSpPr/>
          <p:nvPr/>
        </p:nvSpPr>
        <p:spPr>
          <a:xfrm>
            <a:off x="6780104" y="5032128"/>
            <a:ext cx="252000" cy="25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5.8</a:t>
            </a:r>
            <a:endParaRPr lang="en-GB" sz="1200">
              <a:solidFill>
                <a:schemeClr val="bg1"/>
              </a:solidFill>
            </a:endParaRPr>
          </a:p>
        </p:txBody>
      </p:sp>
      <p:sp>
        <p:nvSpPr>
          <p:cNvPr id="24" name="Rectangle 23">
            <a:extLst>
              <a:ext uri="{FF2B5EF4-FFF2-40B4-BE49-F238E27FC236}">
                <a16:creationId xmlns:a16="http://schemas.microsoft.com/office/drawing/2014/main" id="{9F662F6F-D631-4A55-A3A9-31E7C7BC3824}"/>
              </a:ext>
            </a:extLst>
          </p:cNvPr>
          <p:cNvSpPr/>
          <p:nvPr/>
        </p:nvSpPr>
        <p:spPr>
          <a:xfrm>
            <a:off x="8760296" y="3422649"/>
            <a:ext cx="2952279" cy="1077218"/>
          </a:xfrm>
          <a:prstGeom prst="rect">
            <a:avLst/>
          </a:prstGeom>
        </p:spPr>
        <p:txBody>
          <a:bodyPr wrap="square">
            <a:spAutoFit/>
          </a:bodyPr>
          <a:lstStyle/>
          <a:p>
            <a:pPr algn="r"/>
            <a:r>
              <a:rPr lang="en-GB" sz="1600">
                <a:solidFill>
                  <a:schemeClr val="bg1">
                    <a:lumMod val="50000"/>
                  </a:schemeClr>
                </a:solidFill>
              </a:rPr>
              <a:t>“All of the statements are important. I would rather suggest to organize them in the order of implementation timing.”</a:t>
            </a:r>
          </a:p>
        </p:txBody>
      </p:sp>
      <p:sp>
        <p:nvSpPr>
          <p:cNvPr id="25" name="Rectangle 24">
            <a:extLst>
              <a:ext uri="{FF2B5EF4-FFF2-40B4-BE49-F238E27FC236}">
                <a16:creationId xmlns:a16="http://schemas.microsoft.com/office/drawing/2014/main" id="{8B04D726-CA9F-47C3-91A7-89C60E30019D}"/>
              </a:ext>
            </a:extLst>
          </p:cNvPr>
          <p:cNvSpPr/>
          <p:nvPr/>
        </p:nvSpPr>
        <p:spPr>
          <a:xfrm>
            <a:off x="6556623" y="1628800"/>
            <a:ext cx="720080" cy="246221"/>
          </a:xfrm>
          <a:prstGeom prst="rect">
            <a:avLst/>
          </a:prstGeom>
        </p:spPr>
        <p:txBody>
          <a:bodyPr wrap="square">
            <a:spAutoFit/>
          </a:bodyPr>
          <a:lstStyle/>
          <a:p>
            <a:pPr algn="ctr"/>
            <a:r>
              <a:rPr lang="en-GB" sz="1000">
                <a:solidFill>
                  <a:schemeClr val="accent6"/>
                </a:solidFill>
              </a:rPr>
              <a:t>Average</a:t>
            </a:r>
          </a:p>
        </p:txBody>
      </p:sp>
      <p:sp>
        <p:nvSpPr>
          <p:cNvPr id="26" name="Rectangle 25">
            <a:extLst>
              <a:ext uri="{FF2B5EF4-FFF2-40B4-BE49-F238E27FC236}">
                <a16:creationId xmlns:a16="http://schemas.microsoft.com/office/drawing/2014/main" id="{DFC3FD56-3383-4E7F-82E4-C2C242CBE886}"/>
              </a:ext>
            </a:extLst>
          </p:cNvPr>
          <p:cNvSpPr/>
          <p:nvPr/>
        </p:nvSpPr>
        <p:spPr>
          <a:xfrm>
            <a:off x="7163270" y="1574783"/>
            <a:ext cx="1699618" cy="400110"/>
          </a:xfrm>
          <a:prstGeom prst="rect">
            <a:avLst/>
          </a:prstGeom>
        </p:spPr>
        <p:txBody>
          <a:bodyPr wrap="square">
            <a:spAutoFit/>
          </a:bodyPr>
          <a:lstStyle/>
          <a:p>
            <a:pPr algn="ctr"/>
            <a:r>
              <a:rPr lang="en-GB" sz="1000">
                <a:solidFill>
                  <a:schemeClr val="accent4"/>
                </a:solidFill>
              </a:rPr>
              <a:t>Number of respondents who selected it as their top 3</a:t>
            </a:r>
          </a:p>
        </p:txBody>
      </p:sp>
      <p:sp>
        <p:nvSpPr>
          <p:cNvPr id="27" name="Oval 26">
            <a:extLst>
              <a:ext uri="{FF2B5EF4-FFF2-40B4-BE49-F238E27FC236}">
                <a16:creationId xmlns:a16="http://schemas.microsoft.com/office/drawing/2014/main" id="{45C1AD79-5AC0-4FB0-B491-F06C79824A50}"/>
              </a:ext>
            </a:extLst>
          </p:cNvPr>
          <p:cNvSpPr/>
          <p:nvPr/>
        </p:nvSpPr>
        <p:spPr>
          <a:xfrm>
            <a:off x="7887079" y="2557416"/>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4</a:t>
            </a:r>
            <a:endParaRPr lang="en-GB" sz="1200">
              <a:solidFill>
                <a:schemeClr val="bg1"/>
              </a:solidFill>
            </a:endParaRPr>
          </a:p>
        </p:txBody>
      </p:sp>
      <p:sp>
        <p:nvSpPr>
          <p:cNvPr id="28" name="Oval 27">
            <a:extLst>
              <a:ext uri="{FF2B5EF4-FFF2-40B4-BE49-F238E27FC236}">
                <a16:creationId xmlns:a16="http://schemas.microsoft.com/office/drawing/2014/main" id="{CD47275F-64EA-47F7-B67D-7B270C565191}"/>
              </a:ext>
            </a:extLst>
          </p:cNvPr>
          <p:cNvSpPr/>
          <p:nvPr/>
        </p:nvSpPr>
        <p:spPr>
          <a:xfrm>
            <a:off x="7887079" y="2866755"/>
            <a:ext cx="252000" cy="252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2</a:t>
            </a:r>
            <a:endParaRPr lang="en-GB" sz="1200">
              <a:solidFill>
                <a:schemeClr val="bg1"/>
              </a:solidFill>
            </a:endParaRPr>
          </a:p>
        </p:txBody>
      </p:sp>
      <p:sp>
        <p:nvSpPr>
          <p:cNvPr id="29" name="Oval 28">
            <a:extLst>
              <a:ext uri="{FF2B5EF4-FFF2-40B4-BE49-F238E27FC236}">
                <a16:creationId xmlns:a16="http://schemas.microsoft.com/office/drawing/2014/main" id="{EB0C4493-AA69-4334-9801-99F83BA17F42}"/>
              </a:ext>
            </a:extLst>
          </p:cNvPr>
          <p:cNvSpPr/>
          <p:nvPr/>
        </p:nvSpPr>
        <p:spPr>
          <a:xfrm>
            <a:off x="7887079" y="3170649"/>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4</a:t>
            </a:r>
          </a:p>
        </p:txBody>
      </p:sp>
      <p:sp>
        <p:nvSpPr>
          <p:cNvPr id="30" name="Oval 29">
            <a:extLst>
              <a:ext uri="{FF2B5EF4-FFF2-40B4-BE49-F238E27FC236}">
                <a16:creationId xmlns:a16="http://schemas.microsoft.com/office/drawing/2014/main" id="{30E7BD3A-F768-44FB-92CB-1CC2688709BE}"/>
              </a:ext>
            </a:extLst>
          </p:cNvPr>
          <p:cNvSpPr/>
          <p:nvPr/>
        </p:nvSpPr>
        <p:spPr>
          <a:xfrm>
            <a:off x="7887079" y="1943924"/>
            <a:ext cx="252000" cy="2520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6</a:t>
            </a:r>
            <a:endParaRPr lang="en-GB" sz="1200">
              <a:solidFill>
                <a:schemeClr val="bg1"/>
              </a:solidFill>
            </a:endParaRPr>
          </a:p>
        </p:txBody>
      </p:sp>
      <p:sp>
        <p:nvSpPr>
          <p:cNvPr id="31" name="Oval 30">
            <a:extLst>
              <a:ext uri="{FF2B5EF4-FFF2-40B4-BE49-F238E27FC236}">
                <a16:creationId xmlns:a16="http://schemas.microsoft.com/office/drawing/2014/main" id="{8FCEA9B6-FA41-4561-9A17-6AD9E4C322CD}"/>
              </a:ext>
            </a:extLst>
          </p:cNvPr>
          <p:cNvSpPr/>
          <p:nvPr/>
        </p:nvSpPr>
        <p:spPr>
          <a:xfrm>
            <a:off x="7887079" y="4104111"/>
            <a:ext cx="252000" cy="252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1</a:t>
            </a:r>
          </a:p>
        </p:txBody>
      </p:sp>
      <p:sp>
        <p:nvSpPr>
          <p:cNvPr id="32" name="Oval 31">
            <a:extLst>
              <a:ext uri="{FF2B5EF4-FFF2-40B4-BE49-F238E27FC236}">
                <a16:creationId xmlns:a16="http://schemas.microsoft.com/office/drawing/2014/main" id="{20ECAD7B-747C-4BCE-8498-13C620026744}"/>
              </a:ext>
            </a:extLst>
          </p:cNvPr>
          <p:cNvSpPr/>
          <p:nvPr/>
        </p:nvSpPr>
        <p:spPr>
          <a:xfrm>
            <a:off x="7887079" y="2255708"/>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4</a:t>
            </a:r>
            <a:endParaRPr lang="en-GB" sz="1200">
              <a:solidFill>
                <a:schemeClr val="bg1"/>
              </a:solidFill>
            </a:endParaRPr>
          </a:p>
        </p:txBody>
      </p:sp>
      <p:sp>
        <p:nvSpPr>
          <p:cNvPr id="33" name="Oval 32">
            <a:extLst>
              <a:ext uri="{FF2B5EF4-FFF2-40B4-BE49-F238E27FC236}">
                <a16:creationId xmlns:a16="http://schemas.microsoft.com/office/drawing/2014/main" id="{18ADB737-8EA4-42CD-9E23-321091D9F833}"/>
              </a:ext>
            </a:extLst>
          </p:cNvPr>
          <p:cNvSpPr/>
          <p:nvPr/>
        </p:nvSpPr>
        <p:spPr>
          <a:xfrm>
            <a:off x="7887079" y="3789363"/>
            <a:ext cx="252000" cy="252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1</a:t>
            </a:r>
          </a:p>
        </p:txBody>
      </p:sp>
      <p:sp>
        <p:nvSpPr>
          <p:cNvPr id="34" name="Oval 33">
            <a:extLst>
              <a:ext uri="{FF2B5EF4-FFF2-40B4-BE49-F238E27FC236}">
                <a16:creationId xmlns:a16="http://schemas.microsoft.com/office/drawing/2014/main" id="{7812F4F4-971D-4F2E-AA09-0371048E33F7}"/>
              </a:ext>
            </a:extLst>
          </p:cNvPr>
          <p:cNvSpPr/>
          <p:nvPr/>
        </p:nvSpPr>
        <p:spPr>
          <a:xfrm>
            <a:off x="7887079" y="4408077"/>
            <a:ext cx="252000" cy="252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0</a:t>
            </a:r>
          </a:p>
        </p:txBody>
      </p:sp>
      <p:sp>
        <p:nvSpPr>
          <p:cNvPr id="35" name="Oval 34">
            <a:extLst>
              <a:ext uri="{FF2B5EF4-FFF2-40B4-BE49-F238E27FC236}">
                <a16:creationId xmlns:a16="http://schemas.microsoft.com/office/drawing/2014/main" id="{244C4731-2220-4B23-BDAE-0A0730C8CEEF}"/>
              </a:ext>
            </a:extLst>
          </p:cNvPr>
          <p:cNvSpPr/>
          <p:nvPr/>
        </p:nvSpPr>
        <p:spPr>
          <a:xfrm>
            <a:off x="7887079" y="3473663"/>
            <a:ext cx="252000" cy="252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1</a:t>
            </a:r>
          </a:p>
        </p:txBody>
      </p:sp>
      <p:sp>
        <p:nvSpPr>
          <p:cNvPr id="36" name="Oval 35">
            <a:extLst>
              <a:ext uri="{FF2B5EF4-FFF2-40B4-BE49-F238E27FC236}">
                <a16:creationId xmlns:a16="http://schemas.microsoft.com/office/drawing/2014/main" id="{D5DAB091-7C67-407E-B216-F0501BA45543}"/>
              </a:ext>
            </a:extLst>
          </p:cNvPr>
          <p:cNvSpPr/>
          <p:nvPr/>
        </p:nvSpPr>
        <p:spPr>
          <a:xfrm>
            <a:off x="7887079" y="4722789"/>
            <a:ext cx="252000" cy="252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0</a:t>
            </a:r>
          </a:p>
        </p:txBody>
      </p:sp>
      <p:sp>
        <p:nvSpPr>
          <p:cNvPr id="37" name="Oval 36">
            <a:extLst>
              <a:ext uri="{FF2B5EF4-FFF2-40B4-BE49-F238E27FC236}">
                <a16:creationId xmlns:a16="http://schemas.microsoft.com/office/drawing/2014/main" id="{E7AF2935-983B-471F-ABD7-EAAFF20A490B}"/>
              </a:ext>
            </a:extLst>
          </p:cNvPr>
          <p:cNvSpPr/>
          <p:nvPr/>
        </p:nvSpPr>
        <p:spPr>
          <a:xfrm>
            <a:off x="7887079" y="5031217"/>
            <a:ext cx="252000" cy="252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0</a:t>
            </a:r>
          </a:p>
        </p:txBody>
      </p:sp>
      <p:sp>
        <p:nvSpPr>
          <p:cNvPr id="38" name="Oval 37">
            <a:extLst>
              <a:ext uri="{FF2B5EF4-FFF2-40B4-BE49-F238E27FC236}">
                <a16:creationId xmlns:a16="http://schemas.microsoft.com/office/drawing/2014/main" id="{E52F9F43-E8CF-435E-9CF7-849DBECDE8F3}"/>
              </a:ext>
            </a:extLst>
          </p:cNvPr>
          <p:cNvSpPr/>
          <p:nvPr/>
        </p:nvSpPr>
        <p:spPr>
          <a:xfrm>
            <a:off x="7887079" y="5339645"/>
            <a:ext cx="252000" cy="252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a:solidFill>
                  <a:schemeClr val="bg1"/>
                </a:solidFill>
              </a:rPr>
              <a:t>0</a:t>
            </a:r>
          </a:p>
        </p:txBody>
      </p:sp>
    </p:spTree>
    <p:extLst>
      <p:ext uri="{BB962C8B-B14F-4D97-AF65-F5344CB8AC3E}">
        <p14:creationId xmlns:p14="http://schemas.microsoft.com/office/powerpoint/2010/main" val="557685590"/>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225F-CA1C-49AE-BD1F-E8089C8C5C11}"/>
              </a:ext>
            </a:extLst>
          </p:cNvPr>
          <p:cNvSpPr>
            <a:spLocks noGrp="1"/>
          </p:cNvSpPr>
          <p:nvPr>
            <p:ph type="title"/>
          </p:nvPr>
        </p:nvSpPr>
        <p:spPr/>
        <p:txBody>
          <a:bodyPr/>
          <a:lstStyle/>
          <a:p>
            <a:r>
              <a:rPr lang="en-US"/>
              <a:t>Which contact option would you prefer in balancing and transmission services? </a:t>
            </a:r>
            <a:endParaRPr lang="en-GB"/>
          </a:p>
        </p:txBody>
      </p:sp>
      <p:sp>
        <p:nvSpPr>
          <p:cNvPr id="4" name="Date Placeholder 3">
            <a:extLst>
              <a:ext uri="{FF2B5EF4-FFF2-40B4-BE49-F238E27FC236}">
                <a16:creationId xmlns:a16="http://schemas.microsoft.com/office/drawing/2014/main" id="{839627D0-5027-46AC-BE1F-34880CB69812}"/>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711454F1-C2E6-43E6-AA7A-1D4FE0C4E70A}"/>
              </a:ext>
            </a:extLst>
          </p:cNvPr>
          <p:cNvSpPr>
            <a:spLocks noGrp="1"/>
          </p:cNvSpPr>
          <p:nvPr>
            <p:ph type="sldNum" sz="quarter" idx="12"/>
          </p:nvPr>
        </p:nvSpPr>
        <p:spPr/>
        <p:txBody>
          <a:bodyPr/>
          <a:lstStyle/>
          <a:p>
            <a:fld id="{D2311017-6C23-4A48-8D88-5CABF0ADC80E}" type="slidenum">
              <a:rPr lang="en-GB" smtClean="0"/>
              <a:t>11</a:t>
            </a:fld>
            <a:endParaRPr lang="en-GB"/>
          </a:p>
        </p:txBody>
      </p:sp>
      <p:sp>
        <p:nvSpPr>
          <p:cNvPr id="8" name="Rectangle 7">
            <a:extLst>
              <a:ext uri="{FF2B5EF4-FFF2-40B4-BE49-F238E27FC236}">
                <a16:creationId xmlns:a16="http://schemas.microsoft.com/office/drawing/2014/main" id="{ED06BD57-41D9-488D-86EE-AB791205FB9A}"/>
              </a:ext>
            </a:extLst>
          </p:cNvPr>
          <p:cNvSpPr/>
          <p:nvPr/>
        </p:nvSpPr>
        <p:spPr>
          <a:xfrm>
            <a:off x="839416" y="5208543"/>
            <a:ext cx="11089183" cy="830997"/>
          </a:xfrm>
          <a:prstGeom prst="rect">
            <a:avLst/>
          </a:prstGeom>
        </p:spPr>
        <p:txBody>
          <a:bodyPr wrap="square">
            <a:spAutoFit/>
          </a:bodyPr>
          <a:lstStyle/>
          <a:p>
            <a:pPr algn="ctr"/>
            <a:r>
              <a:rPr lang="en-US" sz="1600" i="1">
                <a:solidFill>
                  <a:schemeClr val="bg1">
                    <a:lumMod val="50000"/>
                  </a:schemeClr>
                </a:solidFill>
              </a:rPr>
              <a:t>“It is highly preferred that one entity be responsible for all balancing and transmission services. If one company takes care of the balancing and transmission services in all four countries, it will be done in the best possible way taking into account the balancing status in all four countries and no country will be a preferred one.”</a:t>
            </a:r>
          </a:p>
        </p:txBody>
      </p:sp>
      <p:sp>
        <p:nvSpPr>
          <p:cNvPr id="11" name="Oval 10">
            <a:extLst>
              <a:ext uri="{FF2B5EF4-FFF2-40B4-BE49-F238E27FC236}">
                <a16:creationId xmlns:a16="http://schemas.microsoft.com/office/drawing/2014/main" id="{0A65C87D-2AE5-4D75-9A0D-F973E32100BF}"/>
              </a:ext>
            </a:extLst>
          </p:cNvPr>
          <p:cNvSpPr/>
          <p:nvPr/>
        </p:nvSpPr>
        <p:spPr>
          <a:xfrm>
            <a:off x="7816056" y="2891756"/>
            <a:ext cx="1800000" cy="18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solidFill>
                  <a:schemeClr val="bg1"/>
                </a:solidFill>
              </a:rPr>
              <a:t>7</a:t>
            </a:r>
          </a:p>
        </p:txBody>
      </p:sp>
      <p:sp>
        <p:nvSpPr>
          <p:cNvPr id="12" name="Oval 11">
            <a:extLst>
              <a:ext uri="{FF2B5EF4-FFF2-40B4-BE49-F238E27FC236}">
                <a16:creationId xmlns:a16="http://schemas.microsoft.com/office/drawing/2014/main" id="{71484E39-A32E-4E07-B93C-506189868A29}"/>
              </a:ext>
            </a:extLst>
          </p:cNvPr>
          <p:cNvSpPr/>
          <p:nvPr/>
        </p:nvSpPr>
        <p:spPr>
          <a:xfrm>
            <a:off x="3475966" y="3341756"/>
            <a:ext cx="900000" cy="90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solidFill>
              </a:rPr>
              <a:t>4</a:t>
            </a:r>
          </a:p>
        </p:txBody>
      </p:sp>
      <p:cxnSp>
        <p:nvCxnSpPr>
          <p:cNvPr id="14" name="Straight Connector 13">
            <a:extLst>
              <a:ext uri="{FF2B5EF4-FFF2-40B4-BE49-F238E27FC236}">
                <a16:creationId xmlns:a16="http://schemas.microsoft.com/office/drawing/2014/main" id="{23FE005F-34FC-41AE-BFED-290EE0BF507C}"/>
              </a:ext>
            </a:extLst>
          </p:cNvPr>
          <p:cNvCxnSpPr>
            <a:cxnSpLocks/>
            <a:stCxn id="12" idx="6"/>
            <a:endCxn id="11" idx="2"/>
          </p:cNvCxnSpPr>
          <p:nvPr/>
        </p:nvCxnSpPr>
        <p:spPr>
          <a:xfrm>
            <a:off x="4375966" y="3791756"/>
            <a:ext cx="3440090" cy="0"/>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497786E-2960-4DE2-8741-7D41397138DC}"/>
              </a:ext>
            </a:extLst>
          </p:cNvPr>
          <p:cNvSpPr/>
          <p:nvPr/>
        </p:nvSpPr>
        <p:spPr>
          <a:xfrm>
            <a:off x="6888088" y="2204864"/>
            <a:ext cx="3655935" cy="646331"/>
          </a:xfrm>
          <a:prstGeom prst="rect">
            <a:avLst/>
          </a:prstGeom>
        </p:spPr>
        <p:txBody>
          <a:bodyPr wrap="square">
            <a:spAutoFit/>
          </a:bodyPr>
          <a:lstStyle/>
          <a:p>
            <a:pPr algn="ctr" fontAlgn="b"/>
            <a:r>
              <a:rPr lang="en-US" b="1">
                <a:solidFill>
                  <a:schemeClr val="accent6"/>
                </a:solidFill>
              </a:rPr>
              <a:t>Free choice of one point of contact (service provided by all TSOs)</a:t>
            </a:r>
            <a:endParaRPr lang="en-US" b="1">
              <a:solidFill>
                <a:schemeClr val="accent6"/>
              </a:solidFill>
              <a:latin typeface="Calibri" panose="020F0502020204030204" pitchFamily="34" charset="0"/>
            </a:endParaRPr>
          </a:p>
        </p:txBody>
      </p:sp>
      <p:sp>
        <p:nvSpPr>
          <p:cNvPr id="18" name="Rectangle 17">
            <a:extLst>
              <a:ext uri="{FF2B5EF4-FFF2-40B4-BE49-F238E27FC236}">
                <a16:creationId xmlns:a16="http://schemas.microsoft.com/office/drawing/2014/main" id="{696A0A04-562C-43DC-AD7F-98A67D7167FD}"/>
              </a:ext>
            </a:extLst>
          </p:cNvPr>
          <p:cNvSpPr/>
          <p:nvPr/>
        </p:nvSpPr>
        <p:spPr>
          <a:xfrm>
            <a:off x="2449881" y="2597260"/>
            <a:ext cx="2998047" cy="646331"/>
          </a:xfrm>
          <a:prstGeom prst="rect">
            <a:avLst/>
          </a:prstGeom>
        </p:spPr>
        <p:txBody>
          <a:bodyPr wrap="square">
            <a:spAutoFit/>
          </a:bodyPr>
          <a:lstStyle/>
          <a:p>
            <a:pPr algn="ctr" fontAlgn="b"/>
            <a:r>
              <a:rPr lang="en-US" b="1">
                <a:solidFill>
                  <a:schemeClr val="accent3"/>
                </a:solidFill>
              </a:rPr>
              <a:t>One point of contact (centralized service)</a:t>
            </a:r>
          </a:p>
        </p:txBody>
      </p:sp>
      <p:sp>
        <p:nvSpPr>
          <p:cNvPr id="19" name="Content Placeholder 2">
            <a:extLst>
              <a:ext uri="{FF2B5EF4-FFF2-40B4-BE49-F238E27FC236}">
                <a16:creationId xmlns:a16="http://schemas.microsoft.com/office/drawing/2014/main" id="{614B905A-A91B-4AD8-BDFB-47F4DB3BE5F7}"/>
              </a:ext>
            </a:extLst>
          </p:cNvPr>
          <p:cNvSpPr>
            <a:spLocks noGrp="1"/>
          </p:cNvSpPr>
          <p:nvPr>
            <p:ph idx="1"/>
          </p:nvPr>
        </p:nvSpPr>
        <p:spPr>
          <a:xfrm>
            <a:off x="479425" y="1628801"/>
            <a:ext cx="11304588" cy="680834"/>
          </a:xfrm>
        </p:spPr>
        <p:txBody>
          <a:bodyPr/>
          <a:lstStyle/>
          <a:p>
            <a:pPr marL="0" indent="0">
              <a:buNone/>
            </a:pPr>
            <a:r>
              <a:rPr lang="en-GB" sz="1400"/>
              <a:t>Participants had indicated their preference for a free choice of one point of contact. However, even respondents from the same organisations had differing views over the contact option. </a:t>
            </a:r>
          </a:p>
        </p:txBody>
      </p:sp>
    </p:spTree>
    <p:extLst>
      <p:ext uri="{BB962C8B-B14F-4D97-AF65-F5344CB8AC3E}">
        <p14:creationId xmlns:p14="http://schemas.microsoft.com/office/powerpoint/2010/main" val="4084195701"/>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225F-CA1C-49AE-BD1F-E8089C8C5C11}"/>
              </a:ext>
            </a:extLst>
          </p:cNvPr>
          <p:cNvSpPr>
            <a:spLocks noGrp="1"/>
          </p:cNvSpPr>
          <p:nvPr>
            <p:ph type="title"/>
          </p:nvPr>
        </p:nvSpPr>
        <p:spPr/>
        <p:txBody>
          <a:bodyPr/>
          <a:lstStyle/>
          <a:p>
            <a:r>
              <a:rPr lang="en-US"/>
              <a:t>How important would it be to have the balancing and transmission services in your national language?</a:t>
            </a:r>
            <a:endParaRPr lang="en-GB"/>
          </a:p>
        </p:txBody>
      </p:sp>
      <p:sp>
        <p:nvSpPr>
          <p:cNvPr id="4" name="Date Placeholder 3">
            <a:extLst>
              <a:ext uri="{FF2B5EF4-FFF2-40B4-BE49-F238E27FC236}">
                <a16:creationId xmlns:a16="http://schemas.microsoft.com/office/drawing/2014/main" id="{839627D0-5027-46AC-BE1F-34880CB69812}"/>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711454F1-C2E6-43E6-AA7A-1D4FE0C4E70A}"/>
              </a:ext>
            </a:extLst>
          </p:cNvPr>
          <p:cNvSpPr>
            <a:spLocks noGrp="1"/>
          </p:cNvSpPr>
          <p:nvPr>
            <p:ph type="sldNum" sz="quarter" idx="12"/>
          </p:nvPr>
        </p:nvSpPr>
        <p:spPr/>
        <p:txBody>
          <a:bodyPr/>
          <a:lstStyle/>
          <a:p>
            <a:fld id="{D2311017-6C23-4A48-8D88-5CABF0ADC80E}" type="slidenum">
              <a:rPr lang="en-GB" smtClean="0"/>
              <a:t>12</a:t>
            </a:fld>
            <a:endParaRPr lang="en-GB"/>
          </a:p>
        </p:txBody>
      </p:sp>
      <p:sp>
        <p:nvSpPr>
          <p:cNvPr id="9" name="Rectangle 8">
            <a:extLst>
              <a:ext uri="{FF2B5EF4-FFF2-40B4-BE49-F238E27FC236}">
                <a16:creationId xmlns:a16="http://schemas.microsoft.com/office/drawing/2014/main" id="{E96AB6C8-A5E9-4406-989F-31F5FADA7E49}"/>
              </a:ext>
            </a:extLst>
          </p:cNvPr>
          <p:cNvSpPr/>
          <p:nvPr/>
        </p:nvSpPr>
        <p:spPr>
          <a:xfrm>
            <a:off x="1955540" y="5322478"/>
            <a:ext cx="8280920" cy="584775"/>
          </a:xfrm>
          <a:prstGeom prst="rect">
            <a:avLst/>
          </a:prstGeom>
        </p:spPr>
        <p:txBody>
          <a:bodyPr wrap="square">
            <a:spAutoFit/>
          </a:bodyPr>
          <a:lstStyle/>
          <a:p>
            <a:pPr algn="ctr"/>
            <a:r>
              <a:rPr lang="en-US" sz="1600" i="1">
                <a:solidFill>
                  <a:schemeClr val="bg1">
                    <a:lumMod val="50000"/>
                  </a:schemeClr>
                </a:solidFill>
              </a:rPr>
              <a:t>“If we really desire to become an International gas hub open for new market players and higher level of competition all such kind of discussion should be in English and be open for everyone.”</a:t>
            </a:r>
          </a:p>
        </p:txBody>
      </p:sp>
      <p:sp>
        <p:nvSpPr>
          <p:cNvPr id="7" name="Rectangle 6">
            <a:extLst>
              <a:ext uri="{FF2B5EF4-FFF2-40B4-BE49-F238E27FC236}">
                <a16:creationId xmlns:a16="http://schemas.microsoft.com/office/drawing/2014/main" id="{03592B2C-A3DE-4E8E-AD0A-5CA6B22CCA2E}"/>
              </a:ext>
            </a:extLst>
          </p:cNvPr>
          <p:cNvSpPr/>
          <p:nvPr/>
        </p:nvSpPr>
        <p:spPr>
          <a:xfrm>
            <a:off x="479425" y="1664241"/>
            <a:ext cx="11233150" cy="307777"/>
          </a:xfrm>
          <a:prstGeom prst="rect">
            <a:avLst/>
          </a:prstGeom>
        </p:spPr>
        <p:txBody>
          <a:bodyPr wrap="square">
            <a:spAutoFit/>
          </a:bodyPr>
          <a:lstStyle/>
          <a:p>
            <a:r>
              <a:rPr lang="en-US" sz="1400"/>
              <a:t>Most respondents do not think it is necessary to have the balancing and transmission services in their national language. </a:t>
            </a:r>
            <a:endParaRPr lang="en-GB" sz="1400"/>
          </a:p>
        </p:txBody>
      </p:sp>
      <p:sp>
        <p:nvSpPr>
          <p:cNvPr id="12" name="Rectangle 11">
            <a:extLst>
              <a:ext uri="{FF2B5EF4-FFF2-40B4-BE49-F238E27FC236}">
                <a16:creationId xmlns:a16="http://schemas.microsoft.com/office/drawing/2014/main" id="{92684082-1FF2-4189-A607-C5B9DD7BC386}"/>
              </a:ext>
            </a:extLst>
          </p:cNvPr>
          <p:cNvSpPr/>
          <p:nvPr/>
        </p:nvSpPr>
        <p:spPr>
          <a:xfrm>
            <a:off x="551384" y="2924944"/>
            <a:ext cx="2448271" cy="954107"/>
          </a:xfrm>
          <a:prstGeom prst="rect">
            <a:avLst/>
          </a:prstGeom>
        </p:spPr>
        <p:txBody>
          <a:bodyPr wrap="square">
            <a:spAutoFit/>
          </a:bodyPr>
          <a:lstStyle/>
          <a:p>
            <a:r>
              <a:rPr lang="en-US" sz="1400">
                <a:solidFill>
                  <a:schemeClr val="bg1">
                    <a:lumMod val="50000"/>
                  </a:schemeClr>
                </a:solidFill>
              </a:rPr>
              <a:t>How important would it be to have the balancing and transmission services in your national language?</a:t>
            </a:r>
            <a:endParaRPr lang="en-GB" sz="1400">
              <a:solidFill>
                <a:schemeClr val="bg1">
                  <a:lumMod val="50000"/>
                </a:schemeClr>
              </a:solidFill>
            </a:endParaRPr>
          </a:p>
        </p:txBody>
      </p:sp>
      <p:graphicFrame>
        <p:nvGraphicFramePr>
          <p:cNvPr id="13" name="Chart 12">
            <a:extLst>
              <a:ext uri="{FF2B5EF4-FFF2-40B4-BE49-F238E27FC236}">
                <a16:creationId xmlns:a16="http://schemas.microsoft.com/office/drawing/2014/main" id="{7B247A44-607F-4652-8754-D352DBCA59EF}"/>
              </a:ext>
            </a:extLst>
          </p:cNvPr>
          <p:cNvGraphicFramePr>
            <a:graphicFrameLocks/>
          </p:cNvGraphicFramePr>
          <p:nvPr/>
        </p:nvGraphicFramePr>
        <p:xfrm>
          <a:off x="3287688" y="1999116"/>
          <a:ext cx="8424887" cy="2859767"/>
        </p:xfrm>
        <a:graphic>
          <a:graphicData uri="http://schemas.openxmlformats.org/drawingml/2006/chart">
            <c:chart xmlns:c="http://schemas.openxmlformats.org/drawingml/2006/chart" xmlns:r="http://schemas.openxmlformats.org/officeDocument/2006/relationships" r:id="rId2"/>
          </a:graphicData>
        </a:graphic>
      </p:graphicFrame>
      <p:sp>
        <p:nvSpPr>
          <p:cNvPr id="10" name="Speech Bubble: Rectangle 9">
            <a:extLst>
              <a:ext uri="{FF2B5EF4-FFF2-40B4-BE49-F238E27FC236}">
                <a16:creationId xmlns:a16="http://schemas.microsoft.com/office/drawing/2014/main" id="{85A45D2C-6411-4E60-B0DD-4BCC9FFA316F}"/>
              </a:ext>
            </a:extLst>
          </p:cNvPr>
          <p:cNvSpPr/>
          <p:nvPr/>
        </p:nvSpPr>
        <p:spPr>
          <a:xfrm>
            <a:off x="9552384" y="1340767"/>
            <a:ext cx="2376214" cy="631251"/>
          </a:xfrm>
          <a:prstGeom prst="wedgeRectCallout">
            <a:avLst>
              <a:gd name="adj1" fmla="val -78840"/>
              <a:gd name="adj2" fmla="val -55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000">
                <a:solidFill>
                  <a:srgbClr val="000000"/>
                </a:solidFill>
              </a:rPr>
              <a:t>This result is likely biased since the respondents mainly represented shippers who are active in more than one country.</a:t>
            </a:r>
          </a:p>
        </p:txBody>
      </p:sp>
    </p:spTree>
    <p:extLst>
      <p:ext uri="{BB962C8B-B14F-4D97-AF65-F5344CB8AC3E}">
        <p14:creationId xmlns:p14="http://schemas.microsoft.com/office/powerpoint/2010/main" val="3660256377"/>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D83727-7FF4-4191-B5E9-E51CB14F3FCC}"/>
              </a:ext>
            </a:extLst>
          </p:cNvPr>
          <p:cNvSpPr/>
          <p:nvPr/>
        </p:nvSpPr>
        <p:spPr>
          <a:xfrm>
            <a:off x="0" y="1628775"/>
            <a:ext cx="12192000" cy="44645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2" name="Title 1">
            <a:extLst>
              <a:ext uri="{FF2B5EF4-FFF2-40B4-BE49-F238E27FC236}">
                <a16:creationId xmlns:a16="http://schemas.microsoft.com/office/drawing/2014/main" id="{73AB225F-CA1C-49AE-BD1F-E8089C8C5C11}"/>
              </a:ext>
            </a:extLst>
          </p:cNvPr>
          <p:cNvSpPr>
            <a:spLocks noGrp="1"/>
          </p:cNvSpPr>
          <p:nvPr>
            <p:ph type="title"/>
          </p:nvPr>
        </p:nvSpPr>
        <p:spPr/>
        <p:txBody>
          <a:bodyPr/>
          <a:lstStyle/>
          <a:p>
            <a:r>
              <a:rPr lang="en-US"/>
              <a:t>Some closing remarks</a:t>
            </a:r>
            <a:endParaRPr lang="en-GB"/>
          </a:p>
        </p:txBody>
      </p:sp>
      <p:sp>
        <p:nvSpPr>
          <p:cNvPr id="4" name="Date Placeholder 3">
            <a:extLst>
              <a:ext uri="{FF2B5EF4-FFF2-40B4-BE49-F238E27FC236}">
                <a16:creationId xmlns:a16="http://schemas.microsoft.com/office/drawing/2014/main" id="{839627D0-5027-46AC-BE1F-34880CB69812}"/>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711454F1-C2E6-43E6-AA7A-1D4FE0C4E70A}"/>
              </a:ext>
            </a:extLst>
          </p:cNvPr>
          <p:cNvSpPr>
            <a:spLocks noGrp="1"/>
          </p:cNvSpPr>
          <p:nvPr>
            <p:ph type="sldNum" sz="quarter" idx="12"/>
          </p:nvPr>
        </p:nvSpPr>
        <p:spPr/>
        <p:txBody>
          <a:bodyPr/>
          <a:lstStyle/>
          <a:p>
            <a:fld id="{D2311017-6C23-4A48-8D88-5CABF0ADC80E}" type="slidenum">
              <a:rPr lang="en-GB" smtClean="0"/>
              <a:t>13</a:t>
            </a:fld>
            <a:endParaRPr lang="en-GB"/>
          </a:p>
        </p:txBody>
      </p:sp>
      <p:sp>
        <p:nvSpPr>
          <p:cNvPr id="3" name="Rectangle 2">
            <a:extLst>
              <a:ext uri="{FF2B5EF4-FFF2-40B4-BE49-F238E27FC236}">
                <a16:creationId xmlns:a16="http://schemas.microsoft.com/office/drawing/2014/main" id="{245EB199-830E-471C-80FE-28158B109960}"/>
              </a:ext>
            </a:extLst>
          </p:cNvPr>
          <p:cNvSpPr/>
          <p:nvPr/>
        </p:nvSpPr>
        <p:spPr>
          <a:xfrm>
            <a:off x="629908" y="1793908"/>
            <a:ext cx="2722499" cy="646331"/>
          </a:xfrm>
          <a:prstGeom prst="rect">
            <a:avLst/>
          </a:prstGeom>
        </p:spPr>
        <p:txBody>
          <a:bodyPr wrap="square">
            <a:spAutoFit/>
          </a:bodyPr>
          <a:lstStyle/>
          <a:p>
            <a:r>
              <a:rPr lang="en-US" i="1"/>
              <a:t>“More stability in terms of rules and market design.” </a:t>
            </a:r>
            <a:endParaRPr lang="en-GB" i="1"/>
          </a:p>
        </p:txBody>
      </p:sp>
      <p:sp>
        <p:nvSpPr>
          <p:cNvPr id="8" name="Rectangle 7">
            <a:extLst>
              <a:ext uri="{FF2B5EF4-FFF2-40B4-BE49-F238E27FC236}">
                <a16:creationId xmlns:a16="http://schemas.microsoft.com/office/drawing/2014/main" id="{19CA6374-0FAC-4003-BFD5-BFDAC30AB677}"/>
              </a:ext>
            </a:extLst>
          </p:cNvPr>
          <p:cNvSpPr/>
          <p:nvPr/>
        </p:nvSpPr>
        <p:spPr>
          <a:xfrm>
            <a:off x="982662" y="3195954"/>
            <a:ext cx="6096000" cy="1200329"/>
          </a:xfrm>
          <a:prstGeom prst="rect">
            <a:avLst/>
          </a:prstGeom>
        </p:spPr>
        <p:txBody>
          <a:bodyPr wrap="square">
            <a:spAutoFit/>
          </a:bodyPr>
          <a:lstStyle/>
          <a:p>
            <a:r>
              <a:rPr lang="en-US" i="1"/>
              <a:t>“The topic of the information/data delivery/obtainment periodicity from the TSOs is highly important for us….From our point of view at least the deadlines – exact dates should be defined…”</a:t>
            </a:r>
            <a:endParaRPr lang="en-GB" i="1"/>
          </a:p>
        </p:txBody>
      </p:sp>
      <p:sp>
        <p:nvSpPr>
          <p:cNvPr id="9" name="Rectangle 8">
            <a:extLst>
              <a:ext uri="{FF2B5EF4-FFF2-40B4-BE49-F238E27FC236}">
                <a16:creationId xmlns:a16="http://schemas.microsoft.com/office/drawing/2014/main" id="{4FDCFCC7-789A-4293-AACA-27AAEF531BA4}"/>
              </a:ext>
            </a:extLst>
          </p:cNvPr>
          <p:cNvSpPr/>
          <p:nvPr/>
        </p:nvSpPr>
        <p:spPr>
          <a:xfrm>
            <a:off x="4607925" y="1930182"/>
            <a:ext cx="6096000" cy="647700"/>
          </a:xfrm>
          <a:prstGeom prst="rect">
            <a:avLst/>
          </a:prstGeom>
        </p:spPr>
        <p:txBody>
          <a:bodyPr wrap="square">
            <a:spAutoFit/>
          </a:bodyPr>
          <a:lstStyle/>
          <a:p>
            <a:r>
              <a:rPr lang="en-US" i="1"/>
              <a:t>“The main driver steering every development step should be the improved competitiveness of gas.”</a:t>
            </a:r>
            <a:endParaRPr lang="en-GB" i="1"/>
          </a:p>
        </p:txBody>
      </p:sp>
      <p:sp>
        <p:nvSpPr>
          <p:cNvPr id="10" name="Rectangle 9">
            <a:extLst>
              <a:ext uri="{FF2B5EF4-FFF2-40B4-BE49-F238E27FC236}">
                <a16:creationId xmlns:a16="http://schemas.microsoft.com/office/drawing/2014/main" id="{EF854E5A-4C42-4C95-B6AF-1B3188B65D65}"/>
              </a:ext>
            </a:extLst>
          </p:cNvPr>
          <p:cNvSpPr/>
          <p:nvPr/>
        </p:nvSpPr>
        <p:spPr>
          <a:xfrm>
            <a:off x="556883" y="5058099"/>
            <a:ext cx="9787589" cy="646331"/>
          </a:xfrm>
          <a:prstGeom prst="rect">
            <a:avLst/>
          </a:prstGeom>
        </p:spPr>
        <p:txBody>
          <a:bodyPr wrap="square">
            <a:spAutoFit/>
          </a:bodyPr>
          <a:lstStyle/>
          <a:p>
            <a:r>
              <a:rPr lang="en-US" i="1"/>
              <a:t>“TSOs have done a good job opening each country’s gas markets. Integration/harmonization is the next logical step. Lot of work needs to be done on this front, but in the end it is worth it.” </a:t>
            </a:r>
            <a:endParaRPr lang="en-GB" i="1"/>
          </a:p>
        </p:txBody>
      </p:sp>
      <p:sp>
        <p:nvSpPr>
          <p:cNvPr id="12" name="Rectangle 11">
            <a:extLst>
              <a:ext uri="{FF2B5EF4-FFF2-40B4-BE49-F238E27FC236}">
                <a16:creationId xmlns:a16="http://schemas.microsoft.com/office/drawing/2014/main" id="{9EF04FC5-CBC6-4782-B14B-C27B3C722419}"/>
              </a:ext>
            </a:extLst>
          </p:cNvPr>
          <p:cNvSpPr/>
          <p:nvPr/>
        </p:nvSpPr>
        <p:spPr>
          <a:xfrm>
            <a:off x="7763207" y="3094950"/>
            <a:ext cx="3996444" cy="923330"/>
          </a:xfrm>
          <a:prstGeom prst="rect">
            <a:avLst/>
          </a:prstGeom>
        </p:spPr>
        <p:txBody>
          <a:bodyPr wrap="square">
            <a:spAutoFit/>
          </a:bodyPr>
          <a:lstStyle/>
          <a:p>
            <a:r>
              <a:rPr lang="en-GB" i="1"/>
              <a:t>“It is highly preferred when only one entity would be responsible for all balancing and transmission services.“</a:t>
            </a:r>
          </a:p>
        </p:txBody>
      </p:sp>
    </p:spTree>
    <p:extLst>
      <p:ext uri="{BB962C8B-B14F-4D97-AF65-F5344CB8AC3E}">
        <p14:creationId xmlns:p14="http://schemas.microsoft.com/office/powerpoint/2010/main" val="2677425174"/>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5C2C6C-A709-49DC-9F2B-E0996FB47D90}"/>
              </a:ext>
            </a:extLst>
          </p:cNvPr>
          <p:cNvSpPr>
            <a:spLocks noGrp="1"/>
          </p:cNvSpPr>
          <p:nvPr>
            <p:ph type="subTitle" idx="1"/>
          </p:nvPr>
        </p:nvSpPr>
        <p:spPr>
          <a:xfrm>
            <a:off x="490132" y="6021288"/>
            <a:ext cx="11233150" cy="736717"/>
          </a:xfrm>
        </p:spPr>
        <p:txBody>
          <a:bodyPr/>
          <a:lstStyle/>
          <a:p>
            <a:pPr>
              <a:spcBef>
                <a:spcPts val="600"/>
              </a:spcBef>
            </a:pPr>
            <a:r>
              <a:rPr lang="fi-FI"/>
              <a:t>Anni Sarvaranta</a:t>
            </a:r>
          </a:p>
          <a:p>
            <a:pPr>
              <a:spcBef>
                <a:spcPts val="600"/>
              </a:spcBef>
            </a:pPr>
            <a:r>
              <a:rPr lang="fi-FI"/>
              <a:t>Gasgrid Finland</a:t>
            </a:r>
          </a:p>
        </p:txBody>
      </p:sp>
      <p:sp>
        <p:nvSpPr>
          <p:cNvPr id="3" name="Title 2">
            <a:extLst>
              <a:ext uri="{FF2B5EF4-FFF2-40B4-BE49-F238E27FC236}">
                <a16:creationId xmlns:a16="http://schemas.microsoft.com/office/drawing/2014/main" id="{575C4E50-A724-49A7-BD2B-7FA109F849BB}"/>
              </a:ext>
            </a:extLst>
          </p:cNvPr>
          <p:cNvSpPr>
            <a:spLocks noGrp="1"/>
          </p:cNvSpPr>
          <p:nvPr>
            <p:ph type="ctrTitle"/>
          </p:nvPr>
        </p:nvSpPr>
        <p:spPr>
          <a:xfrm>
            <a:off x="2639616" y="3028890"/>
            <a:ext cx="6264696" cy="997196"/>
          </a:xfrm>
        </p:spPr>
        <p:txBody>
          <a:bodyPr/>
          <a:lstStyle/>
          <a:p>
            <a:pPr lvl="0"/>
            <a:r>
              <a:rPr lang="en-US" sz="3600"/>
              <a:t> Regional Market Development Roadmap 2021-2022</a:t>
            </a:r>
            <a:endParaRPr lang="fi-FI" sz="3600"/>
          </a:p>
        </p:txBody>
      </p:sp>
    </p:spTree>
    <p:extLst>
      <p:ext uri="{BB962C8B-B14F-4D97-AF65-F5344CB8AC3E}">
        <p14:creationId xmlns:p14="http://schemas.microsoft.com/office/powerpoint/2010/main" val="3167875959"/>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CA06-1D9F-468A-AA4F-62862D80BF72}"/>
              </a:ext>
            </a:extLst>
          </p:cNvPr>
          <p:cNvSpPr>
            <a:spLocks noGrp="1"/>
          </p:cNvSpPr>
          <p:nvPr>
            <p:ph type="title"/>
          </p:nvPr>
        </p:nvSpPr>
        <p:spPr/>
        <p:txBody>
          <a:bodyPr/>
          <a:lstStyle/>
          <a:p>
            <a:r>
              <a:rPr lang="en-US"/>
              <a:t>Status of development</a:t>
            </a:r>
            <a:endParaRPr lang="fi-FI"/>
          </a:p>
        </p:txBody>
      </p:sp>
      <p:sp>
        <p:nvSpPr>
          <p:cNvPr id="3" name="Content Placeholder 2">
            <a:extLst>
              <a:ext uri="{FF2B5EF4-FFF2-40B4-BE49-F238E27FC236}">
                <a16:creationId xmlns:a16="http://schemas.microsoft.com/office/drawing/2014/main" id="{C276A013-D8BE-44DB-A548-2EA76A1CE8A0}"/>
              </a:ext>
            </a:extLst>
          </p:cNvPr>
          <p:cNvSpPr>
            <a:spLocks noGrp="1"/>
          </p:cNvSpPr>
          <p:nvPr>
            <p:ph idx="1"/>
          </p:nvPr>
        </p:nvSpPr>
        <p:spPr>
          <a:xfrm>
            <a:off x="479425" y="1334416"/>
            <a:ext cx="5040511" cy="4464522"/>
          </a:xfrm>
        </p:spPr>
        <p:txBody>
          <a:bodyPr/>
          <a:lstStyle/>
          <a:p>
            <a:pPr lvl="1"/>
            <a:endParaRPr lang="en-GB" sz="1400"/>
          </a:p>
          <a:p>
            <a:pPr lvl="1"/>
            <a:endParaRPr lang="en-GB" sz="1400"/>
          </a:p>
          <a:p>
            <a:pPr lvl="1"/>
            <a:r>
              <a:rPr lang="en-GB" sz="1400"/>
              <a:t>Complete the </a:t>
            </a:r>
            <a:r>
              <a:rPr lang="en-GB" sz="1400" err="1"/>
              <a:t>Balticconnector</a:t>
            </a:r>
            <a:r>
              <a:rPr lang="en-GB" sz="1400"/>
              <a:t> project and resolve related capacity congestion issues </a:t>
            </a:r>
          </a:p>
          <a:p>
            <a:pPr lvl="1"/>
            <a:endParaRPr lang="en-GB" sz="1400"/>
          </a:p>
          <a:p>
            <a:pPr lvl="1"/>
            <a:endParaRPr lang="en-GB" sz="1400"/>
          </a:p>
          <a:p>
            <a:pPr lvl="1"/>
            <a:r>
              <a:rPr lang="en-US" sz="1400"/>
              <a:t>Develop a common market/tariff zone and system (with Lithuania)</a:t>
            </a:r>
          </a:p>
          <a:p>
            <a:pPr lvl="1"/>
            <a:endParaRPr lang="en-US" sz="1400"/>
          </a:p>
          <a:p>
            <a:pPr lvl="1"/>
            <a:endParaRPr lang="en-US" sz="1400"/>
          </a:p>
          <a:p>
            <a:pPr lvl="1"/>
            <a:r>
              <a:rPr lang="en-US" sz="1400"/>
              <a:t>Improved transparency, harmonization and communication</a:t>
            </a:r>
          </a:p>
          <a:p>
            <a:pPr lvl="2"/>
            <a:r>
              <a:rPr lang="en-US" sz="1400"/>
              <a:t> harmonizing capacity booking procedures</a:t>
            </a:r>
          </a:p>
          <a:p>
            <a:pPr lvl="2"/>
            <a:r>
              <a:rPr lang="en-US" sz="1400"/>
              <a:t>Increasing transparency and predictability</a:t>
            </a:r>
          </a:p>
          <a:p>
            <a:pPr lvl="1"/>
            <a:endParaRPr lang="en-US" sz="1200"/>
          </a:p>
          <a:p>
            <a:endParaRPr lang="fi-FI" sz="1400"/>
          </a:p>
        </p:txBody>
      </p:sp>
      <p:sp>
        <p:nvSpPr>
          <p:cNvPr id="4" name="Date Placeholder 3">
            <a:extLst>
              <a:ext uri="{FF2B5EF4-FFF2-40B4-BE49-F238E27FC236}">
                <a16:creationId xmlns:a16="http://schemas.microsoft.com/office/drawing/2014/main" id="{94F7E9E9-B12C-48BB-85B9-4017E20E543A}"/>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250553F5-AD3D-4007-AFC8-5B58EEB524C5}"/>
              </a:ext>
            </a:extLst>
          </p:cNvPr>
          <p:cNvSpPr>
            <a:spLocks noGrp="1"/>
          </p:cNvSpPr>
          <p:nvPr>
            <p:ph type="sldNum" sz="quarter" idx="12"/>
          </p:nvPr>
        </p:nvSpPr>
        <p:spPr/>
        <p:txBody>
          <a:bodyPr/>
          <a:lstStyle/>
          <a:p>
            <a:fld id="{D2311017-6C23-4A48-8D88-5CABF0ADC80E}" type="slidenum">
              <a:rPr lang="en-GB" smtClean="0"/>
              <a:t>15</a:t>
            </a:fld>
            <a:endParaRPr lang="en-GB"/>
          </a:p>
        </p:txBody>
      </p:sp>
      <p:sp>
        <p:nvSpPr>
          <p:cNvPr id="6" name="Rectangle 5">
            <a:extLst>
              <a:ext uri="{FF2B5EF4-FFF2-40B4-BE49-F238E27FC236}">
                <a16:creationId xmlns:a16="http://schemas.microsoft.com/office/drawing/2014/main" id="{8996635F-3CF6-4401-BDF1-7C5628DC3E7C}"/>
              </a:ext>
            </a:extLst>
          </p:cNvPr>
          <p:cNvSpPr/>
          <p:nvPr/>
        </p:nvSpPr>
        <p:spPr>
          <a:xfrm>
            <a:off x="6023903" y="1700808"/>
            <a:ext cx="5976664" cy="3108543"/>
          </a:xfrm>
          <a:prstGeom prst="rect">
            <a:avLst/>
          </a:prstGeom>
        </p:spPr>
        <p:txBody>
          <a:bodyPr wrap="square">
            <a:spAutoFit/>
          </a:bodyPr>
          <a:lstStyle/>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err="1"/>
              <a:t>Balticconnector</a:t>
            </a:r>
            <a:r>
              <a:rPr lang="en-US" sz="1400"/>
              <a:t> project and ELLI project will improve the capacity situation &gt; </a:t>
            </a:r>
            <a:r>
              <a:rPr lang="en-US" sz="1400" err="1"/>
              <a:t>Elering</a:t>
            </a:r>
            <a:r>
              <a:rPr lang="en-US" sz="1400"/>
              <a:t> and Conexus key responsible TSOs. In Finland the BC delay and resulted congestion may result to NRA requesting capacity auctions for BC.</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Planned development included in next slides</a:t>
            </a:r>
            <a:r>
              <a:rPr lang="en-US" sz="1200"/>
              <a:t>	</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p>
            <a:endParaRPr lang="en-US" sz="1400"/>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Planned development included in next slides</a:t>
            </a:r>
          </a:p>
        </p:txBody>
      </p:sp>
      <p:sp>
        <p:nvSpPr>
          <p:cNvPr id="12" name="Rectangle: Rounded Corners 11">
            <a:extLst>
              <a:ext uri="{FF2B5EF4-FFF2-40B4-BE49-F238E27FC236}">
                <a16:creationId xmlns:a16="http://schemas.microsoft.com/office/drawing/2014/main" id="{19DB20F3-9B2E-4268-ABC2-0C7AF67E0691}"/>
              </a:ext>
            </a:extLst>
          </p:cNvPr>
          <p:cNvSpPr/>
          <p:nvPr/>
        </p:nvSpPr>
        <p:spPr>
          <a:xfrm>
            <a:off x="544715" y="2802161"/>
            <a:ext cx="11377264" cy="1348405"/>
          </a:xfrm>
          <a:prstGeom prst="round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400" err="1">
              <a:solidFill>
                <a:srgbClr val="000000"/>
              </a:solidFill>
            </a:endParaRPr>
          </a:p>
        </p:txBody>
      </p:sp>
      <p:sp>
        <p:nvSpPr>
          <p:cNvPr id="13" name="Rectangle: Rounded Corners 12">
            <a:extLst>
              <a:ext uri="{FF2B5EF4-FFF2-40B4-BE49-F238E27FC236}">
                <a16:creationId xmlns:a16="http://schemas.microsoft.com/office/drawing/2014/main" id="{7CFAD4CA-C32D-478B-AA76-5D20A9125E50}"/>
              </a:ext>
            </a:extLst>
          </p:cNvPr>
          <p:cNvSpPr/>
          <p:nvPr/>
        </p:nvSpPr>
        <p:spPr>
          <a:xfrm>
            <a:off x="532976" y="4242321"/>
            <a:ext cx="11377264" cy="1348405"/>
          </a:xfrm>
          <a:prstGeom prst="roundRect">
            <a:avLst/>
          </a:prstGeom>
          <a:solidFill>
            <a:srgbClr val="D8D9D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400" err="1">
              <a:solidFill>
                <a:srgbClr val="000000"/>
              </a:solidFill>
            </a:endParaRPr>
          </a:p>
        </p:txBody>
      </p:sp>
      <p:sp>
        <p:nvSpPr>
          <p:cNvPr id="14" name="Rectangle: Rounded Corners 13">
            <a:extLst>
              <a:ext uri="{FF2B5EF4-FFF2-40B4-BE49-F238E27FC236}">
                <a16:creationId xmlns:a16="http://schemas.microsoft.com/office/drawing/2014/main" id="{9A5A9509-7C97-445B-905C-05C0C9C91BE5}"/>
              </a:ext>
            </a:extLst>
          </p:cNvPr>
          <p:cNvSpPr/>
          <p:nvPr/>
        </p:nvSpPr>
        <p:spPr>
          <a:xfrm>
            <a:off x="532976" y="1928303"/>
            <a:ext cx="11377264" cy="702661"/>
          </a:xfrm>
          <a:prstGeom prst="roundRect">
            <a:avLst/>
          </a:prstGeom>
          <a:solidFill>
            <a:srgbClr val="D8D9D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400" err="1">
              <a:solidFill>
                <a:srgbClr val="000000"/>
              </a:solidFill>
            </a:endParaRPr>
          </a:p>
        </p:txBody>
      </p:sp>
      <p:sp>
        <p:nvSpPr>
          <p:cNvPr id="15" name="Arrow: Pentagon 14">
            <a:extLst>
              <a:ext uri="{FF2B5EF4-FFF2-40B4-BE49-F238E27FC236}">
                <a16:creationId xmlns:a16="http://schemas.microsoft.com/office/drawing/2014/main" id="{C3BFA3FE-DA4D-4D42-8C89-700A38DF6CFB}"/>
              </a:ext>
            </a:extLst>
          </p:cNvPr>
          <p:cNvSpPr/>
          <p:nvPr/>
        </p:nvSpPr>
        <p:spPr>
          <a:xfrm>
            <a:off x="5519936" y="1951672"/>
            <a:ext cx="432048" cy="653873"/>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400" err="1">
              <a:solidFill>
                <a:srgbClr val="000000"/>
              </a:solidFill>
            </a:endParaRPr>
          </a:p>
        </p:txBody>
      </p:sp>
      <p:sp>
        <p:nvSpPr>
          <p:cNvPr id="16" name="Arrow: Pentagon 15">
            <a:extLst>
              <a:ext uri="{FF2B5EF4-FFF2-40B4-BE49-F238E27FC236}">
                <a16:creationId xmlns:a16="http://schemas.microsoft.com/office/drawing/2014/main" id="{93930502-3617-431B-BCB6-D0DE0A9F1E78}"/>
              </a:ext>
            </a:extLst>
          </p:cNvPr>
          <p:cNvSpPr/>
          <p:nvPr/>
        </p:nvSpPr>
        <p:spPr>
          <a:xfrm>
            <a:off x="5519936" y="4186246"/>
            <a:ext cx="432226" cy="133098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400" err="1">
              <a:solidFill>
                <a:srgbClr val="000000"/>
              </a:solidFill>
            </a:endParaRPr>
          </a:p>
        </p:txBody>
      </p:sp>
      <p:sp>
        <p:nvSpPr>
          <p:cNvPr id="17" name="Arrow: Pentagon 16">
            <a:extLst>
              <a:ext uri="{FF2B5EF4-FFF2-40B4-BE49-F238E27FC236}">
                <a16:creationId xmlns:a16="http://schemas.microsoft.com/office/drawing/2014/main" id="{DFD20238-4878-43D8-A1AB-92397937D91E}"/>
              </a:ext>
            </a:extLst>
          </p:cNvPr>
          <p:cNvSpPr/>
          <p:nvPr/>
        </p:nvSpPr>
        <p:spPr>
          <a:xfrm>
            <a:off x="5519936" y="2728666"/>
            <a:ext cx="432048" cy="1348406"/>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400" err="1">
              <a:solidFill>
                <a:srgbClr val="000000"/>
              </a:solidFill>
            </a:endParaRPr>
          </a:p>
        </p:txBody>
      </p:sp>
      <p:sp>
        <p:nvSpPr>
          <p:cNvPr id="7" name="TextBox 6">
            <a:extLst>
              <a:ext uri="{FF2B5EF4-FFF2-40B4-BE49-F238E27FC236}">
                <a16:creationId xmlns:a16="http://schemas.microsoft.com/office/drawing/2014/main" id="{6429689A-A1A4-4D34-9AED-9851BCEF0AAC}"/>
              </a:ext>
            </a:extLst>
          </p:cNvPr>
          <p:cNvSpPr txBox="1"/>
          <p:nvPr/>
        </p:nvSpPr>
        <p:spPr>
          <a:xfrm>
            <a:off x="695400" y="1412776"/>
            <a:ext cx="4824536" cy="369332"/>
          </a:xfrm>
          <a:prstGeom prst="rect">
            <a:avLst/>
          </a:prstGeom>
          <a:noFill/>
        </p:spPr>
        <p:txBody>
          <a:bodyPr wrap="square" lIns="91440" tIns="45720" rIns="91440" bIns="45720" rtlCol="0" anchor="t">
            <a:spAutoFit/>
          </a:bodyPr>
          <a:lstStyle/>
          <a:p>
            <a:r>
              <a:rPr lang="en-US"/>
              <a:t>Market priority based on questionnaire</a:t>
            </a:r>
            <a:endParaRPr lang="fi-FI"/>
          </a:p>
        </p:txBody>
      </p:sp>
      <p:sp>
        <p:nvSpPr>
          <p:cNvPr id="18" name="TextBox 17">
            <a:extLst>
              <a:ext uri="{FF2B5EF4-FFF2-40B4-BE49-F238E27FC236}">
                <a16:creationId xmlns:a16="http://schemas.microsoft.com/office/drawing/2014/main" id="{274D04F4-6C18-4759-BC8D-38491E676B27}"/>
              </a:ext>
            </a:extLst>
          </p:cNvPr>
          <p:cNvSpPr txBox="1"/>
          <p:nvPr/>
        </p:nvSpPr>
        <p:spPr>
          <a:xfrm>
            <a:off x="6233347" y="1432523"/>
            <a:ext cx="4824536" cy="369332"/>
          </a:xfrm>
          <a:prstGeom prst="rect">
            <a:avLst/>
          </a:prstGeom>
          <a:noFill/>
        </p:spPr>
        <p:txBody>
          <a:bodyPr wrap="square" rtlCol="0">
            <a:spAutoFit/>
          </a:bodyPr>
          <a:lstStyle/>
          <a:p>
            <a:r>
              <a:rPr lang="en-US"/>
              <a:t>Status</a:t>
            </a:r>
            <a:endParaRPr lang="fi-FI"/>
          </a:p>
        </p:txBody>
      </p:sp>
    </p:spTree>
    <p:extLst>
      <p:ext uri="{BB962C8B-B14F-4D97-AF65-F5344CB8AC3E}">
        <p14:creationId xmlns:p14="http://schemas.microsoft.com/office/powerpoint/2010/main" val="3688347122"/>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2B0D-BF20-4254-82CF-61FC37A5C7B6}"/>
              </a:ext>
            </a:extLst>
          </p:cNvPr>
          <p:cNvSpPr>
            <a:spLocks noGrp="1"/>
          </p:cNvSpPr>
          <p:nvPr>
            <p:ph type="title"/>
          </p:nvPr>
        </p:nvSpPr>
        <p:spPr/>
        <p:txBody>
          <a:bodyPr/>
          <a:lstStyle/>
          <a:p>
            <a:r>
              <a:rPr lang="en-US"/>
              <a:t>Decisions on improved communication towards the market in 2021</a:t>
            </a:r>
            <a:endParaRPr lang="fi-FI"/>
          </a:p>
        </p:txBody>
      </p:sp>
      <p:sp>
        <p:nvSpPr>
          <p:cNvPr id="3" name="Content Placeholder 2">
            <a:extLst>
              <a:ext uri="{FF2B5EF4-FFF2-40B4-BE49-F238E27FC236}">
                <a16:creationId xmlns:a16="http://schemas.microsoft.com/office/drawing/2014/main" id="{D6B69763-14B7-4865-9468-B9D8E46D9126}"/>
              </a:ext>
            </a:extLst>
          </p:cNvPr>
          <p:cNvSpPr>
            <a:spLocks noGrp="1"/>
          </p:cNvSpPr>
          <p:nvPr>
            <p:ph idx="1"/>
          </p:nvPr>
        </p:nvSpPr>
        <p:spPr>
          <a:xfrm>
            <a:off x="479425" y="1552600"/>
            <a:ext cx="11233150" cy="4464522"/>
          </a:xfrm>
        </p:spPr>
        <p:txBody>
          <a:bodyPr/>
          <a:lstStyle/>
          <a:p>
            <a:pPr marL="356870" indent="-356870"/>
            <a:r>
              <a:rPr lang="en-US" sz="1600">
                <a:ea typeface="+mn-lt"/>
                <a:cs typeface="+mn-lt"/>
              </a:rPr>
              <a:t>Market Development Steering Group consisting of market development responsible leaders from each company meets ~once per month to steer joint development activities</a:t>
            </a:r>
            <a:endParaRPr lang="en-US" sz="1600">
              <a:cs typeface="Calibri Light"/>
            </a:endParaRPr>
          </a:p>
          <a:p>
            <a:pPr marL="356870" indent="-356870"/>
            <a:r>
              <a:rPr lang="en-US" sz="1600">
                <a:cs typeface="Calibri Light"/>
              </a:rPr>
              <a:t>TSO CEOs and Market development responsible leaders meet ~once per month to discuss relevant topics concerning the regional gas market and follow-up on development activities</a:t>
            </a:r>
          </a:p>
          <a:p>
            <a:pPr marL="356870" indent="-356870"/>
            <a:r>
              <a:rPr lang="en-US" sz="1600">
                <a:cs typeface="Calibri Light"/>
              </a:rPr>
              <a:t>TSO’s</a:t>
            </a:r>
            <a:r>
              <a:rPr lang="en-US" sz="1600"/>
              <a:t> will organize three joint Regional Market Development Councils starting from 2021 to inform market participants on relevant topics</a:t>
            </a:r>
            <a:endParaRPr lang="en-US" sz="1600">
              <a:cs typeface="Calibri Light"/>
            </a:endParaRPr>
          </a:p>
          <a:p>
            <a:pPr lvl="1" indent="-356870"/>
            <a:r>
              <a:rPr lang="en-US" sz="1400"/>
              <a:t>Council 1 in Q1</a:t>
            </a:r>
            <a:endParaRPr lang="en-US" sz="1400">
              <a:cs typeface="Calibri Light"/>
            </a:endParaRPr>
          </a:p>
          <a:p>
            <a:pPr marL="1071245" lvl="2" indent="-356870"/>
            <a:r>
              <a:rPr lang="en-US" sz="1200"/>
              <a:t>Results of common market survey</a:t>
            </a:r>
            <a:endParaRPr lang="en-US" sz="1200">
              <a:cs typeface="Calibri Light"/>
            </a:endParaRPr>
          </a:p>
          <a:p>
            <a:pPr marL="1071245" lvl="2" indent="-356870"/>
            <a:r>
              <a:rPr lang="en-US" sz="1200"/>
              <a:t>Key Development activities / roadmap for the next two years</a:t>
            </a:r>
            <a:endParaRPr lang="en-US" sz="1200">
              <a:cs typeface="Calibri Light"/>
            </a:endParaRPr>
          </a:p>
          <a:p>
            <a:pPr lvl="1" indent="-356870"/>
            <a:r>
              <a:rPr lang="en-US" sz="1400"/>
              <a:t>Council 2 in Q2/Q3</a:t>
            </a:r>
            <a:endParaRPr lang="en-US" sz="1400">
              <a:cs typeface="Calibri Light"/>
            </a:endParaRPr>
          </a:p>
          <a:p>
            <a:pPr marL="1071245" lvl="2" indent="-356870"/>
            <a:r>
              <a:rPr lang="en-US" sz="1200"/>
              <a:t>Publication of coordinated maintenance plans and status of PCI projects</a:t>
            </a:r>
            <a:endParaRPr lang="en-US" sz="1200">
              <a:cs typeface="Calibri Light"/>
            </a:endParaRPr>
          </a:p>
          <a:p>
            <a:pPr lvl="1" indent="-356870"/>
            <a:r>
              <a:rPr lang="en-US" sz="1400"/>
              <a:t>Council 3 in Q3/Q4</a:t>
            </a:r>
            <a:endParaRPr lang="en-US" sz="1400">
              <a:cs typeface="Calibri Light"/>
            </a:endParaRPr>
          </a:p>
          <a:p>
            <a:pPr marL="1071245" lvl="2" indent="-356870"/>
            <a:r>
              <a:rPr lang="en-US" sz="1200"/>
              <a:t>Follow-up on development activities / roadmap</a:t>
            </a:r>
            <a:endParaRPr lang="en-US" sz="1200">
              <a:cs typeface="Calibri Light"/>
            </a:endParaRPr>
          </a:p>
          <a:p>
            <a:pPr marL="356870" indent="-356870"/>
            <a:r>
              <a:rPr lang="en-US" sz="1600">
                <a:ea typeface="+mn-lt"/>
                <a:cs typeface="+mn-lt"/>
              </a:rPr>
              <a:t>Common market survey for roadmap development 2022-2023 Q4</a:t>
            </a:r>
          </a:p>
          <a:p>
            <a:pPr marL="356870" indent="-356870"/>
            <a:r>
              <a:rPr lang="en-US" sz="1600"/>
              <a:t>All four TSOs use GET Baltic UMM platform, also common UMM-principles under discussion</a:t>
            </a:r>
            <a:endParaRPr lang="en-US" sz="1600">
              <a:cs typeface="Calibri Light"/>
            </a:endParaRPr>
          </a:p>
          <a:p>
            <a:pPr marL="356870" indent="-356870"/>
            <a:endParaRPr lang="en-US" sz="1600">
              <a:cs typeface="Calibri Light"/>
            </a:endParaRPr>
          </a:p>
        </p:txBody>
      </p:sp>
      <p:sp>
        <p:nvSpPr>
          <p:cNvPr id="4" name="Date Placeholder 3">
            <a:extLst>
              <a:ext uri="{FF2B5EF4-FFF2-40B4-BE49-F238E27FC236}">
                <a16:creationId xmlns:a16="http://schemas.microsoft.com/office/drawing/2014/main" id="{C7266E8D-E21B-4028-8445-EA75C12E6D89}"/>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49492EDC-3C45-43A0-97AA-662780D2FC0D}"/>
              </a:ext>
            </a:extLst>
          </p:cNvPr>
          <p:cNvSpPr>
            <a:spLocks noGrp="1"/>
          </p:cNvSpPr>
          <p:nvPr>
            <p:ph type="sldNum" sz="quarter" idx="12"/>
          </p:nvPr>
        </p:nvSpPr>
        <p:spPr/>
        <p:txBody>
          <a:bodyPr/>
          <a:lstStyle/>
          <a:p>
            <a:fld id="{D2311017-6C23-4A48-8D88-5CABF0ADC80E}" type="slidenum">
              <a:rPr lang="en-GB" smtClean="0"/>
              <a:t>16</a:t>
            </a:fld>
            <a:endParaRPr lang="en-GB"/>
          </a:p>
        </p:txBody>
      </p:sp>
    </p:spTree>
    <p:extLst>
      <p:ext uri="{BB962C8B-B14F-4D97-AF65-F5344CB8AC3E}">
        <p14:creationId xmlns:p14="http://schemas.microsoft.com/office/powerpoint/2010/main" val="1631467938"/>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E2CB-7002-461B-84B2-538058A6EA8C}"/>
              </a:ext>
            </a:extLst>
          </p:cNvPr>
          <p:cNvSpPr>
            <a:spLocks noGrp="1"/>
          </p:cNvSpPr>
          <p:nvPr>
            <p:ph type="title"/>
          </p:nvPr>
        </p:nvSpPr>
        <p:spPr/>
        <p:txBody>
          <a:bodyPr/>
          <a:lstStyle/>
          <a:p>
            <a:r>
              <a:rPr lang="en-US"/>
              <a:t>Development on Market Integration and Harmonization</a:t>
            </a:r>
            <a:endParaRPr lang="fi-FI"/>
          </a:p>
        </p:txBody>
      </p:sp>
      <p:sp>
        <p:nvSpPr>
          <p:cNvPr id="4" name="Date Placeholder 3">
            <a:extLst>
              <a:ext uri="{FF2B5EF4-FFF2-40B4-BE49-F238E27FC236}">
                <a16:creationId xmlns:a16="http://schemas.microsoft.com/office/drawing/2014/main" id="{DBFC3208-86EA-4339-B0FA-2889A9BDF649}"/>
              </a:ext>
            </a:extLst>
          </p:cNvPr>
          <p:cNvSpPr>
            <a:spLocks noGrp="1"/>
          </p:cNvSpPr>
          <p:nvPr>
            <p:ph type="dt" sz="half" idx="10"/>
          </p:nvPr>
        </p:nvSpPr>
        <p:spPr>
          <a:xfrm>
            <a:off x="982662" y="6525344"/>
            <a:ext cx="2016993" cy="144016"/>
          </a:xfrm>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05F5A1C3-ADF7-4A98-9A0B-9181AD66119D}"/>
              </a:ext>
            </a:extLst>
          </p:cNvPr>
          <p:cNvSpPr>
            <a:spLocks noGrp="1"/>
          </p:cNvSpPr>
          <p:nvPr>
            <p:ph type="sldNum" sz="quarter" idx="12"/>
          </p:nvPr>
        </p:nvSpPr>
        <p:spPr/>
        <p:txBody>
          <a:bodyPr/>
          <a:lstStyle/>
          <a:p>
            <a:fld id="{D2311017-6C23-4A48-8D88-5CABF0ADC80E}" type="slidenum">
              <a:rPr lang="en-GB" smtClean="0"/>
              <a:t>17</a:t>
            </a:fld>
            <a:endParaRPr lang="en-GB"/>
          </a:p>
        </p:txBody>
      </p:sp>
      <p:graphicFrame>
        <p:nvGraphicFramePr>
          <p:cNvPr id="8" name="Table 8">
            <a:extLst>
              <a:ext uri="{FF2B5EF4-FFF2-40B4-BE49-F238E27FC236}">
                <a16:creationId xmlns:a16="http://schemas.microsoft.com/office/drawing/2014/main" id="{0E2B49F7-B22D-4A26-94EF-405FA720E53C}"/>
              </a:ext>
            </a:extLst>
          </p:cNvPr>
          <p:cNvGraphicFramePr>
            <a:graphicFrameLocks noGrp="1"/>
          </p:cNvGraphicFramePr>
          <p:nvPr>
            <p:extLst>
              <p:ext uri="{D42A27DB-BD31-4B8C-83A1-F6EECF244321}">
                <p14:modId xmlns:p14="http://schemas.microsoft.com/office/powerpoint/2010/main" val="3132402453"/>
              </p:ext>
            </p:extLst>
          </p:nvPr>
        </p:nvGraphicFramePr>
        <p:xfrm>
          <a:off x="469553" y="1272128"/>
          <a:ext cx="10945217" cy="4782304"/>
        </p:xfrm>
        <a:graphic>
          <a:graphicData uri="http://schemas.openxmlformats.org/drawingml/2006/table">
            <a:tbl>
              <a:tblPr firstRow="1" bandRow="1">
                <a:tableStyleId>{21E4AEA4-8DFA-4A89-87EB-49C32662AFE0}</a:tableStyleId>
              </a:tblPr>
              <a:tblGrid>
                <a:gridCol w="3968441">
                  <a:extLst>
                    <a:ext uri="{9D8B030D-6E8A-4147-A177-3AD203B41FA5}">
                      <a16:colId xmlns:a16="http://schemas.microsoft.com/office/drawing/2014/main" val="4120857855"/>
                    </a:ext>
                  </a:extLst>
                </a:gridCol>
                <a:gridCol w="872097">
                  <a:extLst>
                    <a:ext uri="{9D8B030D-6E8A-4147-A177-3AD203B41FA5}">
                      <a16:colId xmlns:a16="http://schemas.microsoft.com/office/drawing/2014/main" val="3998668266"/>
                    </a:ext>
                  </a:extLst>
                </a:gridCol>
                <a:gridCol w="872097">
                  <a:extLst>
                    <a:ext uri="{9D8B030D-6E8A-4147-A177-3AD203B41FA5}">
                      <a16:colId xmlns:a16="http://schemas.microsoft.com/office/drawing/2014/main" val="3787635747"/>
                    </a:ext>
                  </a:extLst>
                </a:gridCol>
                <a:gridCol w="872097">
                  <a:extLst>
                    <a:ext uri="{9D8B030D-6E8A-4147-A177-3AD203B41FA5}">
                      <a16:colId xmlns:a16="http://schemas.microsoft.com/office/drawing/2014/main" val="2881604743"/>
                    </a:ext>
                  </a:extLst>
                </a:gridCol>
                <a:gridCol w="872097">
                  <a:extLst>
                    <a:ext uri="{9D8B030D-6E8A-4147-A177-3AD203B41FA5}">
                      <a16:colId xmlns:a16="http://schemas.microsoft.com/office/drawing/2014/main" val="3645240894"/>
                    </a:ext>
                  </a:extLst>
                </a:gridCol>
                <a:gridCol w="872097">
                  <a:extLst>
                    <a:ext uri="{9D8B030D-6E8A-4147-A177-3AD203B41FA5}">
                      <a16:colId xmlns:a16="http://schemas.microsoft.com/office/drawing/2014/main" val="942382472"/>
                    </a:ext>
                  </a:extLst>
                </a:gridCol>
                <a:gridCol w="872097">
                  <a:extLst>
                    <a:ext uri="{9D8B030D-6E8A-4147-A177-3AD203B41FA5}">
                      <a16:colId xmlns:a16="http://schemas.microsoft.com/office/drawing/2014/main" val="2775727485"/>
                    </a:ext>
                  </a:extLst>
                </a:gridCol>
                <a:gridCol w="872097">
                  <a:extLst>
                    <a:ext uri="{9D8B030D-6E8A-4147-A177-3AD203B41FA5}">
                      <a16:colId xmlns:a16="http://schemas.microsoft.com/office/drawing/2014/main" val="3787500273"/>
                    </a:ext>
                  </a:extLst>
                </a:gridCol>
                <a:gridCol w="872097">
                  <a:extLst>
                    <a:ext uri="{9D8B030D-6E8A-4147-A177-3AD203B41FA5}">
                      <a16:colId xmlns:a16="http://schemas.microsoft.com/office/drawing/2014/main" val="2577043217"/>
                    </a:ext>
                  </a:extLst>
                </a:gridCol>
              </a:tblGrid>
              <a:tr h="21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MARKET INTEGRATION AND HARMONISATION</a:t>
                      </a:r>
                      <a:endParaRPr lang="fi-FI" sz="1200"/>
                    </a:p>
                  </a:txBody>
                  <a:tcPr/>
                </a:tc>
                <a:tc>
                  <a:txBody>
                    <a:bodyPr/>
                    <a:lstStyle/>
                    <a:p>
                      <a:r>
                        <a:rPr lang="en-US" sz="1200"/>
                        <a:t>Q1/21</a:t>
                      </a:r>
                      <a:endParaRPr lang="fi-FI" sz="1200"/>
                    </a:p>
                  </a:txBody>
                  <a:tcPr/>
                </a:tc>
                <a:tc>
                  <a:txBody>
                    <a:bodyPr/>
                    <a:lstStyle/>
                    <a:p>
                      <a:r>
                        <a:rPr lang="en-US" sz="1200"/>
                        <a:t>Q2</a:t>
                      </a:r>
                      <a:endParaRPr lang="fi-FI" sz="1200"/>
                    </a:p>
                  </a:txBody>
                  <a:tcPr/>
                </a:tc>
                <a:tc>
                  <a:txBody>
                    <a:bodyPr/>
                    <a:lstStyle/>
                    <a:p>
                      <a:r>
                        <a:rPr lang="en-US" sz="1200"/>
                        <a:t>Q3</a:t>
                      </a:r>
                      <a:endParaRPr lang="fi-FI" sz="1200"/>
                    </a:p>
                  </a:txBody>
                  <a:tcPr/>
                </a:tc>
                <a:tc>
                  <a:txBody>
                    <a:bodyPr/>
                    <a:lstStyle/>
                    <a:p>
                      <a:r>
                        <a:rPr lang="en-US" sz="1200"/>
                        <a:t>Q4</a:t>
                      </a:r>
                      <a:endParaRPr lang="fi-FI" sz="1200"/>
                    </a:p>
                  </a:txBody>
                  <a:tcPr/>
                </a:tc>
                <a:tc>
                  <a:txBody>
                    <a:bodyPr/>
                    <a:lstStyle/>
                    <a:p>
                      <a:r>
                        <a:rPr lang="en-US" sz="1200"/>
                        <a:t>Q1/22</a:t>
                      </a:r>
                      <a:endParaRPr lang="fi-FI" sz="1200"/>
                    </a:p>
                  </a:txBody>
                  <a:tcPr/>
                </a:tc>
                <a:tc>
                  <a:txBody>
                    <a:bodyPr/>
                    <a:lstStyle/>
                    <a:p>
                      <a:r>
                        <a:rPr lang="en-US" sz="1200"/>
                        <a:t>Q2</a:t>
                      </a:r>
                      <a:endParaRPr lang="fi-FI" sz="1200"/>
                    </a:p>
                  </a:txBody>
                  <a:tcPr/>
                </a:tc>
                <a:tc>
                  <a:txBody>
                    <a:bodyPr/>
                    <a:lstStyle/>
                    <a:p>
                      <a:r>
                        <a:rPr lang="en-US" sz="1200"/>
                        <a:t>Q3</a:t>
                      </a:r>
                      <a:endParaRPr lang="fi-FI" sz="1200"/>
                    </a:p>
                  </a:txBody>
                  <a:tcPr/>
                </a:tc>
                <a:tc>
                  <a:txBody>
                    <a:bodyPr/>
                    <a:lstStyle/>
                    <a:p>
                      <a:r>
                        <a:rPr lang="en-US" sz="1200"/>
                        <a:t>Q4</a:t>
                      </a:r>
                      <a:endParaRPr lang="fi-FI" sz="1200"/>
                    </a:p>
                  </a:txBody>
                  <a:tcPr/>
                </a:tc>
                <a:extLst>
                  <a:ext uri="{0D108BD9-81ED-4DB2-BD59-A6C34878D82A}">
                    <a16:rowId xmlns:a16="http://schemas.microsoft.com/office/drawing/2014/main" val="404404936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a:effectLst/>
                        </a:rPr>
                        <a:t>Development of common regional roadmap</a:t>
                      </a:r>
                      <a:endParaRPr lang="en-US" sz="1200" b="1" i="0" u="none" strike="noStrike">
                        <a:solidFill>
                          <a:srgbClr val="000000"/>
                        </a:solidFill>
                        <a:effectLst/>
                        <a:latin typeface="Calibri" panose="020F0502020204030204" pitchFamily="34" charset="0"/>
                      </a:endParaRP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305292131"/>
                  </a:ext>
                </a:extLst>
              </a:tr>
              <a:tr h="288032">
                <a:tc>
                  <a:txBody>
                    <a:bodyPr/>
                    <a:lstStyle/>
                    <a:p>
                      <a:r>
                        <a:rPr lang="en-US" sz="1200" b="1"/>
                        <a:t>Development of joint tariff area between FINESTLAT and LIT</a:t>
                      </a:r>
                    </a:p>
                    <a:p>
                      <a:pPr marL="171450" indent="-171450">
                        <a:buFont typeface="Arial" panose="020B0604020202020204" pitchFamily="34" charset="0"/>
                        <a:buChar char="•"/>
                      </a:pPr>
                      <a:r>
                        <a:rPr lang="en-US" sz="1200"/>
                        <a:t>Negotiation of compensation mechanism &amp; joint position</a:t>
                      </a:r>
                    </a:p>
                    <a:p>
                      <a:pPr marL="171450" indent="-171450">
                        <a:buFont typeface="Arial" panose="020B0604020202020204" pitchFamily="34" charset="0"/>
                        <a:buChar char="•"/>
                      </a:pPr>
                      <a:r>
                        <a:rPr lang="en-US" sz="1200" i="0">
                          <a:solidFill>
                            <a:srgbClr val="FF0000"/>
                          </a:solidFill>
                        </a:rPr>
                        <a:t>Market and regulatory consultation </a:t>
                      </a:r>
                    </a:p>
                    <a:p>
                      <a:pPr marL="171450" indent="-171450">
                        <a:buFont typeface="Arial" panose="020B0604020202020204" pitchFamily="34" charset="0"/>
                        <a:buChar char="•"/>
                      </a:pPr>
                      <a:r>
                        <a:rPr lang="en-US" sz="1200" i="0">
                          <a:solidFill>
                            <a:srgbClr val="FF0000"/>
                          </a:solidFill>
                        </a:rPr>
                        <a:t>Agreement preparation and negotiations</a:t>
                      </a:r>
                    </a:p>
                    <a:p>
                      <a:pPr marL="171450" indent="-171450">
                        <a:buFont typeface="Arial" panose="020B0604020202020204" pitchFamily="34" charset="0"/>
                        <a:buChar char="•"/>
                      </a:pPr>
                      <a:r>
                        <a:rPr lang="en-US" sz="1200" i="0">
                          <a:solidFill>
                            <a:srgbClr val="FF0000"/>
                          </a:solidFill>
                        </a:rPr>
                        <a:t>Tariff consultations and preparation</a:t>
                      </a:r>
                    </a:p>
                    <a:p>
                      <a:pPr marL="171450" indent="-171450">
                        <a:buFont typeface="Arial" panose="020B0604020202020204" pitchFamily="34" charset="0"/>
                        <a:buChar char="•"/>
                      </a:pPr>
                      <a:r>
                        <a:rPr lang="en-US" sz="1200" i="0">
                          <a:solidFill>
                            <a:srgbClr val="FF0000"/>
                          </a:solidFill>
                        </a:rPr>
                        <a:t>Go-live (earliest Q4/2022)</a:t>
                      </a: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411360647"/>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panose="020F0502020204030204" pitchFamily="34" charset="0"/>
                        </a:rPr>
                        <a:t>Harmonization and Deeper Market Integration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latin typeface="Calibri"/>
                        </a:rPr>
                        <a:t>Assessment of harmonization needs of Network and Balancing rules in the region (Q1-Q2,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latin typeface="Calibri" panose="020F0502020204030204" pitchFamily="34" charset="0"/>
                        </a:rPr>
                        <a:t>Consultation and decisions regarding possible needs for Network and Balancing Rules amendments (Q3-Q4,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latin typeface="Calibri" panose="020F0502020204030204" pitchFamily="34" charset="0"/>
                        </a:rPr>
                        <a:t>Monitoring market functioning, capacity and collecting feedback (2021-Q1/2022)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latin typeface="Calibri" panose="020F0502020204030204" pitchFamily="34" charset="0"/>
                        </a:rPr>
                        <a:t>Evaluation of feasibility of developing of common capacity booking platform + potential plans (2022)</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i="0" u="none" strike="noStrike">
                          <a:solidFill>
                            <a:srgbClr val="000000"/>
                          </a:solidFill>
                          <a:effectLst/>
                          <a:latin typeface="Calibri"/>
                        </a:rPr>
                        <a:t>Evaluation of </a:t>
                      </a:r>
                      <a:r>
                        <a:rPr lang="en-US" sz="1200" b="0" i="0" u="none" strike="noStrike">
                          <a:solidFill>
                            <a:srgbClr val="FF0000"/>
                          </a:solidFill>
                          <a:effectLst/>
                          <a:latin typeface="Calibri"/>
                        </a:rPr>
                        <a:t>three/four </a:t>
                      </a:r>
                      <a:r>
                        <a:rPr lang="en-US" sz="1200" b="0" i="0" u="none" strike="noStrike">
                          <a:solidFill>
                            <a:srgbClr val="000000"/>
                          </a:solidFill>
                          <a:effectLst/>
                          <a:latin typeface="Calibri"/>
                        </a:rPr>
                        <a:t>country balancing zone feasibility and decisions on next steps (2022)</a:t>
                      </a: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414101783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panose="020F0502020204030204" pitchFamily="34" charset="0"/>
                        </a:rPr>
                        <a:t>COMMS: Regional Market Council for market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latin typeface="Calibri" panose="020F0502020204030204" pitchFamily="34" charset="0"/>
                        </a:rPr>
                        <a:t>Development plans and roadmap (Q1)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latin typeface="Calibri" panose="020F0502020204030204" pitchFamily="34" charset="0"/>
                        </a:rPr>
                        <a:t>Follow-up on Development plans and roadmap (~Q3/Q4)</a:t>
                      </a: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144689835"/>
                  </a:ext>
                </a:extLst>
              </a:tr>
              <a:tr h="288032">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051368322"/>
                  </a:ext>
                </a:extLst>
              </a:tr>
            </a:tbl>
          </a:graphicData>
        </a:graphic>
      </p:graphicFrame>
      <p:sp>
        <p:nvSpPr>
          <p:cNvPr id="12" name="Rectangle 11">
            <a:extLst>
              <a:ext uri="{FF2B5EF4-FFF2-40B4-BE49-F238E27FC236}">
                <a16:creationId xmlns:a16="http://schemas.microsoft.com/office/drawing/2014/main" id="{7883AA4A-DB59-4B5F-BECD-7AD4FAAB65F0}"/>
              </a:ext>
            </a:extLst>
          </p:cNvPr>
          <p:cNvSpPr/>
          <p:nvPr/>
        </p:nvSpPr>
        <p:spPr>
          <a:xfrm>
            <a:off x="4583832" y="1636066"/>
            <a:ext cx="72008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3" name="Rectangle 12">
            <a:extLst>
              <a:ext uri="{FF2B5EF4-FFF2-40B4-BE49-F238E27FC236}">
                <a16:creationId xmlns:a16="http://schemas.microsoft.com/office/drawing/2014/main" id="{F5C44AA6-F0D2-4209-B9D7-C0567E4B115E}"/>
              </a:ext>
            </a:extLst>
          </p:cNvPr>
          <p:cNvSpPr/>
          <p:nvPr/>
        </p:nvSpPr>
        <p:spPr>
          <a:xfrm>
            <a:off x="4439816" y="1636066"/>
            <a:ext cx="864096" cy="14401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4" name="Rectangle 13">
            <a:extLst>
              <a:ext uri="{FF2B5EF4-FFF2-40B4-BE49-F238E27FC236}">
                <a16:creationId xmlns:a16="http://schemas.microsoft.com/office/drawing/2014/main" id="{5A771952-639C-45EE-A439-4FFB5DD1591F}"/>
              </a:ext>
            </a:extLst>
          </p:cNvPr>
          <p:cNvSpPr/>
          <p:nvPr/>
        </p:nvSpPr>
        <p:spPr>
          <a:xfrm>
            <a:off x="4439816" y="2092259"/>
            <a:ext cx="2160240" cy="16539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6" name="Rectangle 15">
            <a:extLst>
              <a:ext uri="{FF2B5EF4-FFF2-40B4-BE49-F238E27FC236}">
                <a16:creationId xmlns:a16="http://schemas.microsoft.com/office/drawing/2014/main" id="{DF91FF3A-DD69-4C63-A45D-1D15FB0AB48A}"/>
              </a:ext>
            </a:extLst>
          </p:cNvPr>
          <p:cNvSpPr/>
          <p:nvPr/>
        </p:nvSpPr>
        <p:spPr>
          <a:xfrm>
            <a:off x="6600056" y="2257651"/>
            <a:ext cx="808142" cy="149602"/>
          </a:xfrm>
          <a:prstGeom prst="rect">
            <a:avLst/>
          </a:prstGeom>
          <a:solidFill>
            <a:schemeClr val="tx2">
              <a:lumMod val="40000"/>
              <a:lumOff val="60000"/>
            </a:schemeClr>
          </a:solid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7" name="Rectangle 16">
            <a:extLst>
              <a:ext uri="{FF2B5EF4-FFF2-40B4-BE49-F238E27FC236}">
                <a16:creationId xmlns:a16="http://schemas.microsoft.com/office/drawing/2014/main" id="{FB842033-A3D4-46D4-8F87-9053236A24A4}"/>
              </a:ext>
            </a:extLst>
          </p:cNvPr>
          <p:cNvSpPr/>
          <p:nvPr/>
        </p:nvSpPr>
        <p:spPr>
          <a:xfrm>
            <a:off x="6600056" y="2421474"/>
            <a:ext cx="2160240" cy="159527"/>
          </a:xfrm>
          <a:prstGeom prst="rect">
            <a:avLst/>
          </a:prstGeom>
          <a:solidFill>
            <a:schemeClr val="tx2">
              <a:lumMod val="40000"/>
              <a:lumOff val="60000"/>
            </a:schemeClr>
          </a:solid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8" name="Rectangle 17">
            <a:extLst>
              <a:ext uri="{FF2B5EF4-FFF2-40B4-BE49-F238E27FC236}">
                <a16:creationId xmlns:a16="http://schemas.microsoft.com/office/drawing/2014/main" id="{15EEC51D-B994-450B-9E2B-E4EF718F60B7}"/>
              </a:ext>
            </a:extLst>
          </p:cNvPr>
          <p:cNvSpPr/>
          <p:nvPr/>
        </p:nvSpPr>
        <p:spPr>
          <a:xfrm>
            <a:off x="8760296" y="2629261"/>
            <a:ext cx="1800200" cy="159527"/>
          </a:xfrm>
          <a:prstGeom prst="rect">
            <a:avLst/>
          </a:prstGeom>
          <a:solidFill>
            <a:schemeClr val="tx2">
              <a:lumMod val="40000"/>
              <a:lumOff val="60000"/>
            </a:schemeClr>
          </a:solid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0" name="Rectangle 19">
            <a:extLst>
              <a:ext uri="{FF2B5EF4-FFF2-40B4-BE49-F238E27FC236}">
                <a16:creationId xmlns:a16="http://schemas.microsoft.com/office/drawing/2014/main" id="{0D6CDEC9-2F59-407F-A8A5-1D143C90A585}"/>
              </a:ext>
            </a:extLst>
          </p:cNvPr>
          <p:cNvSpPr/>
          <p:nvPr/>
        </p:nvSpPr>
        <p:spPr>
          <a:xfrm>
            <a:off x="10566160" y="2827256"/>
            <a:ext cx="848610" cy="149603"/>
          </a:xfrm>
          <a:prstGeom prst="rect">
            <a:avLst/>
          </a:prstGeom>
          <a:solidFill>
            <a:schemeClr val="tx2">
              <a:lumMod val="40000"/>
              <a:lumOff val="60000"/>
            </a:schemeClr>
          </a:solid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3" name="Rectangle 22">
            <a:extLst>
              <a:ext uri="{FF2B5EF4-FFF2-40B4-BE49-F238E27FC236}">
                <a16:creationId xmlns:a16="http://schemas.microsoft.com/office/drawing/2014/main" id="{EC7C0C7E-8249-4FF0-810B-448F3C36FF59}"/>
              </a:ext>
            </a:extLst>
          </p:cNvPr>
          <p:cNvSpPr/>
          <p:nvPr/>
        </p:nvSpPr>
        <p:spPr>
          <a:xfrm>
            <a:off x="4871864" y="3377981"/>
            <a:ext cx="1302890" cy="15952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4" name="Rectangle 23">
            <a:extLst>
              <a:ext uri="{FF2B5EF4-FFF2-40B4-BE49-F238E27FC236}">
                <a16:creationId xmlns:a16="http://schemas.microsoft.com/office/drawing/2014/main" id="{22F04AB6-7647-40E6-A421-81FFD2C65CA8}"/>
              </a:ext>
            </a:extLst>
          </p:cNvPr>
          <p:cNvSpPr/>
          <p:nvPr/>
        </p:nvSpPr>
        <p:spPr>
          <a:xfrm>
            <a:off x="6174754" y="3806601"/>
            <a:ext cx="1728192" cy="15952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6" name="Rectangle 25">
            <a:extLst>
              <a:ext uri="{FF2B5EF4-FFF2-40B4-BE49-F238E27FC236}">
                <a16:creationId xmlns:a16="http://schemas.microsoft.com/office/drawing/2014/main" id="{D37BBEB3-F6DD-4AA3-AAF3-FA8D8A652B6F}"/>
              </a:ext>
            </a:extLst>
          </p:cNvPr>
          <p:cNvSpPr/>
          <p:nvPr/>
        </p:nvSpPr>
        <p:spPr>
          <a:xfrm>
            <a:off x="8796654" y="4458646"/>
            <a:ext cx="2628054" cy="14960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7" name="Rectangle 26">
            <a:extLst>
              <a:ext uri="{FF2B5EF4-FFF2-40B4-BE49-F238E27FC236}">
                <a16:creationId xmlns:a16="http://schemas.microsoft.com/office/drawing/2014/main" id="{3AF3BC81-81E2-4491-9779-B6892C178B04}"/>
              </a:ext>
            </a:extLst>
          </p:cNvPr>
          <p:cNvSpPr/>
          <p:nvPr/>
        </p:nvSpPr>
        <p:spPr>
          <a:xfrm>
            <a:off x="8797554" y="4754855"/>
            <a:ext cx="2628055" cy="15952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8" name="Rectangle 27">
            <a:extLst>
              <a:ext uri="{FF2B5EF4-FFF2-40B4-BE49-F238E27FC236}">
                <a16:creationId xmlns:a16="http://schemas.microsoft.com/office/drawing/2014/main" id="{6F75C72B-C37C-4753-922D-F11218BD3D4A}"/>
              </a:ext>
            </a:extLst>
          </p:cNvPr>
          <p:cNvSpPr/>
          <p:nvPr/>
        </p:nvSpPr>
        <p:spPr>
          <a:xfrm>
            <a:off x="4439005" y="4095264"/>
            <a:ext cx="4350082" cy="15952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9" name="Flowchart: Sort 28">
            <a:extLst>
              <a:ext uri="{FF2B5EF4-FFF2-40B4-BE49-F238E27FC236}">
                <a16:creationId xmlns:a16="http://schemas.microsoft.com/office/drawing/2014/main" id="{09D08C89-6345-4950-8E9F-99F57B4E6674}"/>
              </a:ext>
            </a:extLst>
          </p:cNvPr>
          <p:cNvSpPr/>
          <p:nvPr/>
        </p:nvSpPr>
        <p:spPr>
          <a:xfrm>
            <a:off x="5048265" y="5296070"/>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30" name="Flowchart: Sort 29">
            <a:extLst>
              <a:ext uri="{FF2B5EF4-FFF2-40B4-BE49-F238E27FC236}">
                <a16:creationId xmlns:a16="http://schemas.microsoft.com/office/drawing/2014/main" id="{FCB9C94E-079B-4FC2-A001-4B01892AC6D2}"/>
              </a:ext>
            </a:extLst>
          </p:cNvPr>
          <p:cNvSpPr/>
          <p:nvPr/>
        </p:nvSpPr>
        <p:spPr>
          <a:xfrm>
            <a:off x="6870209" y="5534094"/>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31" name="Flowchart: Sort 30">
            <a:extLst>
              <a:ext uri="{FF2B5EF4-FFF2-40B4-BE49-F238E27FC236}">
                <a16:creationId xmlns:a16="http://schemas.microsoft.com/office/drawing/2014/main" id="{DFC6BDD3-6111-433A-8B02-2AADB49CE370}"/>
              </a:ext>
            </a:extLst>
          </p:cNvPr>
          <p:cNvSpPr/>
          <p:nvPr/>
        </p:nvSpPr>
        <p:spPr>
          <a:xfrm>
            <a:off x="8590745" y="5314763"/>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32" name="Flowchart: Sort 31">
            <a:extLst>
              <a:ext uri="{FF2B5EF4-FFF2-40B4-BE49-F238E27FC236}">
                <a16:creationId xmlns:a16="http://schemas.microsoft.com/office/drawing/2014/main" id="{221A0ED9-7A96-48D9-9EA5-552639DA614E}"/>
              </a:ext>
            </a:extLst>
          </p:cNvPr>
          <p:cNvSpPr/>
          <p:nvPr/>
        </p:nvSpPr>
        <p:spPr>
          <a:xfrm>
            <a:off x="10390945" y="5534094"/>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3" name="Right Brace 2">
            <a:extLst>
              <a:ext uri="{FF2B5EF4-FFF2-40B4-BE49-F238E27FC236}">
                <a16:creationId xmlns:a16="http://schemas.microsoft.com/office/drawing/2014/main" id="{41EE4B94-C9E1-4668-AB71-6E34F754B40B}"/>
              </a:ext>
            </a:extLst>
          </p:cNvPr>
          <p:cNvSpPr/>
          <p:nvPr/>
        </p:nvSpPr>
        <p:spPr>
          <a:xfrm>
            <a:off x="3359696" y="2257650"/>
            <a:ext cx="360040" cy="71920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srgbClr val="FF0000"/>
              </a:solidFill>
            </a:endParaRPr>
          </a:p>
        </p:txBody>
      </p:sp>
      <p:sp>
        <p:nvSpPr>
          <p:cNvPr id="6" name="TextBox 5">
            <a:extLst>
              <a:ext uri="{FF2B5EF4-FFF2-40B4-BE49-F238E27FC236}">
                <a16:creationId xmlns:a16="http://schemas.microsoft.com/office/drawing/2014/main" id="{5EC642F6-C5D2-4EDF-8477-E68BF939E79B}"/>
              </a:ext>
            </a:extLst>
          </p:cNvPr>
          <p:cNvSpPr txBox="1"/>
          <p:nvPr/>
        </p:nvSpPr>
        <p:spPr>
          <a:xfrm>
            <a:off x="3791744" y="2421474"/>
            <a:ext cx="1302890" cy="646331"/>
          </a:xfrm>
          <a:prstGeom prst="rect">
            <a:avLst/>
          </a:prstGeom>
          <a:noFill/>
        </p:spPr>
        <p:txBody>
          <a:bodyPr wrap="square" rtlCol="0">
            <a:spAutoFit/>
          </a:bodyPr>
          <a:lstStyle/>
          <a:p>
            <a:r>
              <a:rPr lang="en-US" sz="1200">
                <a:solidFill>
                  <a:srgbClr val="FF0000"/>
                </a:solidFill>
              </a:rPr>
              <a:t>Depends on negotiation outcome</a:t>
            </a:r>
            <a:endParaRPr lang="fi-FI" sz="1200">
              <a:solidFill>
                <a:srgbClr val="FF0000"/>
              </a:solidFill>
            </a:endParaRPr>
          </a:p>
        </p:txBody>
      </p:sp>
    </p:spTree>
    <p:extLst>
      <p:ext uri="{BB962C8B-B14F-4D97-AF65-F5344CB8AC3E}">
        <p14:creationId xmlns:p14="http://schemas.microsoft.com/office/powerpoint/2010/main" val="4026217869"/>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7EA7-701E-4769-809F-785A0B94A918}"/>
              </a:ext>
            </a:extLst>
          </p:cNvPr>
          <p:cNvSpPr>
            <a:spLocks noGrp="1"/>
          </p:cNvSpPr>
          <p:nvPr>
            <p:ph type="title"/>
          </p:nvPr>
        </p:nvSpPr>
        <p:spPr/>
        <p:txBody>
          <a:bodyPr/>
          <a:lstStyle/>
          <a:p>
            <a:r>
              <a:rPr lang="en-US"/>
              <a:t>Development on Technical and Operational co-operation</a:t>
            </a:r>
            <a:endParaRPr lang="fi-FI"/>
          </a:p>
        </p:txBody>
      </p:sp>
      <p:sp>
        <p:nvSpPr>
          <p:cNvPr id="4" name="Date Placeholder 3">
            <a:extLst>
              <a:ext uri="{FF2B5EF4-FFF2-40B4-BE49-F238E27FC236}">
                <a16:creationId xmlns:a16="http://schemas.microsoft.com/office/drawing/2014/main" id="{51530E8A-CE21-4536-A813-0F2803195BC1}"/>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001E26DD-02FD-4212-AB06-72F041665D67}"/>
              </a:ext>
            </a:extLst>
          </p:cNvPr>
          <p:cNvSpPr>
            <a:spLocks noGrp="1"/>
          </p:cNvSpPr>
          <p:nvPr>
            <p:ph type="sldNum" sz="quarter" idx="12"/>
          </p:nvPr>
        </p:nvSpPr>
        <p:spPr/>
        <p:txBody>
          <a:bodyPr/>
          <a:lstStyle/>
          <a:p>
            <a:fld id="{D2311017-6C23-4A48-8D88-5CABF0ADC80E}" type="slidenum">
              <a:rPr lang="en-GB" smtClean="0"/>
              <a:t>18</a:t>
            </a:fld>
            <a:endParaRPr lang="en-GB"/>
          </a:p>
        </p:txBody>
      </p:sp>
      <p:graphicFrame>
        <p:nvGraphicFramePr>
          <p:cNvPr id="6" name="Table 8">
            <a:extLst>
              <a:ext uri="{FF2B5EF4-FFF2-40B4-BE49-F238E27FC236}">
                <a16:creationId xmlns:a16="http://schemas.microsoft.com/office/drawing/2014/main" id="{907B204D-D5CD-47AE-8555-6B0E0A229745}"/>
              </a:ext>
            </a:extLst>
          </p:cNvPr>
          <p:cNvGraphicFramePr>
            <a:graphicFrameLocks noGrp="1"/>
          </p:cNvGraphicFramePr>
          <p:nvPr>
            <p:extLst>
              <p:ext uri="{D42A27DB-BD31-4B8C-83A1-F6EECF244321}">
                <p14:modId xmlns:p14="http://schemas.microsoft.com/office/powerpoint/2010/main" val="4233226282"/>
              </p:ext>
            </p:extLst>
          </p:nvPr>
        </p:nvGraphicFramePr>
        <p:xfrm>
          <a:off x="466662" y="1556792"/>
          <a:ext cx="10945217" cy="2510016"/>
        </p:xfrm>
        <a:graphic>
          <a:graphicData uri="http://schemas.openxmlformats.org/drawingml/2006/table">
            <a:tbl>
              <a:tblPr firstRow="1" bandRow="1">
                <a:tableStyleId>{21E4AEA4-8DFA-4A89-87EB-49C32662AFE0}</a:tableStyleId>
              </a:tblPr>
              <a:tblGrid>
                <a:gridCol w="3968441">
                  <a:extLst>
                    <a:ext uri="{9D8B030D-6E8A-4147-A177-3AD203B41FA5}">
                      <a16:colId xmlns:a16="http://schemas.microsoft.com/office/drawing/2014/main" val="4120857855"/>
                    </a:ext>
                  </a:extLst>
                </a:gridCol>
                <a:gridCol w="872097">
                  <a:extLst>
                    <a:ext uri="{9D8B030D-6E8A-4147-A177-3AD203B41FA5}">
                      <a16:colId xmlns:a16="http://schemas.microsoft.com/office/drawing/2014/main" val="3998668266"/>
                    </a:ext>
                  </a:extLst>
                </a:gridCol>
                <a:gridCol w="872097">
                  <a:extLst>
                    <a:ext uri="{9D8B030D-6E8A-4147-A177-3AD203B41FA5}">
                      <a16:colId xmlns:a16="http://schemas.microsoft.com/office/drawing/2014/main" val="3787635747"/>
                    </a:ext>
                  </a:extLst>
                </a:gridCol>
                <a:gridCol w="872097">
                  <a:extLst>
                    <a:ext uri="{9D8B030D-6E8A-4147-A177-3AD203B41FA5}">
                      <a16:colId xmlns:a16="http://schemas.microsoft.com/office/drawing/2014/main" val="2881604743"/>
                    </a:ext>
                  </a:extLst>
                </a:gridCol>
                <a:gridCol w="872097">
                  <a:extLst>
                    <a:ext uri="{9D8B030D-6E8A-4147-A177-3AD203B41FA5}">
                      <a16:colId xmlns:a16="http://schemas.microsoft.com/office/drawing/2014/main" val="3645240894"/>
                    </a:ext>
                  </a:extLst>
                </a:gridCol>
                <a:gridCol w="872097">
                  <a:extLst>
                    <a:ext uri="{9D8B030D-6E8A-4147-A177-3AD203B41FA5}">
                      <a16:colId xmlns:a16="http://schemas.microsoft.com/office/drawing/2014/main" val="942382472"/>
                    </a:ext>
                  </a:extLst>
                </a:gridCol>
                <a:gridCol w="872097">
                  <a:extLst>
                    <a:ext uri="{9D8B030D-6E8A-4147-A177-3AD203B41FA5}">
                      <a16:colId xmlns:a16="http://schemas.microsoft.com/office/drawing/2014/main" val="2775727485"/>
                    </a:ext>
                  </a:extLst>
                </a:gridCol>
                <a:gridCol w="872097">
                  <a:extLst>
                    <a:ext uri="{9D8B030D-6E8A-4147-A177-3AD203B41FA5}">
                      <a16:colId xmlns:a16="http://schemas.microsoft.com/office/drawing/2014/main" val="3787500273"/>
                    </a:ext>
                  </a:extLst>
                </a:gridCol>
                <a:gridCol w="872097">
                  <a:extLst>
                    <a:ext uri="{9D8B030D-6E8A-4147-A177-3AD203B41FA5}">
                      <a16:colId xmlns:a16="http://schemas.microsoft.com/office/drawing/2014/main" val="2577043217"/>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TECHNICAL AND OPERATIONAL CO-OPERATION</a:t>
                      </a:r>
                      <a:endParaRPr lang="fi-FI" sz="1200"/>
                    </a:p>
                  </a:txBody>
                  <a:tcPr/>
                </a:tc>
                <a:tc>
                  <a:txBody>
                    <a:bodyPr/>
                    <a:lstStyle/>
                    <a:p>
                      <a:r>
                        <a:rPr lang="en-US" sz="1200"/>
                        <a:t>Q1/21</a:t>
                      </a:r>
                      <a:endParaRPr lang="fi-FI" sz="1200"/>
                    </a:p>
                  </a:txBody>
                  <a:tcPr/>
                </a:tc>
                <a:tc>
                  <a:txBody>
                    <a:bodyPr/>
                    <a:lstStyle/>
                    <a:p>
                      <a:r>
                        <a:rPr lang="en-US" sz="1200"/>
                        <a:t>Q2</a:t>
                      </a:r>
                      <a:endParaRPr lang="fi-FI" sz="1200"/>
                    </a:p>
                  </a:txBody>
                  <a:tcPr/>
                </a:tc>
                <a:tc>
                  <a:txBody>
                    <a:bodyPr/>
                    <a:lstStyle/>
                    <a:p>
                      <a:r>
                        <a:rPr lang="en-US" sz="1200"/>
                        <a:t>Q3</a:t>
                      </a:r>
                      <a:endParaRPr lang="fi-FI" sz="1200"/>
                    </a:p>
                  </a:txBody>
                  <a:tcPr/>
                </a:tc>
                <a:tc>
                  <a:txBody>
                    <a:bodyPr/>
                    <a:lstStyle/>
                    <a:p>
                      <a:r>
                        <a:rPr lang="en-US" sz="1200"/>
                        <a:t>Q4</a:t>
                      </a:r>
                      <a:endParaRPr lang="fi-FI" sz="1200"/>
                    </a:p>
                  </a:txBody>
                  <a:tcPr/>
                </a:tc>
                <a:tc>
                  <a:txBody>
                    <a:bodyPr/>
                    <a:lstStyle/>
                    <a:p>
                      <a:r>
                        <a:rPr lang="en-US" sz="1200"/>
                        <a:t>Q1/22</a:t>
                      </a:r>
                      <a:endParaRPr lang="fi-FI" sz="1200"/>
                    </a:p>
                  </a:txBody>
                  <a:tcPr/>
                </a:tc>
                <a:tc>
                  <a:txBody>
                    <a:bodyPr/>
                    <a:lstStyle/>
                    <a:p>
                      <a:r>
                        <a:rPr lang="en-US" sz="1200"/>
                        <a:t>Q2</a:t>
                      </a:r>
                      <a:endParaRPr lang="fi-FI" sz="1200"/>
                    </a:p>
                  </a:txBody>
                  <a:tcPr/>
                </a:tc>
                <a:tc>
                  <a:txBody>
                    <a:bodyPr/>
                    <a:lstStyle/>
                    <a:p>
                      <a:r>
                        <a:rPr lang="en-US" sz="1200"/>
                        <a:t>Q3</a:t>
                      </a:r>
                      <a:endParaRPr lang="fi-FI" sz="1200"/>
                    </a:p>
                  </a:txBody>
                  <a:tcPr/>
                </a:tc>
                <a:tc>
                  <a:txBody>
                    <a:bodyPr/>
                    <a:lstStyle/>
                    <a:p>
                      <a:r>
                        <a:rPr lang="en-US" sz="1200"/>
                        <a:t>Q4</a:t>
                      </a:r>
                      <a:endParaRPr lang="fi-FI" sz="1200"/>
                    </a:p>
                  </a:txBody>
                  <a:tcPr/>
                </a:tc>
                <a:extLst>
                  <a:ext uri="{0D108BD9-81ED-4DB2-BD59-A6C34878D82A}">
                    <a16:rowId xmlns:a16="http://schemas.microsoft.com/office/drawing/2014/main" val="404404936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chemeClr val="tx1"/>
                          </a:solidFill>
                          <a:effectLst/>
                          <a:latin typeface="Calibri"/>
                        </a:rPr>
                        <a:t>Assessment of Regional Transmission System Capability with current setup and after ongoing infrastructure development projects</a:t>
                      </a: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305292131"/>
                  </a:ext>
                </a:extLst>
              </a:tr>
              <a:tr h="288032">
                <a:tc>
                  <a:txBody>
                    <a:bodyPr/>
                    <a:lstStyle/>
                    <a:p>
                      <a:r>
                        <a:rPr lang="en-US" sz="1200" b="1"/>
                        <a:t>Coordination of Joint Maintenance Plans</a:t>
                      </a:r>
                      <a:endParaRPr lang="fi-FI" sz="1200" b="1"/>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411360647"/>
                  </a:ext>
                </a:extLst>
              </a:tr>
              <a:tr h="288032">
                <a:tc>
                  <a:txBody>
                    <a:bodyPr/>
                    <a:lstStyle/>
                    <a:p>
                      <a:r>
                        <a:rPr lang="en-US" sz="1200" b="1"/>
                        <a:t>COMMS: Regional Gas Market Council</a:t>
                      </a:r>
                    </a:p>
                    <a:p>
                      <a:pPr marL="171450" indent="-171450">
                        <a:buFont typeface="Arial" panose="020B0604020202020204" pitchFamily="34" charset="0"/>
                        <a:buChar char="•"/>
                      </a:pPr>
                      <a:r>
                        <a:rPr lang="en-US" sz="1200"/>
                        <a:t>Publication of Regional Transmission system capability assessment (~08)</a:t>
                      </a:r>
                    </a:p>
                    <a:p>
                      <a:pPr marL="171450" indent="-171450">
                        <a:buFont typeface="Arial" panose="020B0604020202020204" pitchFamily="34" charset="0"/>
                        <a:buChar char="•"/>
                      </a:pPr>
                      <a:r>
                        <a:rPr lang="en-US" sz="1200"/>
                        <a:t>Presentation and publication of PCI-project status and joint maintenance plans </a:t>
                      </a:r>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913653894"/>
                  </a:ext>
                </a:extLst>
              </a:tr>
              <a:tr h="288032">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4141017831"/>
                  </a:ext>
                </a:extLst>
              </a:tr>
            </a:tbl>
          </a:graphicData>
        </a:graphic>
      </p:graphicFrame>
      <p:sp>
        <p:nvSpPr>
          <p:cNvPr id="7" name="Flowchart: Sort 6">
            <a:extLst>
              <a:ext uri="{FF2B5EF4-FFF2-40B4-BE49-F238E27FC236}">
                <a16:creationId xmlns:a16="http://schemas.microsoft.com/office/drawing/2014/main" id="{6D17A38D-BC57-4121-AA36-6336E50E1514}"/>
              </a:ext>
            </a:extLst>
          </p:cNvPr>
          <p:cNvSpPr/>
          <p:nvPr/>
        </p:nvSpPr>
        <p:spPr>
          <a:xfrm>
            <a:off x="6240016" y="2996952"/>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8" name="Flowchart: Sort 7">
            <a:extLst>
              <a:ext uri="{FF2B5EF4-FFF2-40B4-BE49-F238E27FC236}">
                <a16:creationId xmlns:a16="http://schemas.microsoft.com/office/drawing/2014/main" id="{37A55911-6B21-41E7-A000-C16E13D0F77D}"/>
              </a:ext>
            </a:extLst>
          </p:cNvPr>
          <p:cNvSpPr/>
          <p:nvPr/>
        </p:nvSpPr>
        <p:spPr>
          <a:xfrm>
            <a:off x="9696400" y="2996952"/>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9" name="Rectangle 8">
            <a:extLst>
              <a:ext uri="{FF2B5EF4-FFF2-40B4-BE49-F238E27FC236}">
                <a16:creationId xmlns:a16="http://schemas.microsoft.com/office/drawing/2014/main" id="{F59BDCA7-7E18-4AE6-9A6A-26871C4EF8FF}"/>
              </a:ext>
            </a:extLst>
          </p:cNvPr>
          <p:cNvSpPr/>
          <p:nvPr/>
        </p:nvSpPr>
        <p:spPr>
          <a:xfrm>
            <a:off x="4439816" y="2092259"/>
            <a:ext cx="1656184" cy="18461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0" name="Rectangle 9">
            <a:extLst>
              <a:ext uri="{FF2B5EF4-FFF2-40B4-BE49-F238E27FC236}">
                <a16:creationId xmlns:a16="http://schemas.microsoft.com/office/drawing/2014/main" id="{563B6F95-80CD-48CC-940C-4272C19EFE1D}"/>
              </a:ext>
            </a:extLst>
          </p:cNvPr>
          <p:cNvSpPr/>
          <p:nvPr/>
        </p:nvSpPr>
        <p:spPr>
          <a:xfrm>
            <a:off x="5303912" y="2554156"/>
            <a:ext cx="792088" cy="18461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1" name="Flowchart: Sort 10">
            <a:extLst>
              <a:ext uri="{FF2B5EF4-FFF2-40B4-BE49-F238E27FC236}">
                <a16:creationId xmlns:a16="http://schemas.microsoft.com/office/drawing/2014/main" id="{670D0D16-6013-4E68-A66A-BA61675B226E}"/>
              </a:ext>
            </a:extLst>
          </p:cNvPr>
          <p:cNvSpPr/>
          <p:nvPr/>
        </p:nvSpPr>
        <p:spPr>
          <a:xfrm>
            <a:off x="6240015" y="3429000"/>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2" name="Flowchart: Sort 11">
            <a:extLst>
              <a:ext uri="{FF2B5EF4-FFF2-40B4-BE49-F238E27FC236}">
                <a16:creationId xmlns:a16="http://schemas.microsoft.com/office/drawing/2014/main" id="{18E636E1-180C-4C44-B6F0-2D9922B3D622}"/>
              </a:ext>
            </a:extLst>
          </p:cNvPr>
          <p:cNvSpPr/>
          <p:nvPr/>
        </p:nvSpPr>
        <p:spPr>
          <a:xfrm>
            <a:off x="9696400" y="3429000"/>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3" name="Rectangle 12">
            <a:extLst>
              <a:ext uri="{FF2B5EF4-FFF2-40B4-BE49-F238E27FC236}">
                <a16:creationId xmlns:a16="http://schemas.microsoft.com/office/drawing/2014/main" id="{B167B373-7295-48CA-B8E0-02AB8A40EF67}"/>
              </a:ext>
            </a:extLst>
          </p:cNvPr>
          <p:cNvSpPr/>
          <p:nvPr/>
        </p:nvSpPr>
        <p:spPr>
          <a:xfrm>
            <a:off x="8832304" y="2554155"/>
            <a:ext cx="792088" cy="18461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Tree>
    <p:extLst>
      <p:ext uri="{BB962C8B-B14F-4D97-AF65-F5344CB8AC3E}">
        <p14:creationId xmlns:p14="http://schemas.microsoft.com/office/powerpoint/2010/main" val="3370351265"/>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2D3B-7F4C-459A-B11B-39D68C66A088}"/>
              </a:ext>
            </a:extLst>
          </p:cNvPr>
          <p:cNvSpPr>
            <a:spLocks noGrp="1"/>
          </p:cNvSpPr>
          <p:nvPr>
            <p:ph type="title"/>
          </p:nvPr>
        </p:nvSpPr>
        <p:spPr/>
        <p:txBody>
          <a:bodyPr/>
          <a:lstStyle/>
          <a:p>
            <a:r>
              <a:rPr lang="en-US"/>
              <a:t>Development on Green Gases</a:t>
            </a:r>
            <a:endParaRPr lang="fi-FI"/>
          </a:p>
        </p:txBody>
      </p:sp>
      <p:sp>
        <p:nvSpPr>
          <p:cNvPr id="4" name="Date Placeholder 3">
            <a:extLst>
              <a:ext uri="{FF2B5EF4-FFF2-40B4-BE49-F238E27FC236}">
                <a16:creationId xmlns:a16="http://schemas.microsoft.com/office/drawing/2014/main" id="{6B7EB8B6-05EF-40AA-BAFC-BD6EAD47AE95}"/>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3234D5A1-E83A-41E1-84C2-474A5169A99E}"/>
              </a:ext>
            </a:extLst>
          </p:cNvPr>
          <p:cNvSpPr>
            <a:spLocks noGrp="1"/>
          </p:cNvSpPr>
          <p:nvPr>
            <p:ph type="sldNum" sz="quarter" idx="12"/>
          </p:nvPr>
        </p:nvSpPr>
        <p:spPr/>
        <p:txBody>
          <a:bodyPr/>
          <a:lstStyle/>
          <a:p>
            <a:fld id="{D2311017-6C23-4A48-8D88-5CABF0ADC80E}" type="slidenum">
              <a:rPr lang="en-GB" dirty="0" smtClean="0"/>
              <a:t>19</a:t>
            </a:fld>
            <a:endParaRPr lang="en-GB"/>
          </a:p>
        </p:txBody>
      </p:sp>
      <p:graphicFrame>
        <p:nvGraphicFramePr>
          <p:cNvPr id="7" name="Table 8">
            <a:extLst>
              <a:ext uri="{FF2B5EF4-FFF2-40B4-BE49-F238E27FC236}">
                <a16:creationId xmlns:a16="http://schemas.microsoft.com/office/drawing/2014/main" id="{6F840C9E-F5B1-412C-A397-E0E93ADECED0}"/>
              </a:ext>
            </a:extLst>
          </p:cNvPr>
          <p:cNvGraphicFramePr>
            <a:graphicFrameLocks noGrp="1"/>
          </p:cNvGraphicFramePr>
          <p:nvPr>
            <p:extLst>
              <p:ext uri="{D42A27DB-BD31-4B8C-83A1-F6EECF244321}">
                <p14:modId xmlns:p14="http://schemas.microsoft.com/office/powerpoint/2010/main" val="3862661750"/>
              </p:ext>
            </p:extLst>
          </p:nvPr>
        </p:nvGraphicFramePr>
        <p:xfrm>
          <a:off x="457084" y="1628800"/>
          <a:ext cx="10945217" cy="3959344"/>
        </p:xfrm>
        <a:graphic>
          <a:graphicData uri="http://schemas.openxmlformats.org/drawingml/2006/table">
            <a:tbl>
              <a:tblPr firstRow="1" bandRow="1">
                <a:tableStyleId>{21E4AEA4-8DFA-4A89-87EB-49C32662AFE0}</a:tableStyleId>
              </a:tblPr>
              <a:tblGrid>
                <a:gridCol w="3968441">
                  <a:extLst>
                    <a:ext uri="{9D8B030D-6E8A-4147-A177-3AD203B41FA5}">
                      <a16:colId xmlns:a16="http://schemas.microsoft.com/office/drawing/2014/main" val="4120857855"/>
                    </a:ext>
                  </a:extLst>
                </a:gridCol>
                <a:gridCol w="872097">
                  <a:extLst>
                    <a:ext uri="{9D8B030D-6E8A-4147-A177-3AD203B41FA5}">
                      <a16:colId xmlns:a16="http://schemas.microsoft.com/office/drawing/2014/main" val="3998668266"/>
                    </a:ext>
                  </a:extLst>
                </a:gridCol>
                <a:gridCol w="872097">
                  <a:extLst>
                    <a:ext uri="{9D8B030D-6E8A-4147-A177-3AD203B41FA5}">
                      <a16:colId xmlns:a16="http://schemas.microsoft.com/office/drawing/2014/main" val="3787635747"/>
                    </a:ext>
                  </a:extLst>
                </a:gridCol>
                <a:gridCol w="872097">
                  <a:extLst>
                    <a:ext uri="{9D8B030D-6E8A-4147-A177-3AD203B41FA5}">
                      <a16:colId xmlns:a16="http://schemas.microsoft.com/office/drawing/2014/main" val="2881604743"/>
                    </a:ext>
                  </a:extLst>
                </a:gridCol>
                <a:gridCol w="872097">
                  <a:extLst>
                    <a:ext uri="{9D8B030D-6E8A-4147-A177-3AD203B41FA5}">
                      <a16:colId xmlns:a16="http://schemas.microsoft.com/office/drawing/2014/main" val="3645240894"/>
                    </a:ext>
                  </a:extLst>
                </a:gridCol>
                <a:gridCol w="872097">
                  <a:extLst>
                    <a:ext uri="{9D8B030D-6E8A-4147-A177-3AD203B41FA5}">
                      <a16:colId xmlns:a16="http://schemas.microsoft.com/office/drawing/2014/main" val="942382472"/>
                    </a:ext>
                  </a:extLst>
                </a:gridCol>
                <a:gridCol w="872097">
                  <a:extLst>
                    <a:ext uri="{9D8B030D-6E8A-4147-A177-3AD203B41FA5}">
                      <a16:colId xmlns:a16="http://schemas.microsoft.com/office/drawing/2014/main" val="2775727485"/>
                    </a:ext>
                  </a:extLst>
                </a:gridCol>
                <a:gridCol w="872097">
                  <a:extLst>
                    <a:ext uri="{9D8B030D-6E8A-4147-A177-3AD203B41FA5}">
                      <a16:colId xmlns:a16="http://schemas.microsoft.com/office/drawing/2014/main" val="3787500273"/>
                    </a:ext>
                  </a:extLst>
                </a:gridCol>
                <a:gridCol w="872097">
                  <a:extLst>
                    <a:ext uri="{9D8B030D-6E8A-4147-A177-3AD203B41FA5}">
                      <a16:colId xmlns:a16="http://schemas.microsoft.com/office/drawing/2014/main" val="2577043217"/>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GREEN GASES</a:t>
                      </a:r>
                      <a:endParaRPr lang="fi-FI" sz="1200"/>
                    </a:p>
                  </a:txBody>
                  <a:tcPr/>
                </a:tc>
                <a:tc>
                  <a:txBody>
                    <a:bodyPr/>
                    <a:lstStyle/>
                    <a:p>
                      <a:r>
                        <a:rPr lang="en-US" sz="1200"/>
                        <a:t>Q1/21</a:t>
                      </a:r>
                      <a:endParaRPr lang="fi-FI" sz="1200"/>
                    </a:p>
                  </a:txBody>
                  <a:tcPr/>
                </a:tc>
                <a:tc>
                  <a:txBody>
                    <a:bodyPr/>
                    <a:lstStyle/>
                    <a:p>
                      <a:r>
                        <a:rPr lang="en-US" sz="1200"/>
                        <a:t>Q2</a:t>
                      </a:r>
                      <a:endParaRPr lang="fi-FI" sz="1200"/>
                    </a:p>
                  </a:txBody>
                  <a:tcPr/>
                </a:tc>
                <a:tc>
                  <a:txBody>
                    <a:bodyPr/>
                    <a:lstStyle/>
                    <a:p>
                      <a:r>
                        <a:rPr lang="en-US" sz="1200"/>
                        <a:t>Q3</a:t>
                      </a:r>
                      <a:endParaRPr lang="fi-FI" sz="1200"/>
                    </a:p>
                  </a:txBody>
                  <a:tcPr/>
                </a:tc>
                <a:tc>
                  <a:txBody>
                    <a:bodyPr/>
                    <a:lstStyle/>
                    <a:p>
                      <a:r>
                        <a:rPr lang="en-US" sz="1200"/>
                        <a:t>Q4</a:t>
                      </a:r>
                      <a:endParaRPr lang="fi-FI" sz="1200"/>
                    </a:p>
                  </a:txBody>
                  <a:tcPr/>
                </a:tc>
                <a:tc>
                  <a:txBody>
                    <a:bodyPr/>
                    <a:lstStyle/>
                    <a:p>
                      <a:r>
                        <a:rPr lang="en-US" sz="1200"/>
                        <a:t>Q1/22</a:t>
                      </a:r>
                      <a:endParaRPr lang="fi-FI" sz="1200"/>
                    </a:p>
                  </a:txBody>
                  <a:tcPr/>
                </a:tc>
                <a:tc>
                  <a:txBody>
                    <a:bodyPr/>
                    <a:lstStyle/>
                    <a:p>
                      <a:r>
                        <a:rPr lang="en-US" sz="1200"/>
                        <a:t>Q2</a:t>
                      </a:r>
                      <a:endParaRPr lang="fi-FI" sz="1200"/>
                    </a:p>
                  </a:txBody>
                  <a:tcPr/>
                </a:tc>
                <a:tc>
                  <a:txBody>
                    <a:bodyPr/>
                    <a:lstStyle/>
                    <a:p>
                      <a:r>
                        <a:rPr lang="en-US" sz="1200"/>
                        <a:t>Q3</a:t>
                      </a:r>
                      <a:endParaRPr lang="fi-FI" sz="1200"/>
                    </a:p>
                  </a:txBody>
                  <a:tcPr/>
                </a:tc>
                <a:tc>
                  <a:txBody>
                    <a:bodyPr/>
                    <a:lstStyle/>
                    <a:p>
                      <a:r>
                        <a:rPr lang="en-US" sz="1200"/>
                        <a:t>Q4</a:t>
                      </a:r>
                      <a:endParaRPr lang="fi-FI" sz="1200"/>
                    </a:p>
                  </a:txBody>
                  <a:tcPr/>
                </a:tc>
                <a:extLst>
                  <a:ext uri="{0D108BD9-81ED-4DB2-BD59-A6C34878D82A}">
                    <a16:rowId xmlns:a16="http://schemas.microsoft.com/office/drawing/2014/main" val="4044049363"/>
                  </a:ext>
                </a:extLst>
              </a:tr>
              <a:tr h="288032">
                <a:tc>
                  <a:txBody>
                    <a:bodyPr/>
                    <a:lstStyle/>
                    <a:p>
                      <a:r>
                        <a:rPr lang="en-US" sz="1200" b="1" i="0" u="none" strike="noStrike">
                          <a:solidFill>
                            <a:srgbClr val="000000"/>
                          </a:solidFill>
                          <a:effectLst/>
                          <a:latin typeface="Calibri" panose="020F0502020204030204" pitchFamily="34" charset="0"/>
                        </a:rPr>
                        <a:t>Guarantees of Origin Development</a:t>
                      </a:r>
                    </a:p>
                    <a:p>
                      <a:pPr marL="171450" indent="-171450">
                        <a:buFont typeface="Arial" panose="020B0604020202020204" pitchFamily="34" charset="0"/>
                        <a:buChar char="•"/>
                      </a:pPr>
                      <a:r>
                        <a:rPr lang="en-US" sz="1200" b="0" i="0" u="none" strike="noStrike">
                          <a:solidFill>
                            <a:srgbClr val="000000"/>
                          </a:solidFill>
                          <a:effectLst/>
                          <a:latin typeface="Calibri" panose="020F0502020204030204" pitchFamily="34" charset="0"/>
                        </a:rPr>
                        <a:t>Investigate possibility on digital cross-border exchange of mutually </a:t>
                      </a:r>
                      <a:r>
                        <a:rPr lang="en-US" sz="1200" b="0" i="0" u="none" strike="noStrike" err="1">
                          <a:solidFill>
                            <a:srgbClr val="000000"/>
                          </a:solidFill>
                          <a:effectLst/>
                          <a:latin typeface="Calibri" panose="020F0502020204030204" pitchFamily="34" charset="0"/>
                        </a:rPr>
                        <a:t>recognised</a:t>
                      </a:r>
                      <a:r>
                        <a:rPr lang="en-US" sz="1200" b="0" i="0" u="none" strike="noStrike">
                          <a:solidFill>
                            <a:srgbClr val="000000"/>
                          </a:solidFill>
                          <a:effectLst/>
                          <a:latin typeface="Calibri" panose="020F0502020204030204" pitchFamily="34" charset="0"/>
                        </a:rPr>
                        <a:t> gas guarantees of origin in the Finnish-Baltic region by </a:t>
                      </a:r>
                      <a:r>
                        <a:rPr lang="en-US" sz="1200" b="0" i="0" u="none" strike="noStrike" err="1">
                          <a:solidFill>
                            <a:srgbClr val="000000"/>
                          </a:solidFill>
                          <a:effectLst/>
                          <a:latin typeface="Calibri" panose="020F0502020204030204" pitchFamily="34" charset="0"/>
                        </a:rPr>
                        <a:t>harmonising</a:t>
                      </a:r>
                      <a:r>
                        <a:rPr lang="en-US" sz="1200" b="0" i="0" u="none" strike="noStrike">
                          <a:solidFill>
                            <a:srgbClr val="000000"/>
                          </a:solidFill>
                          <a:effectLst/>
                          <a:latin typeface="Calibri" panose="020F0502020204030204" pitchFamily="34" charset="0"/>
                        </a:rPr>
                        <a:t> the rules and developing solutions (2021)</a:t>
                      </a:r>
                    </a:p>
                    <a:p>
                      <a:pPr marL="171450" indent="-171450">
                        <a:buFont typeface="Arial" panose="020B0604020202020204" pitchFamily="34" charset="0"/>
                        <a:buChar char="•"/>
                      </a:pPr>
                      <a:r>
                        <a:rPr lang="en-US" sz="1200" b="0" i="0" u="none" strike="noStrike">
                          <a:solidFill>
                            <a:srgbClr val="000000"/>
                          </a:solidFill>
                          <a:effectLst/>
                          <a:latin typeface="Calibri" panose="020F0502020204030204" pitchFamily="34" charset="0"/>
                        </a:rPr>
                        <a:t>Work continues depending on 2021 results (2022)</a:t>
                      </a:r>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305292131"/>
                  </a:ext>
                </a:extLst>
              </a:tr>
              <a:tr h="288032">
                <a:tc>
                  <a:txBody>
                    <a:bodyPr/>
                    <a:lstStyle/>
                    <a:p>
                      <a:r>
                        <a:rPr lang="en-US" sz="1200" b="1" i="0" u="none" strike="noStrike">
                          <a:solidFill>
                            <a:srgbClr val="000000"/>
                          </a:solidFill>
                          <a:effectLst/>
                          <a:latin typeface="Calibri" panose="020F0502020204030204" pitchFamily="34" charset="0"/>
                        </a:rPr>
                        <a:t>Hydrogen Development</a:t>
                      </a:r>
                    </a:p>
                    <a:p>
                      <a:pPr marL="171450" indent="-171450">
                        <a:buFont typeface="Arial" panose="020B0604020202020204" pitchFamily="34" charset="0"/>
                        <a:buChar char="•"/>
                      </a:pPr>
                      <a:r>
                        <a:rPr lang="en-US" sz="1200" b="0" i="0" u="none" strike="noStrike">
                          <a:solidFill>
                            <a:srgbClr val="000000"/>
                          </a:solidFill>
                          <a:effectLst/>
                          <a:latin typeface="Calibri"/>
                        </a:rPr>
                        <a:t>Evaluating the high pressure-gas system capability to receive hydrogen: Preparation and possible execution of joint study regarding implications of hydrogen injection into existing TSO network (2021)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i="0" u="none" strike="noStrike">
                          <a:solidFill>
                            <a:srgbClr val="000000"/>
                          </a:solidFill>
                          <a:effectLst/>
                          <a:latin typeface="Calibri"/>
                        </a:rPr>
                        <a:t>Joint study regarding hydrogen injection into Baltic States and Finnish gas transmission system and needs for gas network retrofitting</a:t>
                      </a:r>
                      <a:r>
                        <a:rPr lang="fi-FI" sz="1200" b="0" i="0" u="none" strike="noStrike">
                          <a:solidFill>
                            <a:srgbClr val="000000"/>
                          </a:solidFill>
                          <a:effectLst/>
                          <a:latin typeface="Calibri"/>
                        </a:rPr>
                        <a:t> (2022)</a:t>
                      </a:r>
                      <a:endParaRPr lang="en-US" sz="1200" b="0" i="0" u="none" strike="noStrike">
                        <a:solidFill>
                          <a:srgbClr val="000000"/>
                        </a:solidFill>
                        <a:effectLst/>
                        <a:latin typeface="Calibri"/>
                      </a:endParaRP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411360647"/>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panose="020F0502020204030204" pitchFamily="34" charset="0"/>
                        </a:rPr>
                        <a:t>COMMS: Regional Market Council for market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latin typeface="Calibri" panose="020F0502020204030204" pitchFamily="34" charset="0"/>
                        </a:rPr>
                        <a:t>Development plans and roadmap (Q1)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latin typeface="Calibri" panose="020F0502020204030204" pitchFamily="34" charset="0"/>
                        </a:rPr>
                        <a:t>Follow-up on Development plans and roadmap (~Q3/Q4)</a:t>
                      </a: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913653894"/>
                  </a:ext>
                </a:extLst>
              </a:tr>
              <a:tr h="288032">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4141017831"/>
                  </a:ext>
                </a:extLst>
              </a:tr>
            </a:tbl>
          </a:graphicData>
        </a:graphic>
      </p:graphicFrame>
      <p:sp>
        <p:nvSpPr>
          <p:cNvPr id="8" name="Rectangle 7">
            <a:extLst>
              <a:ext uri="{FF2B5EF4-FFF2-40B4-BE49-F238E27FC236}">
                <a16:creationId xmlns:a16="http://schemas.microsoft.com/office/drawing/2014/main" id="{C8497589-9C66-49B5-986D-B266B8E5E541}"/>
              </a:ext>
            </a:extLst>
          </p:cNvPr>
          <p:cNvSpPr/>
          <p:nvPr/>
        </p:nvSpPr>
        <p:spPr>
          <a:xfrm>
            <a:off x="4439816" y="2278329"/>
            <a:ext cx="3463718" cy="18461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9" name="Flowchart: Sort 8">
            <a:extLst>
              <a:ext uri="{FF2B5EF4-FFF2-40B4-BE49-F238E27FC236}">
                <a16:creationId xmlns:a16="http://schemas.microsoft.com/office/drawing/2014/main" id="{D18715D9-CE1A-482B-A3C9-885B35E39916}"/>
              </a:ext>
            </a:extLst>
          </p:cNvPr>
          <p:cNvSpPr/>
          <p:nvPr/>
        </p:nvSpPr>
        <p:spPr>
          <a:xfrm>
            <a:off x="5059711" y="4893408"/>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0" name="Flowchart: Sort 9">
            <a:extLst>
              <a:ext uri="{FF2B5EF4-FFF2-40B4-BE49-F238E27FC236}">
                <a16:creationId xmlns:a16="http://schemas.microsoft.com/office/drawing/2014/main" id="{2E327A0E-55CF-4DE4-8812-14C42B228485}"/>
              </a:ext>
            </a:extLst>
          </p:cNvPr>
          <p:cNvSpPr/>
          <p:nvPr/>
        </p:nvSpPr>
        <p:spPr>
          <a:xfrm>
            <a:off x="6881655" y="5131432"/>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1" name="Flowchart: Sort 10">
            <a:extLst>
              <a:ext uri="{FF2B5EF4-FFF2-40B4-BE49-F238E27FC236}">
                <a16:creationId xmlns:a16="http://schemas.microsoft.com/office/drawing/2014/main" id="{0329B3D4-A6B1-4A0F-A1B0-A95522F501FD}"/>
              </a:ext>
            </a:extLst>
          </p:cNvPr>
          <p:cNvSpPr/>
          <p:nvPr/>
        </p:nvSpPr>
        <p:spPr>
          <a:xfrm>
            <a:off x="8602191" y="4912100"/>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2" name="Flowchart: Sort 11">
            <a:extLst>
              <a:ext uri="{FF2B5EF4-FFF2-40B4-BE49-F238E27FC236}">
                <a16:creationId xmlns:a16="http://schemas.microsoft.com/office/drawing/2014/main" id="{33497562-F201-4B67-877D-12696303664B}"/>
              </a:ext>
            </a:extLst>
          </p:cNvPr>
          <p:cNvSpPr/>
          <p:nvPr/>
        </p:nvSpPr>
        <p:spPr>
          <a:xfrm>
            <a:off x="10402391" y="5131432"/>
            <a:ext cx="316209" cy="241784"/>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3" name="Rectangle 12">
            <a:extLst>
              <a:ext uri="{FF2B5EF4-FFF2-40B4-BE49-F238E27FC236}">
                <a16:creationId xmlns:a16="http://schemas.microsoft.com/office/drawing/2014/main" id="{FEB96BCD-7087-4FCE-8E40-A2AC241DA8A3}"/>
              </a:ext>
            </a:extLst>
          </p:cNvPr>
          <p:cNvSpPr/>
          <p:nvPr/>
        </p:nvSpPr>
        <p:spPr>
          <a:xfrm>
            <a:off x="4439816" y="3563096"/>
            <a:ext cx="3428277" cy="18461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4" name="Rectangle 13">
            <a:extLst>
              <a:ext uri="{FF2B5EF4-FFF2-40B4-BE49-F238E27FC236}">
                <a16:creationId xmlns:a16="http://schemas.microsoft.com/office/drawing/2014/main" id="{9A6BA826-5CF2-421E-9358-E2492B8D1230}"/>
              </a:ext>
            </a:extLst>
          </p:cNvPr>
          <p:cNvSpPr/>
          <p:nvPr/>
        </p:nvSpPr>
        <p:spPr>
          <a:xfrm>
            <a:off x="7904257" y="4112444"/>
            <a:ext cx="3428277" cy="18461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5" name="Rectangle 14">
            <a:extLst>
              <a:ext uri="{FF2B5EF4-FFF2-40B4-BE49-F238E27FC236}">
                <a16:creationId xmlns:a16="http://schemas.microsoft.com/office/drawing/2014/main" id="{CF2EE9B4-2D24-45CC-B940-808257FC0D1F}"/>
              </a:ext>
            </a:extLst>
          </p:cNvPr>
          <p:cNvSpPr/>
          <p:nvPr/>
        </p:nvSpPr>
        <p:spPr>
          <a:xfrm>
            <a:off x="7904257" y="2836537"/>
            <a:ext cx="3428277" cy="18461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Tree>
    <p:extLst>
      <p:ext uri="{BB962C8B-B14F-4D97-AF65-F5344CB8AC3E}">
        <p14:creationId xmlns:p14="http://schemas.microsoft.com/office/powerpoint/2010/main" val="3445738780"/>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9940DD-6D9E-4FD9-BB1D-BB057B820964}"/>
              </a:ext>
            </a:extLst>
          </p:cNvPr>
          <p:cNvSpPr>
            <a:spLocks noGrp="1"/>
          </p:cNvSpPr>
          <p:nvPr>
            <p:ph type="title"/>
          </p:nvPr>
        </p:nvSpPr>
        <p:spPr/>
        <p:txBody>
          <a:bodyPr/>
          <a:lstStyle/>
          <a:p>
            <a:r>
              <a:rPr lang="en-US"/>
              <a:t>Program</a:t>
            </a:r>
            <a:endParaRPr lang="fi-FI"/>
          </a:p>
        </p:txBody>
      </p:sp>
      <p:sp>
        <p:nvSpPr>
          <p:cNvPr id="7" name="Content Placeholder 6">
            <a:extLst>
              <a:ext uri="{FF2B5EF4-FFF2-40B4-BE49-F238E27FC236}">
                <a16:creationId xmlns:a16="http://schemas.microsoft.com/office/drawing/2014/main" id="{95FE0FEB-749D-4BBF-9E38-E3C079599910}"/>
              </a:ext>
            </a:extLst>
          </p:cNvPr>
          <p:cNvSpPr>
            <a:spLocks noGrp="1"/>
          </p:cNvSpPr>
          <p:nvPr>
            <p:ph idx="1"/>
          </p:nvPr>
        </p:nvSpPr>
        <p:spPr/>
        <p:txBody>
          <a:bodyPr/>
          <a:lstStyle/>
          <a:p>
            <a:pPr lvl="0"/>
            <a:r>
              <a:rPr lang="en-US" b="1"/>
              <a:t>Presentation on results of Regional Gas Market Development consultation questionnaire </a:t>
            </a:r>
          </a:p>
          <a:p>
            <a:pPr lvl="0"/>
            <a:r>
              <a:rPr lang="en-US" b="1"/>
              <a:t>Regional development plans </a:t>
            </a:r>
          </a:p>
          <a:p>
            <a:pPr lvl="0"/>
            <a:r>
              <a:rPr lang="en-US" b="1"/>
              <a:t>National development plans</a:t>
            </a:r>
          </a:p>
          <a:p>
            <a:pPr lvl="1"/>
            <a:r>
              <a:rPr lang="en-US" b="1"/>
              <a:t>Gasgrid Finland</a:t>
            </a:r>
          </a:p>
          <a:p>
            <a:pPr lvl="1"/>
            <a:r>
              <a:rPr lang="en-US" b="1" err="1"/>
              <a:t>Elering</a:t>
            </a:r>
            <a:endParaRPr lang="en-US" b="1"/>
          </a:p>
          <a:p>
            <a:pPr lvl="1"/>
            <a:r>
              <a:rPr lang="en-US" b="1"/>
              <a:t>Conexus</a:t>
            </a:r>
          </a:p>
          <a:p>
            <a:pPr lvl="1"/>
            <a:r>
              <a:rPr lang="en-US" b="1"/>
              <a:t>Amber Grid</a:t>
            </a:r>
          </a:p>
          <a:p>
            <a:pPr marL="357187" lvl="1" indent="0">
              <a:buNone/>
            </a:pPr>
            <a:endParaRPr lang="fi-FI"/>
          </a:p>
        </p:txBody>
      </p:sp>
      <p:sp>
        <p:nvSpPr>
          <p:cNvPr id="4" name="Date Placeholder 3">
            <a:extLst>
              <a:ext uri="{FF2B5EF4-FFF2-40B4-BE49-F238E27FC236}">
                <a16:creationId xmlns:a16="http://schemas.microsoft.com/office/drawing/2014/main" id="{0E9115A8-B105-4D74-AA86-3D2D8F1D869B}"/>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11BD3C25-442E-4031-8289-C8B8522B5F34}"/>
              </a:ext>
            </a:extLst>
          </p:cNvPr>
          <p:cNvSpPr>
            <a:spLocks noGrp="1"/>
          </p:cNvSpPr>
          <p:nvPr>
            <p:ph type="sldNum" sz="quarter" idx="12"/>
          </p:nvPr>
        </p:nvSpPr>
        <p:spPr/>
        <p:txBody>
          <a:bodyPr/>
          <a:lstStyle/>
          <a:p>
            <a:fld id="{D2311017-6C23-4A48-8D88-5CABF0ADC80E}" type="slidenum">
              <a:rPr lang="en-GB" smtClean="0"/>
              <a:t>2</a:t>
            </a:fld>
            <a:endParaRPr lang="en-GB"/>
          </a:p>
        </p:txBody>
      </p:sp>
    </p:spTree>
    <p:extLst>
      <p:ext uri="{BB962C8B-B14F-4D97-AF65-F5344CB8AC3E}">
        <p14:creationId xmlns:p14="http://schemas.microsoft.com/office/powerpoint/2010/main" val="3027369542"/>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5C2C6C-A709-49DC-9F2B-E0996FB47D90}"/>
              </a:ext>
            </a:extLst>
          </p:cNvPr>
          <p:cNvSpPr>
            <a:spLocks noGrp="1"/>
          </p:cNvSpPr>
          <p:nvPr>
            <p:ph type="subTitle" idx="1"/>
          </p:nvPr>
        </p:nvSpPr>
        <p:spPr>
          <a:xfrm>
            <a:off x="490132" y="6021288"/>
            <a:ext cx="11233150" cy="736717"/>
          </a:xfrm>
        </p:spPr>
        <p:txBody>
          <a:bodyPr/>
          <a:lstStyle/>
          <a:p>
            <a:pPr>
              <a:spcBef>
                <a:spcPts val="600"/>
              </a:spcBef>
            </a:pPr>
            <a:r>
              <a:rPr lang="fi-FI"/>
              <a:t>Mika Myötyri</a:t>
            </a:r>
          </a:p>
          <a:p>
            <a:pPr>
              <a:spcBef>
                <a:spcPts val="600"/>
              </a:spcBef>
            </a:pPr>
            <a:r>
              <a:rPr lang="fi-FI"/>
              <a:t>Gasgrid Finland</a:t>
            </a:r>
          </a:p>
        </p:txBody>
      </p:sp>
      <p:sp>
        <p:nvSpPr>
          <p:cNvPr id="3" name="Title 2">
            <a:extLst>
              <a:ext uri="{FF2B5EF4-FFF2-40B4-BE49-F238E27FC236}">
                <a16:creationId xmlns:a16="http://schemas.microsoft.com/office/drawing/2014/main" id="{575C4E50-A724-49A7-BD2B-7FA109F849BB}"/>
              </a:ext>
            </a:extLst>
          </p:cNvPr>
          <p:cNvSpPr>
            <a:spLocks noGrp="1"/>
          </p:cNvSpPr>
          <p:nvPr>
            <p:ph type="ctrTitle"/>
          </p:nvPr>
        </p:nvSpPr>
        <p:spPr>
          <a:xfrm>
            <a:off x="2639616" y="2779591"/>
            <a:ext cx="6264696" cy="1495794"/>
          </a:xfrm>
        </p:spPr>
        <p:txBody>
          <a:bodyPr/>
          <a:lstStyle/>
          <a:p>
            <a:pPr lvl="0"/>
            <a:r>
              <a:rPr lang="en-US" sz="3600"/>
              <a:t>Gasgrid Finland</a:t>
            </a:r>
            <a:br>
              <a:rPr lang="en-US" sz="3600"/>
            </a:br>
            <a:r>
              <a:rPr lang="en-US" sz="3600"/>
              <a:t>Gas Market Development Activities 2021</a:t>
            </a:r>
            <a:endParaRPr lang="fi-FI" sz="3600"/>
          </a:p>
        </p:txBody>
      </p:sp>
    </p:spTree>
    <p:extLst>
      <p:ext uri="{BB962C8B-B14F-4D97-AF65-F5344CB8AC3E}">
        <p14:creationId xmlns:p14="http://schemas.microsoft.com/office/powerpoint/2010/main" val="3825202053"/>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E2CB-7002-461B-84B2-538058A6EA8C}"/>
              </a:ext>
            </a:extLst>
          </p:cNvPr>
          <p:cNvSpPr>
            <a:spLocks noGrp="1"/>
          </p:cNvSpPr>
          <p:nvPr>
            <p:ph type="title"/>
          </p:nvPr>
        </p:nvSpPr>
        <p:spPr/>
        <p:txBody>
          <a:bodyPr/>
          <a:lstStyle/>
          <a:p>
            <a:r>
              <a:rPr lang="en-US"/>
              <a:t>Key Development Activities Finland 2021</a:t>
            </a:r>
            <a:endParaRPr lang="fi-FI"/>
          </a:p>
        </p:txBody>
      </p:sp>
      <p:sp>
        <p:nvSpPr>
          <p:cNvPr id="4" name="Date Placeholder 3">
            <a:extLst>
              <a:ext uri="{FF2B5EF4-FFF2-40B4-BE49-F238E27FC236}">
                <a16:creationId xmlns:a16="http://schemas.microsoft.com/office/drawing/2014/main" id="{DBFC3208-86EA-4339-B0FA-2889A9BDF649}"/>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05F5A1C3-ADF7-4A98-9A0B-9181AD66119D}"/>
              </a:ext>
            </a:extLst>
          </p:cNvPr>
          <p:cNvSpPr>
            <a:spLocks noGrp="1"/>
          </p:cNvSpPr>
          <p:nvPr>
            <p:ph type="sldNum" sz="quarter" idx="12"/>
          </p:nvPr>
        </p:nvSpPr>
        <p:spPr/>
        <p:txBody>
          <a:bodyPr/>
          <a:lstStyle/>
          <a:p>
            <a:fld id="{D2311017-6C23-4A48-8D88-5CABF0ADC80E}" type="slidenum">
              <a:rPr lang="en-GB" dirty="0" smtClean="0"/>
              <a:t>21</a:t>
            </a:fld>
            <a:endParaRPr lang="en-GB"/>
          </a:p>
        </p:txBody>
      </p:sp>
      <p:graphicFrame>
        <p:nvGraphicFramePr>
          <p:cNvPr id="8" name="Table 8">
            <a:extLst>
              <a:ext uri="{FF2B5EF4-FFF2-40B4-BE49-F238E27FC236}">
                <a16:creationId xmlns:a16="http://schemas.microsoft.com/office/drawing/2014/main" id="{0E2B49F7-B22D-4A26-94EF-405FA720E53C}"/>
              </a:ext>
            </a:extLst>
          </p:cNvPr>
          <p:cNvGraphicFramePr>
            <a:graphicFrameLocks noGrp="1"/>
          </p:cNvGraphicFramePr>
          <p:nvPr>
            <p:extLst>
              <p:ext uri="{D42A27DB-BD31-4B8C-83A1-F6EECF244321}">
                <p14:modId xmlns:p14="http://schemas.microsoft.com/office/powerpoint/2010/main" val="2307959771"/>
              </p:ext>
            </p:extLst>
          </p:nvPr>
        </p:nvGraphicFramePr>
        <p:xfrm>
          <a:off x="479376" y="1782134"/>
          <a:ext cx="10873208" cy="2880225"/>
        </p:xfrm>
        <a:graphic>
          <a:graphicData uri="http://schemas.openxmlformats.org/drawingml/2006/table">
            <a:tbl>
              <a:tblPr firstRow="1" bandRow="1">
                <a:tableStyleId>{21E4AEA4-8DFA-4A89-87EB-49C32662AFE0}</a:tableStyleId>
              </a:tblPr>
              <a:tblGrid>
                <a:gridCol w="5782004">
                  <a:extLst>
                    <a:ext uri="{9D8B030D-6E8A-4147-A177-3AD203B41FA5}">
                      <a16:colId xmlns:a16="http://schemas.microsoft.com/office/drawing/2014/main" val="4120857855"/>
                    </a:ext>
                  </a:extLst>
                </a:gridCol>
                <a:gridCol w="1272801">
                  <a:extLst>
                    <a:ext uri="{9D8B030D-6E8A-4147-A177-3AD203B41FA5}">
                      <a16:colId xmlns:a16="http://schemas.microsoft.com/office/drawing/2014/main" val="3998668266"/>
                    </a:ext>
                  </a:extLst>
                </a:gridCol>
                <a:gridCol w="1272801">
                  <a:extLst>
                    <a:ext uri="{9D8B030D-6E8A-4147-A177-3AD203B41FA5}">
                      <a16:colId xmlns:a16="http://schemas.microsoft.com/office/drawing/2014/main" val="3787635747"/>
                    </a:ext>
                  </a:extLst>
                </a:gridCol>
                <a:gridCol w="1272801">
                  <a:extLst>
                    <a:ext uri="{9D8B030D-6E8A-4147-A177-3AD203B41FA5}">
                      <a16:colId xmlns:a16="http://schemas.microsoft.com/office/drawing/2014/main" val="2881604743"/>
                    </a:ext>
                  </a:extLst>
                </a:gridCol>
                <a:gridCol w="1272801">
                  <a:extLst>
                    <a:ext uri="{9D8B030D-6E8A-4147-A177-3AD203B41FA5}">
                      <a16:colId xmlns:a16="http://schemas.microsoft.com/office/drawing/2014/main" val="3645240894"/>
                    </a:ext>
                  </a:extLst>
                </a:gridCol>
              </a:tblGrid>
              <a:tr h="295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p>
                  </a:txBody>
                  <a:tcPr/>
                </a:tc>
                <a:tc>
                  <a:txBody>
                    <a:bodyPr/>
                    <a:lstStyle/>
                    <a:p>
                      <a:r>
                        <a:rPr lang="en-US" sz="1200"/>
                        <a:t>Q1</a:t>
                      </a:r>
                      <a:endParaRPr lang="fi-FI" sz="1200"/>
                    </a:p>
                  </a:txBody>
                  <a:tcPr/>
                </a:tc>
                <a:tc>
                  <a:txBody>
                    <a:bodyPr/>
                    <a:lstStyle/>
                    <a:p>
                      <a:r>
                        <a:rPr lang="en-US" sz="1200"/>
                        <a:t>Q2</a:t>
                      </a:r>
                      <a:endParaRPr lang="fi-FI" sz="1200"/>
                    </a:p>
                  </a:txBody>
                  <a:tcPr/>
                </a:tc>
                <a:tc>
                  <a:txBody>
                    <a:bodyPr/>
                    <a:lstStyle/>
                    <a:p>
                      <a:r>
                        <a:rPr lang="en-US" sz="1200"/>
                        <a:t>Q3</a:t>
                      </a:r>
                      <a:endParaRPr lang="fi-FI" sz="1200"/>
                    </a:p>
                  </a:txBody>
                  <a:tcPr/>
                </a:tc>
                <a:tc>
                  <a:txBody>
                    <a:bodyPr/>
                    <a:lstStyle/>
                    <a:p>
                      <a:r>
                        <a:rPr lang="en-US" sz="1200"/>
                        <a:t>Q4</a:t>
                      </a:r>
                      <a:endParaRPr lang="fi-FI" sz="1200"/>
                    </a:p>
                  </a:txBody>
                  <a:tcPr/>
                </a:tc>
                <a:extLst>
                  <a:ext uri="{0D108BD9-81ED-4DB2-BD59-A6C34878D82A}">
                    <a16:rowId xmlns:a16="http://schemas.microsoft.com/office/drawing/2014/main" val="4044049363"/>
                  </a:ext>
                </a:extLst>
              </a:tr>
              <a:tr h="303962">
                <a:tc>
                  <a:txBody>
                    <a:bodyPr/>
                    <a:lstStyle/>
                    <a:p>
                      <a:pPr marL="0" marR="0" lvl="0" indent="0" algn="l" rtl="0" eaLnBrk="1" fontAlgn="auto" latinLnBrk="0" hangingPunct="1">
                        <a:lnSpc>
                          <a:spcPct val="100000"/>
                        </a:lnSpc>
                        <a:spcBef>
                          <a:spcPts val="0"/>
                        </a:spcBef>
                        <a:spcAft>
                          <a:spcPts val="0"/>
                        </a:spcAft>
                        <a:buClrTx/>
                        <a:buSzTx/>
                        <a:buFontTx/>
                        <a:buNone/>
                      </a:pPr>
                      <a:endParaRPr lang="en-US" sz="1200" b="0" i="0" u="none" strike="noStrike">
                        <a:solidFill>
                          <a:srgbClr val="000000"/>
                        </a:solidFill>
                        <a:effectLst/>
                        <a:latin typeface="Calibri"/>
                      </a:endParaRP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305292131"/>
                  </a:ext>
                </a:extLst>
              </a:tr>
              <a:tr h="303962">
                <a:tc>
                  <a:txBody>
                    <a:bodyPr/>
                    <a:lstStyle/>
                    <a:p>
                      <a:pPr marL="0" marR="0" lvl="0" indent="0" algn="l" rtl="0">
                        <a:lnSpc>
                          <a:spcPct val="100000"/>
                        </a:lnSpc>
                        <a:spcBef>
                          <a:spcPts val="0"/>
                        </a:spcBef>
                        <a:spcAft>
                          <a:spcPts val="0"/>
                        </a:spcAft>
                        <a:buClrTx/>
                        <a:buSzTx/>
                        <a:buFontTx/>
                        <a:buNone/>
                      </a:pPr>
                      <a:r>
                        <a:rPr lang="en-US" sz="1200" b="0" i="0" u="none" strike="noStrike">
                          <a:solidFill>
                            <a:srgbClr val="000000"/>
                          </a:solidFill>
                          <a:effectLst/>
                          <a:latin typeface="Calibri"/>
                        </a:rPr>
                        <a:t>Evaluation of Balticconnector capacity allocation principle (FI and EE TSOs) </a:t>
                      </a: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411360647"/>
                  </a:ext>
                </a:extLst>
              </a:tr>
              <a:tr h="303962">
                <a:tc>
                  <a:txBody>
                    <a:bodyPr/>
                    <a:lstStyle/>
                    <a:p>
                      <a:pPr lvl="0">
                        <a:buNone/>
                      </a:pPr>
                      <a:r>
                        <a:rPr lang="en-US" sz="1200" b="0" i="0" u="none" strike="noStrike">
                          <a:solidFill>
                            <a:srgbClr val="000000"/>
                          </a:solidFill>
                          <a:effectLst/>
                          <a:latin typeface="Calibri"/>
                        </a:rPr>
                        <a:t>Assessment of tariff period harmonization</a:t>
                      </a:r>
                      <a:endParaRPr lang="en-US" sz="1200">
                        <a:latin typeface="Calibri"/>
                        <a:cs typeface="Calibri"/>
                      </a:endParaRP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913653894"/>
                  </a:ext>
                </a:extLst>
              </a:tr>
              <a:tr h="303962">
                <a:tc>
                  <a:txBody>
                    <a:bodyPr/>
                    <a:lstStyle/>
                    <a:p>
                      <a:pPr marL="0" marR="0" lvl="0" indent="0" algn="l" rtl="0" eaLnBrk="1" fontAlgn="auto" latinLnBrk="0" hangingPunct="1">
                        <a:lnSpc>
                          <a:spcPct val="100000"/>
                        </a:lnSpc>
                        <a:spcBef>
                          <a:spcPts val="0"/>
                        </a:spcBef>
                        <a:spcAft>
                          <a:spcPts val="0"/>
                        </a:spcAft>
                        <a:buClrTx/>
                        <a:buSzTx/>
                        <a:buFontTx/>
                        <a:buNone/>
                      </a:pPr>
                      <a:r>
                        <a:rPr lang="en-US" sz="1200" b="0" i="0" u="none" strike="noStrike">
                          <a:solidFill>
                            <a:srgbClr val="000000"/>
                          </a:solidFill>
                          <a:effectLst/>
                          <a:latin typeface="+mj-lt"/>
                        </a:rPr>
                        <a:t>Wholesale and retail market forums (exact dates to be announced)</a:t>
                      </a: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4141017831"/>
                  </a:ext>
                </a:extLst>
              </a:tr>
              <a:tr h="303962">
                <a:tc>
                  <a:txBody>
                    <a:bodyPr/>
                    <a:lstStyle/>
                    <a:p>
                      <a:r>
                        <a:rPr lang="en-US" sz="1200">
                          <a:latin typeface="+mj-lt"/>
                        </a:rPr>
                        <a:t>Development and Commissioning of Guarantee of Origin system in Finnish market </a:t>
                      </a: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144689835"/>
                  </a:ext>
                </a:extLst>
              </a:tr>
              <a:tr h="303962">
                <a:tc>
                  <a:txBody>
                    <a:bodyPr/>
                    <a:lstStyle/>
                    <a:p>
                      <a:r>
                        <a:rPr lang="en-US" sz="1200">
                          <a:latin typeface="+mj-lt"/>
                        </a:rPr>
                        <a:t>Transmission tariffs for 2022 published by the end of November</a:t>
                      </a:r>
                      <a:endParaRPr lang="fi-FI" sz="1200">
                        <a:latin typeface="+mj-lt"/>
                      </a:endParaRP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051368322"/>
                  </a:ext>
                </a:extLst>
              </a:tr>
              <a:tr h="303962">
                <a:tc>
                  <a:txBody>
                    <a:bodyPr/>
                    <a:lstStyle/>
                    <a:p>
                      <a:r>
                        <a:rPr lang="en-US" sz="1200">
                          <a:latin typeface="+mj-lt"/>
                        </a:rPr>
                        <a:t>Development of Finnish market area commercial services </a:t>
                      </a:r>
                      <a:endParaRPr lang="fi-FI" sz="1200">
                        <a:latin typeface="+mj-lt"/>
                      </a:endParaRP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578506852"/>
                  </a:ext>
                </a:extLst>
              </a:tr>
              <a:tr h="303962">
                <a:tc>
                  <a:txBody>
                    <a:bodyPr/>
                    <a:lstStyle/>
                    <a:p>
                      <a:r>
                        <a:rPr lang="fi-FI" sz="1200" kern="1200">
                          <a:solidFill>
                            <a:schemeClr val="dk1"/>
                          </a:solidFill>
                          <a:latin typeface="+mj-lt"/>
                          <a:ea typeface="+mn-ea"/>
                          <a:cs typeface="+mn-cs"/>
                        </a:rPr>
                        <a:t>Joint study with Electricity TSO Fingrid on future energy system (hydrogen development in Finland) (in planning phase, detailed schedule and information to be published later)</a:t>
                      </a: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335604565"/>
                  </a:ext>
                </a:extLst>
              </a:tr>
            </a:tbl>
          </a:graphicData>
        </a:graphic>
      </p:graphicFrame>
      <p:sp>
        <p:nvSpPr>
          <p:cNvPr id="13" name="Rectangle 12">
            <a:extLst>
              <a:ext uri="{FF2B5EF4-FFF2-40B4-BE49-F238E27FC236}">
                <a16:creationId xmlns:a16="http://schemas.microsoft.com/office/drawing/2014/main" id="{F5C44AA6-F0D2-4209-B9D7-C0567E4B115E}"/>
              </a:ext>
            </a:extLst>
          </p:cNvPr>
          <p:cNvSpPr/>
          <p:nvPr/>
        </p:nvSpPr>
        <p:spPr>
          <a:xfrm>
            <a:off x="6276582" y="2442972"/>
            <a:ext cx="1728192" cy="15502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1" name="Rectangle 10">
            <a:extLst>
              <a:ext uri="{FF2B5EF4-FFF2-40B4-BE49-F238E27FC236}">
                <a16:creationId xmlns:a16="http://schemas.microsoft.com/office/drawing/2014/main" id="{17A0A698-D69D-48A5-8B07-B3C6510EAA9C}"/>
              </a:ext>
            </a:extLst>
          </p:cNvPr>
          <p:cNvSpPr/>
          <p:nvPr/>
        </p:nvSpPr>
        <p:spPr>
          <a:xfrm>
            <a:off x="8796300" y="3360072"/>
            <a:ext cx="2556284" cy="175086"/>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2" name="Rectangle 11">
            <a:extLst>
              <a:ext uri="{FF2B5EF4-FFF2-40B4-BE49-F238E27FC236}">
                <a16:creationId xmlns:a16="http://schemas.microsoft.com/office/drawing/2014/main" id="{054BB5AF-B58B-40B4-9CD9-E4C76D039F74}"/>
              </a:ext>
            </a:extLst>
          </p:cNvPr>
          <p:cNvSpPr/>
          <p:nvPr/>
        </p:nvSpPr>
        <p:spPr>
          <a:xfrm>
            <a:off x="7572164" y="3068960"/>
            <a:ext cx="936104" cy="17508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4" name="Rectangle 13">
            <a:extLst>
              <a:ext uri="{FF2B5EF4-FFF2-40B4-BE49-F238E27FC236}">
                <a16:creationId xmlns:a16="http://schemas.microsoft.com/office/drawing/2014/main" id="{3CAB1CB3-E9E8-4C8D-80B6-AF1C194785AC}"/>
              </a:ext>
            </a:extLst>
          </p:cNvPr>
          <p:cNvSpPr/>
          <p:nvPr/>
        </p:nvSpPr>
        <p:spPr>
          <a:xfrm>
            <a:off x="10128448" y="3044584"/>
            <a:ext cx="936104" cy="17508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5" name="Rectangle 14">
            <a:extLst>
              <a:ext uri="{FF2B5EF4-FFF2-40B4-BE49-F238E27FC236}">
                <a16:creationId xmlns:a16="http://schemas.microsoft.com/office/drawing/2014/main" id="{A568E0BA-EB8C-4A9B-AD76-FAB209172267}"/>
              </a:ext>
            </a:extLst>
          </p:cNvPr>
          <p:cNvSpPr/>
          <p:nvPr/>
        </p:nvSpPr>
        <p:spPr>
          <a:xfrm>
            <a:off x="10524492" y="3662425"/>
            <a:ext cx="360040" cy="17508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6" name="Rectangle 15">
            <a:extLst>
              <a:ext uri="{FF2B5EF4-FFF2-40B4-BE49-F238E27FC236}">
                <a16:creationId xmlns:a16="http://schemas.microsoft.com/office/drawing/2014/main" id="{4D1D8251-CF31-436A-A92E-11C3B4D267C7}"/>
              </a:ext>
            </a:extLst>
          </p:cNvPr>
          <p:cNvSpPr/>
          <p:nvPr/>
        </p:nvSpPr>
        <p:spPr>
          <a:xfrm>
            <a:off x="6276020" y="3964778"/>
            <a:ext cx="5076564" cy="15502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3" name="Rectangle 22">
            <a:extLst>
              <a:ext uri="{FF2B5EF4-FFF2-40B4-BE49-F238E27FC236}">
                <a16:creationId xmlns:a16="http://schemas.microsoft.com/office/drawing/2014/main" id="{BE92778E-A276-4137-90A9-4074BE9B4F69}"/>
              </a:ext>
            </a:extLst>
          </p:cNvPr>
          <p:cNvSpPr/>
          <p:nvPr/>
        </p:nvSpPr>
        <p:spPr>
          <a:xfrm>
            <a:off x="7586473" y="2746476"/>
            <a:ext cx="2487688" cy="15502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7" name="Rectangle 16">
            <a:extLst>
              <a:ext uri="{FF2B5EF4-FFF2-40B4-BE49-F238E27FC236}">
                <a16:creationId xmlns:a16="http://schemas.microsoft.com/office/drawing/2014/main" id="{4A8334F6-68A8-4439-A9F1-3D7B407AB40A}"/>
              </a:ext>
            </a:extLst>
          </p:cNvPr>
          <p:cNvSpPr/>
          <p:nvPr/>
        </p:nvSpPr>
        <p:spPr>
          <a:xfrm>
            <a:off x="8004372" y="2442972"/>
            <a:ext cx="3278773" cy="155026"/>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8" name="Rectangle 17">
            <a:extLst>
              <a:ext uri="{FF2B5EF4-FFF2-40B4-BE49-F238E27FC236}">
                <a16:creationId xmlns:a16="http://schemas.microsoft.com/office/drawing/2014/main" id="{54B05141-9CEF-4FF1-AC46-0B8D243545C5}"/>
              </a:ext>
            </a:extLst>
          </p:cNvPr>
          <p:cNvSpPr/>
          <p:nvPr/>
        </p:nvSpPr>
        <p:spPr>
          <a:xfrm>
            <a:off x="6577837" y="3364460"/>
            <a:ext cx="2215517" cy="16388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Tree>
    <p:extLst>
      <p:ext uri="{BB962C8B-B14F-4D97-AF65-F5344CB8AC3E}">
        <p14:creationId xmlns:p14="http://schemas.microsoft.com/office/powerpoint/2010/main" val="1030798478"/>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5C2C6C-A709-49DC-9F2B-E0996FB47D90}"/>
              </a:ext>
            </a:extLst>
          </p:cNvPr>
          <p:cNvSpPr>
            <a:spLocks noGrp="1"/>
          </p:cNvSpPr>
          <p:nvPr>
            <p:ph type="subTitle" idx="1"/>
          </p:nvPr>
        </p:nvSpPr>
        <p:spPr>
          <a:xfrm>
            <a:off x="490132" y="6021288"/>
            <a:ext cx="11233150" cy="736717"/>
          </a:xfrm>
        </p:spPr>
        <p:txBody>
          <a:bodyPr/>
          <a:lstStyle/>
          <a:p>
            <a:pPr>
              <a:spcBef>
                <a:spcPts val="600"/>
              </a:spcBef>
            </a:pPr>
            <a:r>
              <a:rPr lang="fi-FI"/>
              <a:t>Erkki Sapp</a:t>
            </a:r>
          </a:p>
          <a:p>
            <a:pPr>
              <a:spcBef>
                <a:spcPts val="600"/>
              </a:spcBef>
            </a:pPr>
            <a:r>
              <a:rPr lang="fi-FI" err="1"/>
              <a:t>Elering</a:t>
            </a:r>
            <a:endParaRPr lang="fi-FI"/>
          </a:p>
        </p:txBody>
      </p:sp>
      <p:sp>
        <p:nvSpPr>
          <p:cNvPr id="3" name="Title 2">
            <a:extLst>
              <a:ext uri="{FF2B5EF4-FFF2-40B4-BE49-F238E27FC236}">
                <a16:creationId xmlns:a16="http://schemas.microsoft.com/office/drawing/2014/main" id="{575C4E50-A724-49A7-BD2B-7FA109F849BB}"/>
              </a:ext>
            </a:extLst>
          </p:cNvPr>
          <p:cNvSpPr>
            <a:spLocks noGrp="1"/>
          </p:cNvSpPr>
          <p:nvPr>
            <p:ph type="ctrTitle"/>
          </p:nvPr>
        </p:nvSpPr>
        <p:spPr>
          <a:xfrm>
            <a:off x="2639616" y="2779591"/>
            <a:ext cx="6264696" cy="1495794"/>
          </a:xfrm>
        </p:spPr>
        <p:txBody>
          <a:bodyPr/>
          <a:lstStyle/>
          <a:p>
            <a:pPr lvl="0"/>
            <a:r>
              <a:rPr lang="en-US" sz="3600" err="1"/>
              <a:t>Elering</a:t>
            </a:r>
            <a:br>
              <a:rPr lang="en-US" sz="3600"/>
            </a:br>
            <a:r>
              <a:rPr lang="en-US" sz="3600"/>
              <a:t>Gas Market Development Activities 2021</a:t>
            </a:r>
            <a:endParaRPr lang="fi-FI" sz="3600"/>
          </a:p>
        </p:txBody>
      </p:sp>
    </p:spTree>
    <p:extLst>
      <p:ext uri="{BB962C8B-B14F-4D97-AF65-F5344CB8AC3E}">
        <p14:creationId xmlns:p14="http://schemas.microsoft.com/office/powerpoint/2010/main" val="3875109206"/>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E2CB-7002-461B-84B2-538058A6EA8C}"/>
              </a:ext>
            </a:extLst>
          </p:cNvPr>
          <p:cNvSpPr>
            <a:spLocks noGrp="1"/>
          </p:cNvSpPr>
          <p:nvPr>
            <p:ph type="title"/>
          </p:nvPr>
        </p:nvSpPr>
        <p:spPr/>
        <p:txBody>
          <a:bodyPr/>
          <a:lstStyle/>
          <a:p>
            <a:r>
              <a:rPr lang="en-US"/>
              <a:t>Key Market Development Activities Estonia 2021</a:t>
            </a:r>
            <a:endParaRPr lang="fi-FI"/>
          </a:p>
        </p:txBody>
      </p:sp>
      <p:sp>
        <p:nvSpPr>
          <p:cNvPr id="4" name="Date Placeholder 3">
            <a:extLst>
              <a:ext uri="{FF2B5EF4-FFF2-40B4-BE49-F238E27FC236}">
                <a16:creationId xmlns:a16="http://schemas.microsoft.com/office/drawing/2014/main" id="{DBFC3208-86EA-4339-B0FA-2889A9BDF649}"/>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05F5A1C3-ADF7-4A98-9A0B-9181AD66119D}"/>
              </a:ext>
            </a:extLst>
          </p:cNvPr>
          <p:cNvSpPr>
            <a:spLocks noGrp="1"/>
          </p:cNvSpPr>
          <p:nvPr>
            <p:ph type="sldNum" sz="quarter" idx="12"/>
          </p:nvPr>
        </p:nvSpPr>
        <p:spPr/>
        <p:txBody>
          <a:bodyPr/>
          <a:lstStyle/>
          <a:p>
            <a:fld id="{D2311017-6C23-4A48-8D88-5CABF0ADC80E}" type="slidenum">
              <a:rPr lang="en-GB" dirty="0" smtClean="0"/>
              <a:t>23</a:t>
            </a:fld>
            <a:endParaRPr lang="en-GB"/>
          </a:p>
        </p:txBody>
      </p:sp>
      <p:graphicFrame>
        <p:nvGraphicFramePr>
          <p:cNvPr id="8" name="Table 8">
            <a:extLst>
              <a:ext uri="{FF2B5EF4-FFF2-40B4-BE49-F238E27FC236}">
                <a16:creationId xmlns:a16="http://schemas.microsoft.com/office/drawing/2014/main" id="{0E2B49F7-B22D-4A26-94EF-405FA720E53C}"/>
              </a:ext>
            </a:extLst>
          </p:cNvPr>
          <p:cNvGraphicFramePr>
            <a:graphicFrameLocks noGrp="1"/>
          </p:cNvGraphicFramePr>
          <p:nvPr>
            <p:extLst>
              <p:ext uri="{D42A27DB-BD31-4B8C-83A1-F6EECF244321}">
                <p14:modId xmlns:p14="http://schemas.microsoft.com/office/powerpoint/2010/main" val="1376302455"/>
              </p:ext>
            </p:extLst>
          </p:nvPr>
        </p:nvGraphicFramePr>
        <p:xfrm>
          <a:off x="463780" y="1874498"/>
          <a:ext cx="10883031" cy="3167335"/>
        </p:xfrm>
        <a:graphic>
          <a:graphicData uri="http://schemas.openxmlformats.org/drawingml/2006/table">
            <a:tbl>
              <a:tblPr firstRow="1" bandRow="1">
                <a:tableStyleId>{21E4AEA4-8DFA-4A89-87EB-49C32662AFE0}</a:tableStyleId>
              </a:tblPr>
              <a:tblGrid>
                <a:gridCol w="5791827">
                  <a:extLst>
                    <a:ext uri="{9D8B030D-6E8A-4147-A177-3AD203B41FA5}">
                      <a16:colId xmlns:a16="http://schemas.microsoft.com/office/drawing/2014/main" val="4120857855"/>
                    </a:ext>
                  </a:extLst>
                </a:gridCol>
                <a:gridCol w="1272801">
                  <a:extLst>
                    <a:ext uri="{9D8B030D-6E8A-4147-A177-3AD203B41FA5}">
                      <a16:colId xmlns:a16="http://schemas.microsoft.com/office/drawing/2014/main" val="3998668266"/>
                    </a:ext>
                  </a:extLst>
                </a:gridCol>
                <a:gridCol w="1272801">
                  <a:extLst>
                    <a:ext uri="{9D8B030D-6E8A-4147-A177-3AD203B41FA5}">
                      <a16:colId xmlns:a16="http://schemas.microsoft.com/office/drawing/2014/main" val="3787635747"/>
                    </a:ext>
                  </a:extLst>
                </a:gridCol>
                <a:gridCol w="1272801">
                  <a:extLst>
                    <a:ext uri="{9D8B030D-6E8A-4147-A177-3AD203B41FA5}">
                      <a16:colId xmlns:a16="http://schemas.microsoft.com/office/drawing/2014/main" val="2881604743"/>
                    </a:ext>
                  </a:extLst>
                </a:gridCol>
                <a:gridCol w="1272801">
                  <a:extLst>
                    <a:ext uri="{9D8B030D-6E8A-4147-A177-3AD203B41FA5}">
                      <a16:colId xmlns:a16="http://schemas.microsoft.com/office/drawing/2014/main" val="3645240894"/>
                    </a:ext>
                  </a:extLst>
                </a:gridCol>
              </a:tblGrid>
              <a:tr h="311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a:p>
                  </a:txBody>
                  <a:tcPr/>
                </a:tc>
                <a:tc>
                  <a:txBody>
                    <a:bodyPr/>
                    <a:lstStyle/>
                    <a:p>
                      <a:r>
                        <a:rPr lang="en-US" sz="1200"/>
                        <a:t>Q1</a:t>
                      </a:r>
                      <a:endParaRPr lang="fi-FI" sz="1200"/>
                    </a:p>
                  </a:txBody>
                  <a:tcPr/>
                </a:tc>
                <a:tc>
                  <a:txBody>
                    <a:bodyPr/>
                    <a:lstStyle/>
                    <a:p>
                      <a:r>
                        <a:rPr lang="en-US" sz="1200"/>
                        <a:t>Q2</a:t>
                      </a:r>
                      <a:endParaRPr lang="fi-FI" sz="1200"/>
                    </a:p>
                  </a:txBody>
                  <a:tcPr/>
                </a:tc>
                <a:tc>
                  <a:txBody>
                    <a:bodyPr/>
                    <a:lstStyle/>
                    <a:p>
                      <a:r>
                        <a:rPr lang="en-US" sz="1200"/>
                        <a:t>Q3</a:t>
                      </a:r>
                      <a:endParaRPr lang="fi-FI" sz="1200"/>
                    </a:p>
                  </a:txBody>
                  <a:tcPr/>
                </a:tc>
                <a:tc>
                  <a:txBody>
                    <a:bodyPr/>
                    <a:lstStyle/>
                    <a:p>
                      <a:r>
                        <a:rPr lang="en-US" sz="1200"/>
                        <a:t>Q4</a:t>
                      </a:r>
                      <a:endParaRPr lang="fi-FI" sz="1200"/>
                    </a:p>
                  </a:txBody>
                  <a:tcPr/>
                </a:tc>
                <a:extLst>
                  <a:ext uri="{0D108BD9-81ED-4DB2-BD59-A6C34878D82A}">
                    <a16:rowId xmlns:a16="http://schemas.microsoft.com/office/drawing/2014/main" val="4044049363"/>
                  </a:ext>
                </a:extLst>
              </a:tr>
              <a:tr h="407944">
                <a:tc>
                  <a:txBody>
                    <a:bodyPr/>
                    <a:lstStyle/>
                    <a:p>
                      <a:pPr marL="0" marR="0" lvl="0" indent="0" algn="l">
                        <a:lnSpc>
                          <a:spcPct val="100000"/>
                        </a:lnSpc>
                        <a:spcBef>
                          <a:spcPts val="0"/>
                        </a:spcBef>
                        <a:spcAft>
                          <a:spcPts val="0"/>
                        </a:spcAft>
                        <a:buNone/>
                      </a:pPr>
                      <a:r>
                        <a:rPr lang="en-US" sz="1200" b="1" i="0" u="none" strike="noStrike" noProof="0">
                          <a:solidFill>
                            <a:schemeClr val="tx1"/>
                          </a:solidFill>
                          <a:effectLst/>
                        </a:rPr>
                        <a:t>Gas Market Council meetings</a:t>
                      </a:r>
                      <a:endParaRPr lang="en-US" b="1">
                        <a:solidFill>
                          <a:schemeClr val="tx1"/>
                        </a:solidFill>
                      </a:endParaRPr>
                    </a:p>
                  </a:txBody>
                  <a:tcPr anchor="ct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305292131"/>
                  </a:ext>
                </a:extLst>
              </a:tr>
              <a:tr h="407944">
                <a:tc>
                  <a:txBody>
                    <a:bodyPr/>
                    <a:lstStyle/>
                    <a:p>
                      <a:pPr lvl="0">
                        <a:buNone/>
                      </a:pPr>
                      <a:r>
                        <a:rPr lang="en-US" sz="1200" b="1" i="0" u="none" strike="noStrike" noProof="0">
                          <a:solidFill>
                            <a:schemeClr val="tx1"/>
                          </a:solidFill>
                          <a:latin typeface="Calibri Light"/>
                        </a:rPr>
                        <a:t>Start using </a:t>
                      </a:r>
                      <a:r>
                        <a:rPr lang="en-US" sz="1200" b="1" i="0" u="none" strike="noStrike" noProof="0" err="1">
                          <a:solidFill>
                            <a:schemeClr val="tx1"/>
                          </a:solidFill>
                          <a:latin typeface="Calibri Light"/>
                        </a:rPr>
                        <a:t>GETBaltic</a:t>
                      </a:r>
                      <a:r>
                        <a:rPr lang="en-US" sz="1200" b="1" i="0" u="none" strike="noStrike" noProof="0">
                          <a:solidFill>
                            <a:schemeClr val="tx1"/>
                          </a:solidFill>
                          <a:latin typeface="Calibri Light"/>
                        </a:rPr>
                        <a:t> UMM system</a:t>
                      </a:r>
                      <a:endParaRPr lang="en-US" b="1">
                        <a:solidFill>
                          <a:schemeClr val="tx1"/>
                        </a:solidFill>
                      </a:endParaRPr>
                    </a:p>
                  </a:txBody>
                  <a:tcPr anchor="ct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411360647"/>
                  </a:ext>
                </a:extLst>
              </a:tr>
              <a:tr h="407944">
                <a:tc>
                  <a:txBody>
                    <a:bodyPr/>
                    <a:lstStyle/>
                    <a:p>
                      <a:pPr marL="0" marR="0" lvl="0" indent="0" algn="l">
                        <a:lnSpc>
                          <a:spcPct val="100000"/>
                        </a:lnSpc>
                        <a:spcBef>
                          <a:spcPts val="0"/>
                        </a:spcBef>
                        <a:spcAft>
                          <a:spcPts val="0"/>
                        </a:spcAft>
                        <a:buNone/>
                      </a:pPr>
                      <a:r>
                        <a:rPr lang="en-US" sz="1200" b="1" i="0" u="none" strike="noStrike" noProof="0" err="1">
                          <a:solidFill>
                            <a:schemeClr val="tx1"/>
                          </a:solidFill>
                          <a:effectLst/>
                        </a:rPr>
                        <a:t>Balticconnector</a:t>
                      </a:r>
                      <a:r>
                        <a:rPr lang="en-US" sz="1200" b="1" i="0" u="none" strike="noStrike" noProof="0">
                          <a:solidFill>
                            <a:schemeClr val="tx1"/>
                          </a:solidFill>
                          <a:effectLst/>
                        </a:rPr>
                        <a:t> capacity allocation methodology assessment</a:t>
                      </a:r>
                      <a:endParaRPr lang="en-US" b="1">
                        <a:solidFill>
                          <a:schemeClr val="tx1"/>
                        </a:solidFill>
                      </a:endParaRPr>
                    </a:p>
                  </a:txBody>
                  <a:tcPr anchor="ct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913653894"/>
                  </a:ext>
                </a:extLst>
              </a:tr>
              <a:tr h="407944">
                <a:tc>
                  <a:txBody>
                    <a:bodyPr/>
                    <a:lstStyle/>
                    <a:p>
                      <a:pPr lvl="0">
                        <a:buNone/>
                      </a:pPr>
                      <a:r>
                        <a:rPr lang="fi-FI" sz="1200" b="1" i="0" u="none" strike="noStrike" noProof="0">
                          <a:solidFill>
                            <a:schemeClr val="tx1"/>
                          </a:solidFill>
                          <a:latin typeface="Calibri Light"/>
                        </a:rPr>
                        <a:t>Analysis and discussion of retail market rules</a:t>
                      </a:r>
                      <a:endParaRPr lang="en-US" b="1" err="1">
                        <a:solidFill>
                          <a:schemeClr val="tx1"/>
                        </a:solidFill>
                      </a:endParaRPr>
                    </a:p>
                  </a:txBody>
                  <a:tcPr anchor="ct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4141017831"/>
                  </a:ext>
                </a:extLst>
              </a:tr>
              <a:tr h="407944">
                <a:tc>
                  <a:txBody>
                    <a:bodyPr/>
                    <a:lstStyle/>
                    <a:p>
                      <a:pPr lvl="0">
                        <a:buNone/>
                      </a:pPr>
                      <a:r>
                        <a:rPr lang="fi-FI" sz="1200" b="1" i="0" u="none" strike="noStrike" noProof="0" err="1">
                          <a:solidFill>
                            <a:schemeClr val="tx1"/>
                          </a:solidFill>
                          <a:latin typeface="Calibri Light"/>
                        </a:rPr>
                        <a:t>Study</a:t>
                      </a:r>
                      <a:r>
                        <a:rPr lang="fi-FI" sz="1200" b="1" i="0" u="none" strike="noStrike" noProof="0">
                          <a:solidFill>
                            <a:schemeClr val="tx1"/>
                          </a:solidFill>
                          <a:latin typeface="Calibri Light"/>
                        </a:rPr>
                        <a:t> on long-</a:t>
                      </a:r>
                      <a:r>
                        <a:rPr lang="fi-FI" sz="1200" b="1" i="0" u="none" strike="noStrike" noProof="0" err="1">
                          <a:solidFill>
                            <a:schemeClr val="tx1"/>
                          </a:solidFill>
                          <a:latin typeface="Calibri Light"/>
                        </a:rPr>
                        <a:t>term</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demand</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development</a:t>
                      </a:r>
                      <a:r>
                        <a:rPr lang="fi-FI" sz="1200" b="1" i="0" u="none" strike="noStrike" noProof="0">
                          <a:solidFill>
                            <a:schemeClr val="tx1"/>
                          </a:solidFill>
                          <a:latin typeface="Calibri Light"/>
                        </a:rPr>
                        <a:t> of </a:t>
                      </a:r>
                      <a:r>
                        <a:rPr lang="fi-FI" sz="1200" b="1" i="0" u="none" strike="noStrike" noProof="0" err="1">
                          <a:solidFill>
                            <a:schemeClr val="tx1"/>
                          </a:solidFill>
                          <a:latin typeface="Calibri Light"/>
                        </a:rPr>
                        <a:t>gaseous</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fuels</a:t>
                      </a:r>
                      <a:endParaRPr lang="en-US" b="1" err="1">
                        <a:solidFill>
                          <a:schemeClr val="tx1"/>
                        </a:solidFill>
                      </a:endParaRPr>
                    </a:p>
                  </a:txBody>
                  <a:tcPr anchor="ct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144689835"/>
                  </a:ext>
                </a:extLst>
              </a:tr>
              <a:tr h="407944">
                <a:tc>
                  <a:txBody>
                    <a:bodyPr/>
                    <a:lstStyle/>
                    <a:p>
                      <a:pPr lvl="0">
                        <a:buNone/>
                      </a:pPr>
                      <a:r>
                        <a:rPr lang="fi-FI" sz="1200" b="1" i="0" u="none" strike="noStrike" noProof="0">
                          <a:solidFill>
                            <a:schemeClr val="tx1"/>
                          </a:solidFill>
                          <a:latin typeface="Calibri Light"/>
                        </a:rPr>
                        <a:t>EE-LV Network </a:t>
                      </a:r>
                      <a:r>
                        <a:rPr lang="fi-FI" sz="1200" b="1" i="0" u="none" strike="noStrike" noProof="0" err="1">
                          <a:solidFill>
                            <a:schemeClr val="tx1"/>
                          </a:solidFill>
                          <a:latin typeface="Calibri Light"/>
                        </a:rPr>
                        <a:t>rules</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assessment</a:t>
                      </a:r>
                      <a:r>
                        <a:rPr lang="fi-FI" sz="1200" b="1" i="0" u="none" strike="noStrike" noProof="0">
                          <a:solidFill>
                            <a:schemeClr val="tx1"/>
                          </a:solidFill>
                          <a:latin typeface="Calibri Light"/>
                        </a:rPr>
                        <a:t> for </a:t>
                      </a:r>
                      <a:r>
                        <a:rPr lang="fi-FI" sz="1200" b="1" i="0" u="none" strike="noStrike" noProof="0" err="1">
                          <a:solidFill>
                            <a:schemeClr val="tx1"/>
                          </a:solidFill>
                          <a:latin typeface="Calibri Light"/>
                        </a:rPr>
                        <a:t>further</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regional</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harmonisation</a:t>
                      </a:r>
                      <a:endParaRPr lang="en-US" b="1" err="1">
                        <a:solidFill>
                          <a:schemeClr val="tx1"/>
                        </a:solidFill>
                      </a:endParaRPr>
                    </a:p>
                  </a:txBody>
                  <a:tcPr anchor="ct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051368322"/>
                  </a:ext>
                </a:extLst>
              </a:tr>
              <a:tr h="407944">
                <a:tc>
                  <a:txBody>
                    <a:bodyPr/>
                    <a:lstStyle/>
                    <a:p>
                      <a:pPr lvl="0">
                        <a:buNone/>
                      </a:pPr>
                      <a:r>
                        <a:rPr lang="fi-FI" sz="1200" b="1" i="0" u="none" strike="noStrike" noProof="0">
                          <a:solidFill>
                            <a:schemeClr val="tx1"/>
                          </a:solidFill>
                          <a:latin typeface="Calibri Light"/>
                        </a:rPr>
                        <a:t>EE-LV </a:t>
                      </a:r>
                      <a:r>
                        <a:rPr lang="fi-FI" sz="1200" b="1" i="0" u="none" strike="noStrike" noProof="0" err="1">
                          <a:solidFill>
                            <a:schemeClr val="tx1"/>
                          </a:solidFill>
                          <a:latin typeface="Calibri Light"/>
                        </a:rPr>
                        <a:t>Balancing</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rules</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assessment</a:t>
                      </a:r>
                      <a:r>
                        <a:rPr lang="fi-FI" sz="1200" b="1" i="0" u="none" strike="noStrike" noProof="0">
                          <a:solidFill>
                            <a:schemeClr val="tx1"/>
                          </a:solidFill>
                          <a:latin typeface="Calibri Light"/>
                        </a:rPr>
                        <a:t> for </a:t>
                      </a:r>
                      <a:r>
                        <a:rPr lang="fi-FI" sz="1200" b="1" i="0" u="none" strike="noStrike" noProof="0" err="1">
                          <a:solidFill>
                            <a:schemeClr val="tx1"/>
                          </a:solidFill>
                          <a:latin typeface="Calibri Light"/>
                        </a:rPr>
                        <a:t>further</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regional</a:t>
                      </a:r>
                      <a:r>
                        <a:rPr lang="fi-FI" sz="1200" b="1" i="0" u="none" strike="noStrike" noProof="0">
                          <a:solidFill>
                            <a:schemeClr val="tx1"/>
                          </a:solidFill>
                          <a:latin typeface="Calibri Light"/>
                        </a:rPr>
                        <a:t> </a:t>
                      </a:r>
                      <a:r>
                        <a:rPr lang="fi-FI" sz="1200" b="1" i="0" u="none" strike="noStrike" noProof="0" err="1">
                          <a:solidFill>
                            <a:schemeClr val="tx1"/>
                          </a:solidFill>
                          <a:latin typeface="Calibri Light"/>
                        </a:rPr>
                        <a:t>harmonisation</a:t>
                      </a:r>
                      <a:endParaRPr lang="en-US" b="1" err="1">
                        <a:solidFill>
                          <a:schemeClr val="tx1"/>
                        </a:solidFill>
                      </a:endParaRPr>
                    </a:p>
                  </a:txBody>
                  <a:tcPr anchor="ct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578506852"/>
                  </a:ext>
                </a:extLst>
              </a:tr>
            </a:tbl>
          </a:graphicData>
        </a:graphic>
      </p:graphicFrame>
      <p:sp>
        <p:nvSpPr>
          <p:cNvPr id="13" name="Rectangle 12">
            <a:extLst>
              <a:ext uri="{FF2B5EF4-FFF2-40B4-BE49-F238E27FC236}">
                <a16:creationId xmlns:a16="http://schemas.microsoft.com/office/drawing/2014/main" id="{F5C44AA6-F0D2-4209-B9D7-C0567E4B115E}"/>
              </a:ext>
            </a:extLst>
          </p:cNvPr>
          <p:cNvSpPr/>
          <p:nvPr/>
        </p:nvSpPr>
        <p:spPr>
          <a:xfrm>
            <a:off x="6410872" y="3099382"/>
            <a:ext cx="1174539" cy="20046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3" name="Flowchart: Sort 2">
            <a:extLst>
              <a:ext uri="{FF2B5EF4-FFF2-40B4-BE49-F238E27FC236}">
                <a16:creationId xmlns:a16="http://schemas.microsoft.com/office/drawing/2014/main" id="{0140CBAE-9B2A-4804-B8C0-67C8D55E3AEF}"/>
              </a:ext>
            </a:extLst>
          </p:cNvPr>
          <p:cNvSpPr/>
          <p:nvPr/>
        </p:nvSpPr>
        <p:spPr>
          <a:xfrm>
            <a:off x="6628286" y="2265119"/>
            <a:ext cx="316209" cy="241784"/>
          </a:xfrm>
          <a:prstGeom prst="flowChartSor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0" name="Flowchart: Sort 9">
            <a:extLst>
              <a:ext uri="{FF2B5EF4-FFF2-40B4-BE49-F238E27FC236}">
                <a16:creationId xmlns:a16="http://schemas.microsoft.com/office/drawing/2014/main" id="{52C2AD58-545A-4609-B966-2D18D6FAB21C}"/>
              </a:ext>
            </a:extLst>
          </p:cNvPr>
          <p:cNvSpPr/>
          <p:nvPr/>
        </p:nvSpPr>
        <p:spPr>
          <a:xfrm>
            <a:off x="10342074" y="2265119"/>
            <a:ext cx="316209" cy="241784"/>
          </a:xfrm>
          <a:prstGeom prst="flowChartSor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1" name="Flowchart: Sort 10">
            <a:extLst>
              <a:ext uri="{FF2B5EF4-FFF2-40B4-BE49-F238E27FC236}">
                <a16:creationId xmlns:a16="http://schemas.microsoft.com/office/drawing/2014/main" id="{AA81F1A3-0D2D-4FF3-B936-E6F169E4E198}"/>
              </a:ext>
            </a:extLst>
          </p:cNvPr>
          <p:cNvSpPr/>
          <p:nvPr/>
        </p:nvSpPr>
        <p:spPr>
          <a:xfrm>
            <a:off x="9032306" y="2265119"/>
            <a:ext cx="316209" cy="241784"/>
          </a:xfrm>
          <a:prstGeom prst="flowChartSor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2" name="Flowchart: Sort 11">
            <a:extLst>
              <a:ext uri="{FF2B5EF4-FFF2-40B4-BE49-F238E27FC236}">
                <a16:creationId xmlns:a16="http://schemas.microsoft.com/office/drawing/2014/main" id="{FA672073-4D20-4592-8339-6A2F6753E920}"/>
              </a:ext>
            </a:extLst>
          </p:cNvPr>
          <p:cNvSpPr/>
          <p:nvPr/>
        </p:nvSpPr>
        <p:spPr>
          <a:xfrm>
            <a:off x="7683412" y="2265119"/>
            <a:ext cx="316209" cy="241784"/>
          </a:xfrm>
          <a:prstGeom prst="flowChartSor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5" name="Flowchart: Sort 14">
            <a:extLst>
              <a:ext uri="{FF2B5EF4-FFF2-40B4-BE49-F238E27FC236}">
                <a16:creationId xmlns:a16="http://schemas.microsoft.com/office/drawing/2014/main" id="{0824A820-7146-42D8-AADD-81CFB1859659}"/>
              </a:ext>
            </a:extLst>
          </p:cNvPr>
          <p:cNvSpPr/>
          <p:nvPr/>
        </p:nvSpPr>
        <p:spPr>
          <a:xfrm>
            <a:off x="6094629" y="2676906"/>
            <a:ext cx="316209" cy="241784"/>
          </a:xfrm>
          <a:prstGeom prst="flowChartSor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8" name="Rectangle 17">
            <a:extLst>
              <a:ext uri="{FF2B5EF4-FFF2-40B4-BE49-F238E27FC236}">
                <a16:creationId xmlns:a16="http://schemas.microsoft.com/office/drawing/2014/main" id="{B9E28C45-48B6-41E0-9707-9BD809933EBE}"/>
              </a:ext>
            </a:extLst>
          </p:cNvPr>
          <p:cNvSpPr/>
          <p:nvPr/>
        </p:nvSpPr>
        <p:spPr>
          <a:xfrm>
            <a:off x="6526327" y="3514377"/>
            <a:ext cx="2154620" cy="20046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0" name="Rectangle 19">
            <a:extLst>
              <a:ext uri="{FF2B5EF4-FFF2-40B4-BE49-F238E27FC236}">
                <a16:creationId xmlns:a16="http://schemas.microsoft.com/office/drawing/2014/main" id="{BF1AE8A2-A14C-4CB5-867D-16B3C5FA49ED}"/>
              </a:ext>
            </a:extLst>
          </p:cNvPr>
          <p:cNvSpPr/>
          <p:nvPr/>
        </p:nvSpPr>
        <p:spPr>
          <a:xfrm>
            <a:off x="7147215" y="3929372"/>
            <a:ext cx="3504796" cy="19789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1" name="Rectangle 20">
            <a:extLst>
              <a:ext uri="{FF2B5EF4-FFF2-40B4-BE49-F238E27FC236}">
                <a16:creationId xmlns:a16="http://schemas.microsoft.com/office/drawing/2014/main" id="{7AAAE9B7-5623-44C9-853A-4993C64139C2}"/>
              </a:ext>
            </a:extLst>
          </p:cNvPr>
          <p:cNvSpPr/>
          <p:nvPr/>
        </p:nvSpPr>
        <p:spPr>
          <a:xfrm>
            <a:off x="6449998" y="4329614"/>
            <a:ext cx="2317538" cy="20046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2" name="Rectangle 21">
            <a:extLst>
              <a:ext uri="{FF2B5EF4-FFF2-40B4-BE49-F238E27FC236}">
                <a16:creationId xmlns:a16="http://schemas.microsoft.com/office/drawing/2014/main" id="{CC6FA706-BCE7-4391-A190-F82304C517B4}"/>
              </a:ext>
            </a:extLst>
          </p:cNvPr>
          <p:cNvSpPr/>
          <p:nvPr/>
        </p:nvSpPr>
        <p:spPr>
          <a:xfrm>
            <a:off x="6449998" y="4733063"/>
            <a:ext cx="2317538" cy="20046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Tree>
    <p:extLst>
      <p:ext uri="{BB962C8B-B14F-4D97-AF65-F5344CB8AC3E}">
        <p14:creationId xmlns:p14="http://schemas.microsoft.com/office/powerpoint/2010/main" val="189477819"/>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5C2C6C-A709-49DC-9F2B-E0996FB47D90}"/>
              </a:ext>
            </a:extLst>
          </p:cNvPr>
          <p:cNvSpPr>
            <a:spLocks noGrp="1"/>
          </p:cNvSpPr>
          <p:nvPr>
            <p:ph type="subTitle" idx="1"/>
          </p:nvPr>
        </p:nvSpPr>
        <p:spPr>
          <a:xfrm>
            <a:off x="490132" y="6021288"/>
            <a:ext cx="11233150" cy="736717"/>
          </a:xfrm>
        </p:spPr>
        <p:txBody>
          <a:bodyPr/>
          <a:lstStyle/>
          <a:p>
            <a:pPr>
              <a:spcBef>
                <a:spcPts val="600"/>
              </a:spcBef>
            </a:pPr>
            <a:r>
              <a:rPr lang="fi-FI"/>
              <a:t>Janis Eisaks</a:t>
            </a:r>
          </a:p>
          <a:p>
            <a:pPr>
              <a:spcBef>
                <a:spcPts val="600"/>
              </a:spcBef>
            </a:pPr>
            <a:r>
              <a:rPr lang="fi-FI" err="1"/>
              <a:t>Conexus</a:t>
            </a:r>
            <a:endParaRPr lang="fi-FI"/>
          </a:p>
        </p:txBody>
      </p:sp>
      <p:sp>
        <p:nvSpPr>
          <p:cNvPr id="3" name="Title 2">
            <a:extLst>
              <a:ext uri="{FF2B5EF4-FFF2-40B4-BE49-F238E27FC236}">
                <a16:creationId xmlns:a16="http://schemas.microsoft.com/office/drawing/2014/main" id="{575C4E50-A724-49A7-BD2B-7FA109F849BB}"/>
              </a:ext>
            </a:extLst>
          </p:cNvPr>
          <p:cNvSpPr>
            <a:spLocks noGrp="1"/>
          </p:cNvSpPr>
          <p:nvPr>
            <p:ph type="ctrTitle"/>
          </p:nvPr>
        </p:nvSpPr>
        <p:spPr>
          <a:xfrm>
            <a:off x="2639616" y="2779591"/>
            <a:ext cx="6264696" cy="1495794"/>
          </a:xfrm>
        </p:spPr>
        <p:txBody>
          <a:bodyPr/>
          <a:lstStyle/>
          <a:p>
            <a:pPr lvl="0"/>
            <a:r>
              <a:rPr lang="en-US" sz="3600"/>
              <a:t>Conexus</a:t>
            </a:r>
            <a:br>
              <a:rPr lang="en-US" sz="3600"/>
            </a:br>
            <a:r>
              <a:rPr lang="en-US" sz="3600"/>
              <a:t>Gas Market Development Activities 2021</a:t>
            </a:r>
            <a:endParaRPr lang="fi-FI" sz="3600"/>
          </a:p>
        </p:txBody>
      </p:sp>
    </p:spTree>
    <p:extLst>
      <p:ext uri="{BB962C8B-B14F-4D97-AF65-F5344CB8AC3E}">
        <p14:creationId xmlns:p14="http://schemas.microsoft.com/office/powerpoint/2010/main" val="1104960998"/>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E2CB-7002-461B-84B2-538058A6EA8C}"/>
              </a:ext>
            </a:extLst>
          </p:cNvPr>
          <p:cNvSpPr>
            <a:spLocks noGrp="1"/>
          </p:cNvSpPr>
          <p:nvPr>
            <p:ph type="title"/>
          </p:nvPr>
        </p:nvSpPr>
        <p:spPr/>
        <p:txBody>
          <a:bodyPr/>
          <a:lstStyle/>
          <a:p>
            <a:r>
              <a:rPr lang="en-US"/>
              <a:t>Key Development Activities Latvia 2021</a:t>
            </a:r>
            <a:endParaRPr lang="fi-FI"/>
          </a:p>
        </p:txBody>
      </p:sp>
      <p:sp>
        <p:nvSpPr>
          <p:cNvPr id="4" name="Date Placeholder 3">
            <a:extLst>
              <a:ext uri="{FF2B5EF4-FFF2-40B4-BE49-F238E27FC236}">
                <a16:creationId xmlns:a16="http://schemas.microsoft.com/office/drawing/2014/main" id="{DBFC3208-86EA-4339-B0FA-2889A9BDF649}"/>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05F5A1C3-ADF7-4A98-9A0B-9181AD66119D}"/>
              </a:ext>
            </a:extLst>
          </p:cNvPr>
          <p:cNvSpPr>
            <a:spLocks noGrp="1"/>
          </p:cNvSpPr>
          <p:nvPr>
            <p:ph type="sldNum" sz="quarter" idx="12"/>
          </p:nvPr>
        </p:nvSpPr>
        <p:spPr/>
        <p:txBody>
          <a:bodyPr/>
          <a:lstStyle/>
          <a:p>
            <a:fld id="{D2311017-6C23-4A48-8D88-5CABF0ADC80E}" type="slidenum">
              <a:rPr lang="en-GB" dirty="0" smtClean="0"/>
              <a:t>25</a:t>
            </a:fld>
            <a:endParaRPr lang="en-GB"/>
          </a:p>
        </p:txBody>
      </p:sp>
      <p:graphicFrame>
        <p:nvGraphicFramePr>
          <p:cNvPr id="8" name="Table 8">
            <a:extLst>
              <a:ext uri="{FF2B5EF4-FFF2-40B4-BE49-F238E27FC236}">
                <a16:creationId xmlns:a16="http://schemas.microsoft.com/office/drawing/2014/main" id="{0E2B49F7-B22D-4A26-94EF-405FA720E53C}"/>
              </a:ext>
            </a:extLst>
          </p:cNvPr>
          <p:cNvGraphicFramePr>
            <a:graphicFrameLocks noGrp="1"/>
          </p:cNvGraphicFramePr>
          <p:nvPr>
            <p:extLst>
              <p:ext uri="{D42A27DB-BD31-4B8C-83A1-F6EECF244321}">
                <p14:modId xmlns:p14="http://schemas.microsoft.com/office/powerpoint/2010/main" val="3821074931"/>
              </p:ext>
            </p:extLst>
          </p:nvPr>
        </p:nvGraphicFramePr>
        <p:xfrm>
          <a:off x="551329" y="1782134"/>
          <a:ext cx="10801255" cy="1403820"/>
        </p:xfrm>
        <a:graphic>
          <a:graphicData uri="http://schemas.openxmlformats.org/drawingml/2006/table">
            <a:tbl>
              <a:tblPr firstRow="1" bandRow="1">
                <a:tableStyleId>{21E4AEA4-8DFA-4A89-87EB-49C32662AFE0}</a:tableStyleId>
              </a:tblPr>
              <a:tblGrid>
                <a:gridCol w="5710051">
                  <a:extLst>
                    <a:ext uri="{9D8B030D-6E8A-4147-A177-3AD203B41FA5}">
                      <a16:colId xmlns:a16="http://schemas.microsoft.com/office/drawing/2014/main" val="4120857855"/>
                    </a:ext>
                  </a:extLst>
                </a:gridCol>
                <a:gridCol w="1272801">
                  <a:extLst>
                    <a:ext uri="{9D8B030D-6E8A-4147-A177-3AD203B41FA5}">
                      <a16:colId xmlns:a16="http://schemas.microsoft.com/office/drawing/2014/main" val="3998668266"/>
                    </a:ext>
                  </a:extLst>
                </a:gridCol>
                <a:gridCol w="1272801">
                  <a:extLst>
                    <a:ext uri="{9D8B030D-6E8A-4147-A177-3AD203B41FA5}">
                      <a16:colId xmlns:a16="http://schemas.microsoft.com/office/drawing/2014/main" val="3787635747"/>
                    </a:ext>
                  </a:extLst>
                </a:gridCol>
                <a:gridCol w="1272801">
                  <a:extLst>
                    <a:ext uri="{9D8B030D-6E8A-4147-A177-3AD203B41FA5}">
                      <a16:colId xmlns:a16="http://schemas.microsoft.com/office/drawing/2014/main" val="2881604743"/>
                    </a:ext>
                  </a:extLst>
                </a:gridCol>
                <a:gridCol w="1272801">
                  <a:extLst>
                    <a:ext uri="{9D8B030D-6E8A-4147-A177-3AD203B41FA5}">
                      <a16:colId xmlns:a16="http://schemas.microsoft.com/office/drawing/2014/main" val="3645240894"/>
                    </a:ext>
                  </a:extLst>
                </a:gridCol>
              </a:tblGrid>
              <a:tr h="268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p>
                  </a:txBody>
                  <a:tcPr/>
                </a:tc>
                <a:tc>
                  <a:txBody>
                    <a:bodyPr/>
                    <a:lstStyle/>
                    <a:p>
                      <a:pPr algn="ctr"/>
                      <a:r>
                        <a:rPr lang="en-US" sz="1200"/>
                        <a:t>Q1</a:t>
                      </a:r>
                      <a:endParaRPr lang="fi-FI" sz="1200"/>
                    </a:p>
                  </a:txBody>
                  <a:tcPr/>
                </a:tc>
                <a:tc>
                  <a:txBody>
                    <a:bodyPr/>
                    <a:lstStyle/>
                    <a:p>
                      <a:pPr algn="ctr"/>
                      <a:r>
                        <a:rPr lang="en-US" sz="1200"/>
                        <a:t>Q2</a:t>
                      </a:r>
                      <a:endParaRPr lang="fi-FI" sz="1200"/>
                    </a:p>
                  </a:txBody>
                  <a:tcPr/>
                </a:tc>
                <a:tc>
                  <a:txBody>
                    <a:bodyPr/>
                    <a:lstStyle/>
                    <a:p>
                      <a:pPr algn="ctr"/>
                      <a:r>
                        <a:rPr lang="en-US" sz="1200"/>
                        <a:t>Q3</a:t>
                      </a:r>
                      <a:endParaRPr lang="fi-FI" sz="1200"/>
                    </a:p>
                  </a:txBody>
                  <a:tcPr/>
                </a:tc>
                <a:tc>
                  <a:txBody>
                    <a:bodyPr/>
                    <a:lstStyle/>
                    <a:p>
                      <a:pPr algn="ctr"/>
                      <a:r>
                        <a:rPr lang="en-US" sz="1200"/>
                        <a:t>Q4</a:t>
                      </a:r>
                      <a:endParaRPr lang="fi-FI" sz="1200"/>
                    </a:p>
                  </a:txBody>
                  <a:tcPr/>
                </a:tc>
                <a:extLst>
                  <a:ext uri="{0D108BD9-81ED-4DB2-BD59-A6C34878D82A}">
                    <a16:rowId xmlns:a16="http://schemas.microsoft.com/office/drawing/2014/main" val="4044049363"/>
                  </a:ext>
                </a:extLst>
              </a:tr>
              <a:tr h="282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err="1">
                          <a:solidFill>
                            <a:srgbClr val="000000"/>
                          </a:solidFill>
                          <a:effectLst/>
                          <a:latin typeface="Calibri" panose="020F0502020204030204" pitchFamily="34" charset="0"/>
                        </a:rPr>
                        <a:t>Approval</a:t>
                      </a:r>
                      <a:r>
                        <a:rPr lang="lv-LV" sz="1200" b="0" i="0" u="none" strike="noStrike">
                          <a:solidFill>
                            <a:srgbClr val="000000"/>
                          </a:solidFill>
                          <a:effectLst/>
                          <a:latin typeface="Calibri" panose="020F0502020204030204" pitchFamily="34" charset="0"/>
                        </a:rPr>
                        <a:t> </a:t>
                      </a:r>
                      <a:r>
                        <a:rPr lang="lv-LV" sz="1200" b="0" i="0" u="none" strike="noStrike" err="1">
                          <a:solidFill>
                            <a:srgbClr val="000000"/>
                          </a:solidFill>
                          <a:effectLst/>
                          <a:latin typeface="Calibri" panose="020F0502020204030204" pitchFamily="34" charset="0"/>
                        </a:rPr>
                        <a:t>of</a:t>
                      </a:r>
                      <a:r>
                        <a:rPr lang="lv-LV" sz="1200" b="0" i="0" u="none" strike="noStrike">
                          <a:solidFill>
                            <a:srgbClr val="000000"/>
                          </a:solidFill>
                          <a:effectLst/>
                          <a:latin typeface="Calibri" panose="020F0502020204030204" pitchFamily="34" charset="0"/>
                        </a:rPr>
                        <a:t> Inčukalns UGS </a:t>
                      </a:r>
                      <a:r>
                        <a:rPr lang="lv-LV" sz="1200" b="0" i="0" u="none" strike="noStrike" err="1">
                          <a:solidFill>
                            <a:srgbClr val="000000"/>
                          </a:solidFill>
                          <a:effectLst/>
                          <a:latin typeface="Calibri" panose="020F0502020204030204" pitchFamily="34" charset="0"/>
                        </a:rPr>
                        <a:t>tariffs</a:t>
                      </a:r>
                      <a:r>
                        <a:rPr lang="lv-LV" sz="1200" b="0" i="0" u="none" strike="noStrike">
                          <a:solidFill>
                            <a:srgbClr val="000000"/>
                          </a:solidFill>
                          <a:effectLst/>
                          <a:latin typeface="Calibri" panose="020F0502020204030204" pitchFamily="34" charset="0"/>
                        </a:rPr>
                        <a:t> </a:t>
                      </a:r>
                      <a:r>
                        <a:rPr lang="lv-LV" sz="1200" b="0" i="0" u="none" strike="noStrike" err="1">
                          <a:solidFill>
                            <a:srgbClr val="000000"/>
                          </a:solidFill>
                          <a:effectLst/>
                          <a:latin typeface="Calibri" panose="020F0502020204030204" pitchFamily="34" charset="0"/>
                        </a:rPr>
                        <a:t>for</a:t>
                      </a:r>
                      <a:r>
                        <a:rPr lang="lv-LV" sz="1200" b="0" i="0" u="none" strike="noStrike">
                          <a:solidFill>
                            <a:srgbClr val="000000"/>
                          </a:solidFill>
                          <a:effectLst/>
                          <a:latin typeface="Calibri" panose="020F0502020204030204" pitchFamily="34" charset="0"/>
                        </a:rPr>
                        <a:t> 5 </a:t>
                      </a:r>
                      <a:r>
                        <a:rPr lang="lv-LV" sz="1200" b="0" i="0" u="none" strike="noStrike" err="1">
                          <a:solidFill>
                            <a:srgbClr val="000000"/>
                          </a:solidFill>
                          <a:effectLst/>
                          <a:latin typeface="Calibri" panose="020F0502020204030204" pitchFamily="34" charset="0"/>
                        </a:rPr>
                        <a:t>year</a:t>
                      </a:r>
                      <a:r>
                        <a:rPr lang="lv-LV" sz="1200" b="0" i="0" u="none" strike="noStrike">
                          <a:solidFill>
                            <a:srgbClr val="000000"/>
                          </a:solidFill>
                          <a:effectLst/>
                          <a:latin typeface="Calibri" panose="020F0502020204030204" pitchFamily="34" charset="0"/>
                        </a:rPr>
                        <a:t> </a:t>
                      </a:r>
                      <a:r>
                        <a:rPr lang="lv-LV" sz="1200" b="0" i="0" u="none" strike="noStrike" err="1">
                          <a:solidFill>
                            <a:srgbClr val="000000"/>
                          </a:solidFill>
                          <a:effectLst/>
                          <a:latin typeface="Calibri" panose="020F0502020204030204" pitchFamily="34" charset="0"/>
                        </a:rPr>
                        <a:t>regulatory</a:t>
                      </a:r>
                      <a:r>
                        <a:rPr lang="lv-LV" sz="1200" b="0" i="0" u="none" strike="noStrike">
                          <a:solidFill>
                            <a:srgbClr val="000000"/>
                          </a:solidFill>
                          <a:effectLst/>
                          <a:latin typeface="Calibri" panose="020F0502020204030204" pitchFamily="34" charset="0"/>
                        </a:rPr>
                        <a:t> period</a:t>
                      </a:r>
                      <a:endParaRPr lang="en-US" sz="1200" b="0" i="0" u="none" strike="noStrike">
                        <a:solidFill>
                          <a:srgbClr val="000000"/>
                        </a:solidFill>
                        <a:effectLst/>
                        <a:latin typeface="Calibri" panose="020F0502020204030204" pitchFamily="34" charset="0"/>
                      </a:endParaRP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305292131"/>
                  </a:ext>
                </a:extLst>
              </a:tr>
              <a:tr h="282375">
                <a:tc>
                  <a:txBody>
                    <a:bodyPr/>
                    <a:lstStyle/>
                    <a:p>
                      <a:r>
                        <a:rPr lang="lv-LV" sz="1200" b="0" i="0" u="none" strike="noStrike">
                          <a:solidFill>
                            <a:srgbClr val="000000"/>
                          </a:solidFill>
                          <a:effectLst/>
                          <a:latin typeface="Calibri" panose="020F0502020204030204" pitchFamily="34" charset="0"/>
                        </a:rPr>
                        <a:t>Introduction of capacity auctions at Inčuklans UGS</a:t>
                      </a:r>
                      <a:endParaRPr lang="en-US" sz="120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411360647"/>
                  </a:ext>
                </a:extLst>
              </a:tr>
              <a:tr h="282375">
                <a:tc>
                  <a:txBody>
                    <a:bodyPr/>
                    <a:lstStyle/>
                    <a:p>
                      <a:r>
                        <a:rPr lang="lv-LV" sz="1200" b="0" i="0" u="none" strike="noStrike" kern="1200">
                          <a:solidFill>
                            <a:srgbClr val="000000"/>
                          </a:solidFill>
                          <a:effectLst/>
                          <a:latin typeface="Calibri" panose="020F0502020204030204" pitchFamily="34" charset="0"/>
                          <a:ea typeface="+mn-ea"/>
                          <a:cs typeface="+mn-cs"/>
                        </a:rPr>
                        <a:t>Market participant events</a:t>
                      </a:r>
                      <a:endParaRPr lang="en-GB" sz="1200" b="0" i="0" u="none" strike="noStrike" kern="1200">
                        <a:solidFill>
                          <a:srgbClr val="000000"/>
                        </a:solidFill>
                        <a:effectLst/>
                        <a:latin typeface="Calibri" panose="020F0502020204030204" pitchFamily="34" charset="0"/>
                        <a:ea typeface="+mn-ea"/>
                        <a:cs typeface="+mn-cs"/>
                      </a:endParaRP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913653894"/>
                  </a:ext>
                </a:extLst>
              </a:tr>
              <a:tr h="282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a:solidFill>
                            <a:srgbClr val="000000"/>
                          </a:solidFill>
                          <a:effectLst/>
                          <a:latin typeface="Calibri" panose="020F0502020204030204" pitchFamily="34" charset="0"/>
                          <a:ea typeface="+mn-ea"/>
                          <a:cs typeface="+mn-cs"/>
                        </a:rPr>
                        <a:t>Introduction of national Guarant</a:t>
                      </a:r>
                      <a:r>
                        <a:rPr lang="en-US" sz="1200" b="0" i="0" u="none" strike="noStrike" kern="1200">
                          <a:solidFill>
                            <a:srgbClr val="000000"/>
                          </a:solidFill>
                          <a:effectLst/>
                          <a:latin typeface="Calibri" panose="020F0502020204030204" pitchFamily="34" charset="0"/>
                          <a:ea typeface="+mn-ea"/>
                          <a:cs typeface="+mn-cs"/>
                        </a:rPr>
                        <a:t>e</a:t>
                      </a:r>
                      <a:r>
                        <a:rPr lang="lv-LV" sz="1200" b="0" i="0" u="none" strike="noStrike" kern="1200">
                          <a:solidFill>
                            <a:srgbClr val="000000"/>
                          </a:solidFill>
                          <a:effectLst/>
                          <a:latin typeface="Calibri" panose="020F0502020204030204" pitchFamily="34" charset="0"/>
                          <a:ea typeface="+mn-ea"/>
                          <a:cs typeface="+mn-cs"/>
                        </a:rPr>
                        <a:t>es of Origin system</a:t>
                      </a:r>
                      <a:endParaRPr lang="en-US" sz="1200" b="0" i="0" u="none" strike="noStrike" kern="1200">
                        <a:solidFill>
                          <a:srgbClr val="000000"/>
                        </a:solidFill>
                        <a:effectLst/>
                        <a:latin typeface="Calibri" panose="020F0502020204030204" pitchFamily="34" charset="0"/>
                        <a:ea typeface="+mn-ea"/>
                        <a:cs typeface="+mn-cs"/>
                      </a:endParaRPr>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4141017831"/>
                  </a:ext>
                </a:extLst>
              </a:tr>
            </a:tbl>
          </a:graphicData>
        </a:graphic>
      </p:graphicFrame>
      <p:sp>
        <p:nvSpPr>
          <p:cNvPr id="10" name="Rectangle 9">
            <a:extLst>
              <a:ext uri="{FF2B5EF4-FFF2-40B4-BE49-F238E27FC236}">
                <a16:creationId xmlns:a16="http://schemas.microsoft.com/office/drawing/2014/main" id="{E8453321-547C-4801-ADED-F2E31F9E7BD9}"/>
              </a:ext>
            </a:extLst>
          </p:cNvPr>
          <p:cNvSpPr/>
          <p:nvPr/>
        </p:nvSpPr>
        <p:spPr>
          <a:xfrm>
            <a:off x="8911789" y="2723891"/>
            <a:ext cx="1039035" cy="1124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2" name="Rectangle 11">
            <a:extLst>
              <a:ext uri="{FF2B5EF4-FFF2-40B4-BE49-F238E27FC236}">
                <a16:creationId xmlns:a16="http://schemas.microsoft.com/office/drawing/2014/main" id="{1D356CD7-C324-48FD-A4A9-99996D156368}"/>
              </a:ext>
            </a:extLst>
          </p:cNvPr>
          <p:cNvSpPr/>
          <p:nvPr/>
        </p:nvSpPr>
        <p:spPr>
          <a:xfrm>
            <a:off x="6372536" y="3000789"/>
            <a:ext cx="4916270" cy="1124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4" name="Rectangle 13">
            <a:extLst>
              <a:ext uri="{FF2B5EF4-FFF2-40B4-BE49-F238E27FC236}">
                <a16:creationId xmlns:a16="http://schemas.microsoft.com/office/drawing/2014/main" id="{B5CEB015-4B8A-4526-A8C5-9758EDAA5726}"/>
              </a:ext>
            </a:extLst>
          </p:cNvPr>
          <p:cNvSpPr/>
          <p:nvPr/>
        </p:nvSpPr>
        <p:spPr>
          <a:xfrm>
            <a:off x="10249771" y="2723891"/>
            <a:ext cx="1039035" cy="1124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5" name="Rectangle 14">
            <a:extLst>
              <a:ext uri="{FF2B5EF4-FFF2-40B4-BE49-F238E27FC236}">
                <a16:creationId xmlns:a16="http://schemas.microsoft.com/office/drawing/2014/main" id="{78ECFB50-7B56-443F-90FB-9DC1BA24EFBB}"/>
              </a:ext>
            </a:extLst>
          </p:cNvPr>
          <p:cNvSpPr/>
          <p:nvPr/>
        </p:nvSpPr>
        <p:spPr>
          <a:xfrm>
            <a:off x="6372536" y="2129009"/>
            <a:ext cx="1039035" cy="1124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6" name="Rectangle 15">
            <a:extLst>
              <a:ext uri="{FF2B5EF4-FFF2-40B4-BE49-F238E27FC236}">
                <a16:creationId xmlns:a16="http://schemas.microsoft.com/office/drawing/2014/main" id="{32DEA9E2-8CD1-4CDD-A4A2-072D25B6E3AB}"/>
              </a:ext>
            </a:extLst>
          </p:cNvPr>
          <p:cNvSpPr/>
          <p:nvPr/>
        </p:nvSpPr>
        <p:spPr>
          <a:xfrm>
            <a:off x="6372536" y="2703348"/>
            <a:ext cx="1039035" cy="1124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7" name="Rectangle 16">
            <a:extLst>
              <a:ext uri="{FF2B5EF4-FFF2-40B4-BE49-F238E27FC236}">
                <a16:creationId xmlns:a16="http://schemas.microsoft.com/office/drawing/2014/main" id="{9E37D86D-3860-4AB4-899D-F315E73DD5A7}"/>
              </a:ext>
            </a:extLst>
          </p:cNvPr>
          <p:cNvSpPr/>
          <p:nvPr/>
        </p:nvSpPr>
        <p:spPr>
          <a:xfrm>
            <a:off x="6372536" y="2434481"/>
            <a:ext cx="1039035" cy="1124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8" name="Rectangle 17">
            <a:extLst>
              <a:ext uri="{FF2B5EF4-FFF2-40B4-BE49-F238E27FC236}">
                <a16:creationId xmlns:a16="http://schemas.microsoft.com/office/drawing/2014/main" id="{BF5F6E32-81D4-4C26-8396-81E8978CD7AD}"/>
              </a:ext>
            </a:extLst>
          </p:cNvPr>
          <p:cNvSpPr/>
          <p:nvPr/>
        </p:nvSpPr>
        <p:spPr>
          <a:xfrm>
            <a:off x="7620871" y="2434481"/>
            <a:ext cx="2329953" cy="1124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Tree>
    <p:extLst>
      <p:ext uri="{BB962C8B-B14F-4D97-AF65-F5344CB8AC3E}">
        <p14:creationId xmlns:p14="http://schemas.microsoft.com/office/powerpoint/2010/main" val="2141370328"/>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5C2C6C-A709-49DC-9F2B-E0996FB47D90}"/>
              </a:ext>
            </a:extLst>
          </p:cNvPr>
          <p:cNvSpPr>
            <a:spLocks noGrp="1"/>
          </p:cNvSpPr>
          <p:nvPr>
            <p:ph type="subTitle" idx="1"/>
          </p:nvPr>
        </p:nvSpPr>
        <p:spPr>
          <a:xfrm>
            <a:off x="490132" y="6021288"/>
            <a:ext cx="11233150" cy="736717"/>
          </a:xfrm>
        </p:spPr>
        <p:txBody>
          <a:bodyPr/>
          <a:lstStyle/>
          <a:p>
            <a:pPr>
              <a:spcBef>
                <a:spcPts val="600"/>
              </a:spcBef>
            </a:pPr>
            <a:r>
              <a:rPr lang="fi-FI"/>
              <a:t>Vytautas Ruolia</a:t>
            </a:r>
          </a:p>
          <a:p>
            <a:pPr>
              <a:spcBef>
                <a:spcPts val="600"/>
              </a:spcBef>
            </a:pPr>
            <a:r>
              <a:rPr lang="fi-FI" err="1"/>
              <a:t>Amber</a:t>
            </a:r>
            <a:r>
              <a:rPr lang="fi-FI"/>
              <a:t> Grid</a:t>
            </a:r>
          </a:p>
        </p:txBody>
      </p:sp>
      <p:sp>
        <p:nvSpPr>
          <p:cNvPr id="3" name="Title 2">
            <a:extLst>
              <a:ext uri="{FF2B5EF4-FFF2-40B4-BE49-F238E27FC236}">
                <a16:creationId xmlns:a16="http://schemas.microsoft.com/office/drawing/2014/main" id="{575C4E50-A724-49A7-BD2B-7FA109F849BB}"/>
              </a:ext>
            </a:extLst>
          </p:cNvPr>
          <p:cNvSpPr>
            <a:spLocks noGrp="1"/>
          </p:cNvSpPr>
          <p:nvPr>
            <p:ph type="ctrTitle"/>
          </p:nvPr>
        </p:nvSpPr>
        <p:spPr>
          <a:xfrm>
            <a:off x="2639616" y="2779591"/>
            <a:ext cx="6264696" cy="1495794"/>
          </a:xfrm>
        </p:spPr>
        <p:txBody>
          <a:bodyPr/>
          <a:lstStyle/>
          <a:p>
            <a:r>
              <a:rPr lang="en-US" sz="3600"/>
              <a:t>Amber Grid</a:t>
            </a:r>
            <a:br>
              <a:rPr lang="en-US" sz="3600"/>
            </a:br>
            <a:r>
              <a:rPr lang="en-US" sz="3600"/>
              <a:t>Gas Market Development Activities 2021</a:t>
            </a:r>
            <a:endParaRPr lang="fi-FI" sz="3600">
              <a:cs typeface="Calibri"/>
            </a:endParaRPr>
          </a:p>
        </p:txBody>
      </p:sp>
    </p:spTree>
    <p:extLst>
      <p:ext uri="{BB962C8B-B14F-4D97-AF65-F5344CB8AC3E}">
        <p14:creationId xmlns:p14="http://schemas.microsoft.com/office/powerpoint/2010/main" val="347656960"/>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E2CB-7002-461B-84B2-538058A6EA8C}"/>
              </a:ext>
            </a:extLst>
          </p:cNvPr>
          <p:cNvSpPr>
            <a:spLocks noGrp="1"/>
          </p:cNvSpPr>
          <p:nvPr>
            <p:ph type="title"/>
          </p:nvPr>
        </p:nvSpPr>
        <p:spPr/>
        <p:txBody>
          <a:bodyPr/>
          <a:lstStyle/>
          <a:p>
            <a:r>
              <a:rPr lang="en-US"/>
              <a:t>Key Development Activities in Lithuania 2021</a:t>
            </a:r>
            <a:endParaRPr lang="fi-FI"/>
          </a:p>
        </p:txBody>
      </p:sp>
      <p:sp>
        <p:nvSpPr>
          <p:cNvPr id="4" name="Date Placeholder 3">
            <a:extLst>
              <a:ext uri="{FF2B5EF4-FFF2-40B4-BE49-F238E27FC236}">
                <a16:creationId xmlns:a16="http://schemas.microsoft.com/office/drawing/2014/main" id="{DBFC3208-86EA-4339-B0FA-2889A9BDF649}"/>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05F5A1C3-ADF7-4A98-9A0B-9181AD66119D}"/>
              </a:ext>
            </a:extLst>
          </p:cNvPr>
          <p:cNvSpPr>
            <a:spLocks noGrp="1"/>
          </p:cNvSpPr>
          <p:nvPr>
            <p:ph type="sldNum" sz="quarter" idx="12"/>
          </p:nvPr>
        </p:nvSpPr>
        <p:spPr/>
        <p:txBody>
          <a:bodyPr/>
          <a:lstStyle/>
          <a:p>
            <a:fld id="{D2311017-6C23-4A48-8D88-5CABF0ADC80E}" type="slidenum">
              <a:rPr lang="en-GB" dirty="0" smtClean="0"/>
              <a:t>27</a:t>
            </a:fld>
            <a:endParaRPr lang="en-GB"/>
          </a:p>
        </p:txBody>
      </p:sp>
      <p:graphicFrame>
        <p:nvGraphicFramePr>
          <p:cNvPr id="8" name="Table 8">
            <a:extLst>
              <a:ext uri="{FF2B5EF4-FFF2-40B4-BE49-F238E27FC236}">
                <a16:creationId xmlns:a16="http://schemas.microsoft.com/office/drawing/2014/main" id="{0E2B49F7-B22D-4A26-94EF-405FA720E53C}"/>
              </a:ext>
            </a:extLst>
          </p:cNvPr>
          <p:cNvGraphicFramePr>
            <a:graphicFrameLocks noGrp="1"/>
          </p:cNvGraphicFramePr>
          <p:nvPr>
            <p:extLst>
              <p:ext uri="{D42A27DB-BD31-4B8C-83A1-F6EECF244321}">
                <p14:modId xmlns:p14="http://schemas.microsoft.com/office/powerpoint/2010/main" val="2076424148"/>
              </p:ext>
            </p:extLst>
          </p:nvPr>
        </p:nvGraphicFramePr>
        <p:xfrm>
          <a:off x="469553" y="1782134"/>
          <a:ext cx="10883031" cy="3402330"/>
        </p:xfrm>
        <a:graphic>
          <a:graphicData uri="http://schemas.openxmlformats.org/drawingml/2006/table">
            <a:tbl>
              <a:tblPr firstRow="1" bandRow="1">
                <a:tableStyleId>{21E4AEA4-8DFA-4A89-87EB-49C32662AFE0}</a:tableStyleId>
              </a:tblPr>
              <a:tblGrid>
                <a:gridCol w="5791827">
                  <a:extLst>
                    <a:ext uri="{9D8B030D-6E8A-4147-A177-3AD203B41FA5}">
                      <a16:colId xmlns:a16="http://schemas.microsoft.com/office/drawing/2014/main" val="4120857855"/>
                    </a:ext>
                  </a:extLst>
                </a:gridCol>
                <a:gridCol w="1272801">
                  <a:extLst>
                    <a:ext uri="{9D8B030D-6E8A-4147-A177-3AD203B41FA5}">
                      <a16:colId xmlns:a16="http://schemas.microsoft.com/office/drawing/2014/main" val="3998668266"/>
                    </a:ext>
                  </a:extLst>
                </a:gridCol>
                <a:gridCol w="1272801">
                  <a:extLst>
                    <a:ext uri="{9D8B030D-6E8A-4147-A177-3AD203B41FA5}">
                      <a16:colId xmlns:a16="http://schemas.microsoft.com/office/drawing/2014/main" val="3787635747"/>
                    </a:ext>
                  </a:extLst>
                </a:gridCol>
                <a:gridCol w="1272801">
                  <a:extLst>
                    <a:ext uri="{9D8B030D-6E8A-4147-A177-3AD203B41FA5}">
                      <a16:colId xmlns:a16="http://schemas.microsoft.com/office/drawing/2014/main" val="2881604743"/>
                    </a:ext>
                  </a:extLst>
                </a:gridCol>
                <a:gridCol w="1272801">
                  <a:extLst>
                    <a:ext uri="{9D8B030D-6E8A-4147-A177-3AD203B41FA5}">
                      <a16:colId xmlns:a16="http://schemas.microsoft.com/office/drawing/2014/main" val="3645240894"/>
                    </a:ext>
                  </a:extLst>
                </a:gridCol>
              </a:tblGrid>
              <a:tr h="268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p>
                  </a:txBody>
                  <a:tcPr/>
                </a:tc>
                <a:tc>
                  <a:txBody>
                    <a:bodyPr/>
                    <a:lstStyle/>
                    <a:p>
                      <a:r>
                        <a:rPr lang="en-US" sz="1200"/>
                        <a:t>Q1</a:t>
                      </a:r>
                      <a:endParaRPr lang="fi-FI" sz="1200"/>
                    </a:p>
                  </a:txBody>
                  <a:tcPr/>
                </a:tc>
                <a:tc>
                  <a:txBody>
                    <a:bodyPr/>
                    <a:lstStyle/>
                    <a:p>
                      <a:r>
                        <a:rPr lang="en-US" sz="1200"/>
                        <a:t>Q2</a:t>
                      </a:r>
                      <a:endParaRPr lang="fi-FI" sz="1200"/>
                    </a:p>
                  </a:txBody>
                  <a:tcPr/>
                </a:tc>
                <a:tc>
                  <a:txBody>
                    <a:bodyPr/>
                    <a:lstStyle/>
                    <a:p>
                      <a:r>
                        <a:rPr lang="en-US" sz="1200"/>
                        <a:t>Q3</a:t>
                      </a:r>
                      <a:endParaRPr lang="fi-FI" sz="1200"/>
                    </a:p>
                  </a:txBody>
                  <a:tcPr/>
                </a:tc>
                <a:tc>
                  <a:txBody>
                    <a:bodyPr/>
                    <a:lstStyle/>
                    <a:p>
                      <a:r>
                        <a:rPr lang="en-US" sz="1200"/>
                        <a:t>Q4</a:t>
                      </a:r>
                      <a:endParaRPr lang="fi-FI" sz="1200"/>
                    </a:p>
                  </a:txBody>
                  <a:tcPr/>
                </a:tc>
                <a:extLst>
                  <a:ext uri="{0D108BD9-81ED-4DB2-BD59-A6C34878D82A}">
                    <a16:rowId xmlns:a16="http://schemas.microsoft.com/office/drawing/2014/main" val="4044049363"/>
                  </a:ext>
                </a:extLst>
              </a:tr>
              <a:tr h="282375">
                <a:tc>
                  <a:txBody>
                    <a:bodyPr/>
                    <a:lstStyle/>
                    <a:p>
                      <a:pPr lvl="0" algn="l">
                        <a:lnSpc>
                          <a:spcPct val="100000"/>
                        </a:lnSpc>
                        <a:spcBef>
                          <a:spcPts val="0"/>
                        </a:spcBef>
                        <a:spcAft>
                          <a:spcPts val="0"/>
                        </a:spcAft>
                        <a:buNone/>
                      </a:pPr>
                      <a:r>
                        <a:rPr lang="en-GB" sz="1200" b="0" i="0" u="none" strike="noStrike" noProof="0">
                          <a:effectLst/>
                        </a:rPr>
                        <a:t>Harmonization of capacity management on Kiemėnai IP:</a:t>
                      </a:r>
                      <a:endParaRPr lang="en-GB" noProof="0"/>
                    </a:p>
                    <a:p>
                      <a:pPr lvl="0" algn="l">
                        <a:lnSpc>
                          <a:spcPct val="100000"/>
                        </a:lnSpc>
                        <a:spcBef>
                          <a:spcPts val="0"/>
                        </a:spcBef>
                        <a:spcAft>
                          <a:spcPts val="0"/>
                        </a:spcAft>
                        <a:buNone/>
                      </a:pPr>
                      <a:r>
                        <a:rPr lang="en-GB" sz="1200" b="0" i="0" u="none" strike="noStrike" noProof="0">
                          <a:effectLst/>
                        </a:rPr>
                        <a:t>•Dynamic technical capacity calculation at Kiemenai IP; </a:t>
                      </a:r>
                      <a:endParaRPr lang="en-GB" noProof="0"/>
                    </a:p>
                    <a:p>
                      <a:pPr lvl="0" algn="l">
                        <a:lnSpc>
                          <a:spcPct val="100000"/>
                        </a:lnSpc>
                        <a:spcBef>
                          <a:spcPts val="0"/>
                        </a:spcBef>
                        <a:spcAft>
                          <a:spcPts val="0"/>
                        </a:spcAft>
                        <a:buNone/>
                      </a:pPr>
                      <a:r>
                        <a:rPr lang="en-GB" sz="1200" b="0" i="0" u="none" strike="noStrike" noProof="0">
                          <a:effectLst/>
                        </a:rPr>
                        <a:t>•Different capacity allocation issues at Kiemėnai point (resolve the issue of equalization of capacity placed on the market).</a:t>
                      </a:r>
                      <a:endParaRPr lang="en-GB" noProof="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1305292131"/>
                  </a:ext>
                </a:extLst>
              </a:tr>
              <a:tr h="476250">
                <a:tc>
                  <a:txBody>
                    <a:bodyPr/>
                    <a:lstStyle/>
                    <a:p>
                      <a:pPr lvl="0" algn="l">
                        <a:lnSpc>
                          <a:spcPct val="100000"/>
                        </a:lnSpc>
                        <a:spcBef>
                          <a:spcPts val="0"/>
                        </a:spcBef>
                        <a:spcAft>
                          <a:spcPts val="0"/>
                        </a:spcAft>
                        <a:buNone/>
                      </a:pPr>
                      <a:r>
                        <a:rPr lang="en-GB" sz="1200" b="0" i="0" u="none" strike="noStrike" noProof="0">
                          <a:latin typeface="Calibri Light"/>
                        </a:rPr>
                        <a:t>Publication of Lithuanian transmission tariffs, effective from 01 01 2022 (incl. Santaka (GIPL) Interconnection Point), publication by 31 05 2021.</a:t>
                      </a:r>
                      <a:endParaRPr lang="en-GB" noProof="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411360647"/>
                  </a:ext>
                </a:extLst>
              </a:tr>
              <a:tr h="282375">
                <a:tc>
                  <a:txBody>
                    <a:bodyPr/>
                    <a:lstStyle/>
                    <a:p>
                      <a:pPr lvl="0" algn="l">
                        <a:lnSpc>
                          <a:spcPct val="100000"/>
                        </a:lnSpc>
                        <a:spcBef>
                          <a:spcPts val="0"/>
                        </a:spcBef>
                        <a:spcAft>
                          <a:spcPts val="0"/>
                        </a:spcAft>
                        <a:buNone/>
                      </a:pPr>
                      <a:r>
                        <a:rPr lang="en-GB" sz="1200" b="0" i="0" u="none" strike="noStrike" noProof="0">
                          <a:effectLst/>
                        </a:rPr>
                        <a:t>Public Consultation of amendments of Amber Grid Network and Balancing Rules (incl. GIPL capacity auctioning, harmonization with LV-EE and FI rules), effective from 01 01 2022.</a:t>
                      </a:r>
                      <a:endParaRPr lang="en-GB" noProof="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913653894"/>
                  </a:ext>
                </a:extLst>
              </a:tr>
              <a:tr h="222250">
                <a:tc>
                  <a:txBody>
                    <a:bodyPr/>
                    <a:lstStyle/>
                    <a:p>
                      <a:pPr lvl="0" algn="l">
                        <a:lnSpc>
                          <a:spcPct val="100000"/>
                        </a:lnSpc>
                        <a:spcBef>
                          <a:spcPts val="0"/>
                        </a:spcBef>
                        <a:spcAft>
                          <a:spcPts val="0"/>
                        </a:spcAft>
                        <a:buNone/>
                      </a:pPr>
                      <a:r>
                        <a:rPr lang="en-GB" sz="1200" b="0" i="0" u="none" strike="noStrike" noProof="0"/>
                        <a:t>Announcement of plans on the first auction of the capacity of Santaka (GIPL) IP, announcement expected in June/July 2021.</a:t>
                      </a:r>
                      <a:endParaRPr lang="en-GB" noProof="0"/>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4141017831"/>
                  </a:ext>
                </a:extLst>
              </a:tr>
              <a:tr h="222250">
                <a:tc>
                  <a:txBody>
                    <a:bodyPr/>
                    <a:lstStyle/>
                    <a:p>
                      <a:pPr lvl="0" algn="l">
                        <a:lnSpc>
                          <a:spcPct val="100000"/>
                        </a:lnSpc>
                        <a:spcBef>
                          <a:spcPts val="0"/>
                        </a:spcBef>
                        <a:spcAft>
                          <a:spcPts val="0"/>
                        </a:spcAft>
                        <a:buNone/>
                      </a:pPr>
                      <a:r>
                        <a:rPr lang="en-GB" sz="1200" b="0" i="0" u="none" strike="noStrike" noProof="0">
                          <a:latin typeface="Calibri Light"/>
                        </a:rPr>
                        <a:t>Approval of amendments of Amber Grid Network and Balancing Rules, effective from 01 01 2022.</a:t>
                      </a:r>
                      <a:endParaRPr lang="en-GB" sz="1200" b="0" i="0" u="none" strike="noStrike" noProof="0"/>
                    </a:p>
                  </a:txBody>
                  <a:tcPr/>
                </a:tc>
                <a:tc>
                  <a:txBody>
                    <a:bodyPr/>
                    <a:lstStyle/>
                    <a:p>
                      <a:pPr lvl="0">
                        <a:buNone/>
                      </a:pPr>
                      <a:endParaRPr lang="fi-FI" sz="1200"/>
                    </a:p>
                  </a:txBody>
                  <a:tcPr/>
                </a:tc>
                <a:tc>
                  <a:txBody>
                    <a:bodyPr/>
                    <a:lstStyle/>
                    <a:p>
                      <a:pPr lvl="0">
                        <a:buNone/>
                      </a:pPr>
                      <a:endParaRPr lang="fi-FI" sz="1200"/>
                    </a:p>
                  </a:txBody>
                  <a:tcPr/>
                </a:tc>
                <a:tc>
                  <a:txBody>
                    <a:bodyPr/>
                    <a:lstStyle/>
                    <a:p>
                      <a:pPr lvl="0">
                        <a:buNone/>
                      </a:pPr>
                      <a:endParaRPr lang="fi-FI" sz="1200"/>
                    </a:p>
                  </a:txBody>
                  <a:tcPr/>
                </a:tc>
                <a:tc>
                  <a:txBody>
                    <a:bodyPr/>
                    <a:lstStyle/>
                    <a:p>
                      <a:pPr lvl="0">
                        <a:buNone/>
                      </a:pPr>
                      <a:endParaRPr lang="fi-FI" sz="1200"/>
                    </a:p>
                  </a:txBody>
                  <a:tcPr/>
                </a:tc>
                <a:extLst>
                  <a:ext uri="{0D108BD9-81ED-4DB2-BD59-A6C34878D82A}">
                    <a16:rowId xmlns:a16="http://schemas.microsoft.com/office/drawing/2014/main" val="2710460137"/>
                  </a:ext>
                </a:extLst>
              </a:tr>
              <a:tr h="282375">
                <a:tc>
                  <a:txBody>
                    <a:bodyPr/>
                    <a:lstStyle/>
                    <a:p>
                      <a:pPr lvl="0" algn="l">
                        <a:lnSpc>
                          <a:spcPct val="100000"/>
                        </a:lnSpc>
                        <a:spcBef>
                          <a:spcPts val="0"/>
                        </a:spcBef>
                        <a:spcAft>
                          <a:spcPts val="0"/>
                        </a:spcAft>
                        <a:buNone/>
                      </a:pPr>
                      <a:r>
                        <a:rPr lang="en-GB" sz="1200" b="0" i="0" u="none" strike="noStrike" noProof="0">
                          <a:latin typeface="Calibri Light"/>
                        </a:rPr>
                        <a:t>The launch of a new IT platform for data exchange with network users  (capacity booking, nominations, imbalance position, etc.), expected in early December 2021</a:t>
                      </a:r>
                      <a:endParaRPr lang="en-GB"/>
                    </a:p>
                  </a:txBody>
                  <a:tcPr/>
                </a:tc>
                <a:tc>
                  <a:txBody>
                    <a:bodyPr/>
                    <a:lstStyle/>
                    <a:p>
                      <a:endParaRPr lang="fi-FI" sz="1200"/>
                    </a:p>
                  </a:txBody>
                  <a:tcPr/>
                </a:tc>
                <a:tc>
                  <a:txBody>
                    <a:bodyPr/>
                    <a:lstStyle/>
                    <a:p>
                      <a:endParaRPr lang="fi-FI" sz="1200"/>
                    </a:p>
                  </a:txBody>
                  <a:tcPr/>
                </a:tc>
                <a:tc>
                  <a:txBody>
                    <a:bodyPr/>
                    <a:lstStyle/>
                    <a:p>
                      <a:endParaRPr lang="fi-FI" sz="1200"/>
                    </a:p>
                  </a:txBody>
                  <a:tcPr/>
                </a:tc>
                <a:tc>
                  <a:txBody>
                    <a:bodyPr/>
                    <a:lstStyle/>
                    <a:p>
                      <a:endParaRPr lang="fi-FI" sz="1200"/>
                    </a:p>
                  </a:txBody>
                  <a:tcPr/>
                </a:tc>
                <a:extLst>
                  <a:ext uri="{0D108BD9-81ED-4DB2-BD59-A6C34878D82A}">
                    <a16:rowId xmlns:a16="http://schemas.microsoft.com/office/drawing/2014/main" val="2051368322"/>
                  </a:ext>
                </a:extLst>
              </a:tr>
            </a:tbl>
          </a:graphicData>
        </a:graphic>
      </p:graphicFrame>
      <p:sp>
        <p:nvSpPr>
          <p:cNvPr id="13" name="Rectangle 12">
            <a:extLst>
              <a:ext uri="{FF2B5EF4-FFF2-40B4-BE49-F238E27FC236}">
                <a16:creationId xmlns:a16="http://schemas.microsoft.com/office/drawing/2014/main" id="{F5C44AA6-F0D2-4209-B9D7-C0567E4B115E}"/>
              </a:ext>
            </a:extLst>
          </p:cNvPr>
          <p:cNvSpPr/>
          <p:nvPr/>
        </p:nvSpPr>
        <p:spPr>
          <a:xfrm>
            <a:off x="6919509" y="2392677"/>
            <a:ext cx="1270495" cy="17788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2" name="Flowchart: Sort 11">
            <a:extLst>
              <a:ext uri="{FF2B5EF4-FFF2-40B4-BE49-F238E27FC236}">
                <a16:creationId xmlns:a16="http://schemas.microsoft.com/office/drawing/2014/main" id="{874F2B25-8550-47E3-AF96-80821CE93ADD}"/>
              </a:ext>
            </a:extLst>
          </p:cNvPr>
          <p:cNvSpPr/>
          <p:nvPr/>
        </p:nvSpPr>
        <p:spPr>
          <a:xfrm>
            <a:off x="8099112" y="2968621"/>
            <a:ext cx="316209" cy="241784"/>
          </a:xfrm>
          <a:prstGeom prst="flowChartSor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7" name="Rectangle 16">
            <a:extLst>
              <a:ext uri="{FF2B5EF4-FFF2-40B4-BE49-F238E27FC236}">
                <a16:creationId xmlns:a16="http://schemas.microsoft.com/office/drawing/2014/main" id="{EDDD5087-83EB-4587-980D-B1CAA4CE92E0}"/>
              </a:ext>
            </a:extLst>
          </p:cNvPr>
          <p:cNvSpPr/>
          <p:nvPr/>
        </p:nvSpPr>
        <p:spPr>
          <a:xfrm>
            <a:off x="7963025" y="3430372"/>
            <a:ext cx="770962" cy="20963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20" name="Rectangle 19">
            <a:extLst>
              <a:ext uri="{FF2B5EF4-FFF2-40B4-BE49-F238E27FC236}">
                <a16:creationId xmlns:a16="http://schemas.microsoft.com/office/drawing/2014/main" id="{816EB2FC-2397-4BC1-9BCC-458B8465BDB1}"/>
              </a:ext>
            </a:extLst>
          </p:cNvPr>
          <p:cNvSpPr/>
          <p:nvPr/>
        </p:nvSpPr>
        <p:spPr>
          <a:xfrm>
            <a:off x="8512300" y="3935725"/>
            <a:ext cx="659838" cy="18581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4" name="Rectangle 13">
            <a:extLst>
              <a:ext uri="{FF2B5EF4-FFF2-40B4-BE49-F238E27FC236}">
                <a16:creationId xmlns:a16="http://schemas.microsoft.com/office/drawing/2014/main" id="{246B2602-B762-4011-ACD0-86D2E20B2087}"/>
              </a:ext>
            </a:extLst>
          </p:cNvPr>
          <p:cNvSpPr/>
          <p:nvPr/>
        </p:nvSpPr>
        <p:spPr>
          <a:xfrm>
            <a:off x="9417175" y="4435786"/>
            <a:ext cx="659838" cy="18581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
        <p:nvSpPr>
          <p:cNvPr id="15" name="Rectangle 14">
            <a:extLst>
              <a:ext uri="{FF2B5EF4-FFF2-40B4-BE49-F238E27FC236}">
                <a16:creationId xmlns:a16="http://schemas.microsoft.com/office/drawing/2014/main" id="{2E94F98B-8F37-4F9A-A27F-6B15625A1109}"/>
              </a:ext>
            </a:extLst>
          </p:cNvPr>
          <p:cNvSpPr/>
          <p:nvPr/>
        </p:nvSpPr>
        <p:spPr>
          <a:xfrm>
            <a:off x="10964988" y="4888223"/>
            <a:ext cx="183588" cy="17788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spTree>
    <p:extLst>
      <p:ext uri="{BB962C8B-B14F-4D97-AF65-F5344CB8AC3E}">
        <p14:creationId xmlns:p14="http://schemas.microsoft.com/office/powerpoint/2010/main" val="2984230550"/>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5A0012-00FC-4427-A337-74F434210E7C}"/>
              </a:ext>
            </a:extLst>
          </p:cNvPr>
          <p:cNvSpPr>
            <a:spLocks noGrp="1"/>
          </p:cNvSpPr>
          <p:nvPr>
            <p:ph type="ctrTitle"/>
          </p:nvPr>
        </p:nvSpPr>
        <p:spPr/>
        <p:txBody>
          <a:bodyPr/>
          <a:lstStyle/>
          <a:p>
            <a:r>
              <a:rPr lang="en-US"/>
              <a:t>Thank you for your interest!</a:t>
            </a:r>
            <a:endParaRPr lang="fi-FI"/>
          </a:p>
        </p:txBody>
      </p:sp>
      <p:sp>
        <p:nvSpPr>
          <p:cNvPr id="7" name="Subtitle 6">
            <a:extLst>
              <a:ext uri="{FF2B5EF4-FFF2-40B4-BE49-F238E27FC236}">
                <a16:creationId xmlns:a16="http://schemas.microsoft.com/office/drawing/2014/main" id="{3C220951-2B46-4FDD-A5C4-8D7551133CAE}"/>
              </a:ext>
            </a:extLst>
          </p:cNvPr>
          <p:cNvSpPr>
            <a:spLocks noGrp="1"/>
          </p:cNvSpPr>
          <p:nvPr>
            <p:ph type="subTitle" idx="1"/>
          </p:nvPr>
        </p:nvSpPr>
        <p:spPr/>
        <p:txBody>
          <a:bodyPr/>
          <a:lstStyle/>
          <a:p>
            <a:r>
              <a:rPr lang="en-US"/>
              <a:t>All material will be published on TSOs websites.</a:t>
            </a:r>
            <a:endParaRPr lang="fi-FI"/>
          </a:p>
        </p:txBody>
      </p:sp>
      <p:sp>
        <p:nvSpPr>
          <p:cNvPr id="4" name="Date Placeholder 3">
            <a:extLst>
              <a:ext uri="{FF2B5EF4-FFF2-40B4-BE49-F238E27FC236}">
                <a16:creationId xmlns:a16="http://schemas.microsoft.com/office/drawing/2014/main" id="{9B897A7D-738E-4A7E-A6AF-DEEDD0C6D5A3}"/>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AB0ADB33-39D8-4FCE-8E55-2875B39268BF}"/>
              </a:ext>
            </a:extLst>
          </p:cNvPr>
          <p:cNvSpPr>
            <a:spLocks noGrp="1"/>
          </p:cNvSpPr>
          <p:nvPr>
            <p:ph type="sldNum" sz="quarter" idx="12"/>
          </p:nvPr>
        </p:nvSpPr>
        <p:spPr/>
        <p:txBody>
          <a:bodyPr/>
          <a:lstStyle/>
          <a:p>
            <a:fld id="{D2311017-6C23-4A48-8D88-5CABF0ADC80E}" type="slidenum">
              <a:rPr lang="en-GB" dirty="0" smtClean="0"/>
              <a:t>28</a:t>
            </a:fld>
            <a:endParaRPr lang="en-GB"/>
          </a:p>
        </p:txBody>
      </p:sp>
      <p:sp>
        <p:nvSpPr>
          <p:cNvPr id="8" name="Flowchart: Process 7">
            <a:extLst>
              <a:ext uri="{FF2B5EF4-FFF2-40B4-BE49-F238E27FC236}">
                <a16:creationId xmlns:a16="http://schemas.microsoft.com/office/drawing/2014/main" id="{E3798B05-D2E4-4C8A-BFE0-BD7F94034C14}"/>
              </a:ext>
            </a:extLst>
          </p:cNvPr>
          <p:cNvSpPr/>
          <p:nvPr/>
        </p:nvSpPr>
        <p:spPr>
          <a:xfrm>
            <a:off x="4151784" y="4653136"/>
            <a:ext cx="4608512" cy="122413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fi-FI" sz="1600" err="1">
              <a:solidFill>
                <a:srgbClr val="000000"/>
              </a:solidFill>
            </a:endParaRPr>
          </a:p>
        </p:txBody>
      </p:sp>
      <p:pic>
        <p:nvPicPr>
          <p:cNvPr id="3" name="Picture 2">
            <a:extLst>
              <a:ext uri="{FF2B5EF4-FFF2-40B4-BE49-F238E27FC236}">
                <a16:creationId xmlns:a16="http://schemas.microsoft.com/office/drawing/2014/main" id="{C10ACE68-852D-48AA-A760-6271FE546991}"/>
              </a:ext>
            </a:extLst>
          </p:cNvPr>
          <p:cNvPicPr>
            <a:picLocks noChangeAspect="1"/>
          </p:cNvPicPr>
          <p:nvPr/>
        </p:nvPicPr>
        <p:blipFill>
          <a:blip r:embed="rId2"/>
          <a:stretch>
            <a:fillRect/>
          </a:stretch>
        </p:blipFill>
        <p:spPr>
          <a:xfrm>
            <a:off x="3503712" y="2160626"/>
            <a:ext cx="4800600" cy="485775"/>
          </a:xfrm>
          <a:prstGeom prst="rect">
            <a:avLst/>
          </a:prstGeom>
        </p:spPr>
      </p:pic>
    </p:spTree>
    <p:extLst>
      <p:ext uri="{BB962C8B-B14F-4D97-AF65-F5344CB8AC3E}">
        <p14:creationId xmlns:p14="http://schemas.microsoft.com/office/powerpoint/2010/main" val="3659470581"/>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5C2C6C-A709-49DC-9F2B-E0996FB47D90}"/>
              </a:ext>
            </a:extLst>
          </p:cNvPr>
          <p:cNvSpPr>
            <a:spLocks noGrp="1"/>
          </p:cNvSpPr>
          <p:nvPr>
            <p:ph type="subTitle" idx="1"/>
          </p:nvPr>
        </p:nvSpPr>
        <p:spPr>
          <a:xfrm>
            <a:off x="490132" y="6021288"/>
            <a:ext cx="11233150" cy="736717"/>
          </a:xfrm>
        </p:spPr>
        <p:txBody>
          <a:bodyPr/>
          <a:lstStyle/>
          <a:p>
            <a:pPr>
              <a:spcBef>
                <a:spcPts val="600"/>
              </a:spcBef>
            </a:pPr>
            <a:r>
              <a:rPr lang="fi-FI"/>
              <a:t>Leena Sivill</a:t>
            </a:r>
          </a:p>
          <a:p>
            <a:pPr>
              <a:spcBef>
                <a:spcPts val="600"/>
              </a:spcBef>
            </a:pPr>
            <a:r>
              <a:rPr lang="fi-FI"/>
              <a:t>AFRY</a:t>
            </a:r>
            <a:endParaRPr lang="fi-FI">
              <a:cs typeface="Calibri"/>
            </a:endParaRPr>
          </a:p>
        </p:txBody>
      </p:sp>
      <p:sp>
        <p:nvSpPr>
          <p:cNvPr id="3" name="Title 2">
            <a:extLst>
              <a:ext uri="{FF2B5EF4-FFF2-40B4-BE49-F238E27FC236}">
                <a16:creationId xmlns:a16="http://schemas.microsoft.com/office/drawing/2014/main" id="{575C4E50-A724-49A7-BD2B-7FA109F849BB}"/>
              </a:ext>
            </a:extLst>
          </p:cNvPr>
          <p:cNvSpPr>
            <a:spLocks noGrp="1"/>
          </p:cNvSpPr>
          <p:nvPr>
            <p:ph type="ctrTitle"/>
          </p:nvPr>
        </p:nvSpPr>
        <p:spPr>
          <a:xfrm>
            <a:off x="2639616" y="2530292"/>
            <a:ext cx="6264696" cy="1994392"/>
          </a:xfrm>
        </p:spPr>
        <p:txBody>
          <a:bodyPr/>
          <a:lstStyle/>
          <a:p>
            <a:pPr lvl="0"/>
            <a:r>
              <a:rPr lang="en-US" sz="3600"/>
              <a:t>Presentation on results of Regional Gas Market Development consultation questionnaire </a:t>
            </a:r>
            <a:endParaRPr lang="fi-FI" sz="3600"/>
          </a:p>
        </p:txBody>
      </p:sp>
    </p:spTree>
    <p:extLst>
      <p:ext uri="{BB962C8B-B14F-4D97-AF65-F5344CB8AC3E}">
        <p14:creationId xmlns:p14="http://schemas.microsoft.com/office/powerpoint/2010/main" val="3351307529"/>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8FFBD11-5024-4F3C-975F-F3F77F662C7D}"/>
              </a:ext>
            </a:extLst>
          </p:cNvPr>
          <p:cNvSpPr/>
          <p:nvPr/>
        </p:nvSpPr>
        <p:spPr>
          <a:xfrm>
            <a:off x="767409" y="4893216"/>
            <a:ext cx="10729191" cy="9663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err="1">
              <a:solidFill>
                <a:srgbClr val="000000"/>
              </a:solidFill>
            </a:endParaRPr>
          </a:p>
        </p:txBody>
      </p:sp>
      <p:sp>
        <p:nvSpPr>
          <p:cNvPr id="11" name="Rectangle 10">
            <a:extLst>
              <a:ext uri="{FF2B5EF4-FFF2-40B4-BE49-F238E27FC236}">
                <a16:creationId xmlns:a16="http://schemas.microsoft.com/office/drawing/2014/main" id="{13913ADD-6AA1-42D9-991D-30D07B1B69FB}"/>
              </a:ext>
            </a:extLst>
          </p:cNvPr>
          <p:cNvSpPr/>
          <p:nvPr/>
        </p:nvSpPr>
        <p:spPr>
          <a:xfrm>
            <a:off x="767409" y="3236753"/>
            <a:ext cx="10729191" cy="15121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err="1">
              <a:solidFill>
                <a:srgbClr val="000000"/>
              </a:solidFill>
            </a:endParaRPr>
          </a:p>
        </p:txBody>
      </p:sp>
      <p:sp>
        <p:nvSpPr>
          <p:cNvPr id="10" name="Rectangle 9">
            <a:extLst>
              <a:ext uri="{FF2B5EF4-FFF2-40B4-BE49-F238E27FC236}">
                <a16:creationId xmlns:a16="http://schemas.microsoft.com/office/drawing/2014/main" id="{F6DE0E2D-4FD9-442A-8067-89AF38CB0124}"/>
              </a:ext>
            </a:extLst>
          </p:cNvPr>
          <p:cNvSpPr/>
          <p:nvPr/>
        </p:nvSpPr>
        <p:spPr>
          <a:xfrm>
            <a:off x="8904313" y="2852935"/>
            <a:ext cx="2376264" cy="31683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2" name="Title 1">
            <a:extLst>
              <a:ext uri="{FF2B5EF4-FFF2-40B4-BE49-F238E27FC236}">
                <a16:creationId xmlns:a16="http://schemas.microsoft.com/office/drawing/2014/main" id="{CEF8485D-3FD8-447F-BC46-A0D76BBA0940}"/>
              </a:ext>
            </a:extLst>
          </p:cNvPr>
          <p:cNvSpPr>
            <a:spLocks noGrp="1"/>
          </p:cNvSpPr>
          <p:nvPr>
            <p:ph type="title"/>
          </p:nvPr>
        </p:nvSpPr>
        <p:spPr/>
        <p:txBody>
          <a:bodyPr/>
          <a:lstStyle/>
          <a:p>
            <a:r>
              <a:rPr lang="en-GB"/>
              <a:t>Overview</a:t>
            </a:r>
          </a:p>
        </p:txBody>
      </p:sp>
      <p:sp>
        <p:nvSpPr>
          <p:cNvPr id="3" name="Content Placeholder 2">
            <a:extLst>
              <a:ext uri="{FF2B5EF4-FFF2-40B4-BE49-F238E27FC236}">
                <a16:creationId xmlns:a16="http://schemas.microsoft.com/office/drawing/2014/main" id="{E945A77D-231A-44D3-A4D5-2A0AD162C9FC}"/>
              </a:ext>
            </a:extLst>
          </p:cNvPr>
          <p:cNvSpPr>
            <a:spLocks noGrp="1"/>
          </p:cNvSpPr>
          <p:nvPr>
            <p:ph idx="1"/>
          </p:nvPr>
        </p:nvSpPr>
        <p:spPr>
          <a:xfrm>
            <a:off x="479425" y="1628800"/>
            <a:ext cx="11233150" cy="558380"/>
          </a:xfrm>
        </p:spPr>
        <p:txBody>
          <a:bodyPr/>
          <a:lstStyle/>
          <a:p>
            <a:pPr marL="0" indent="0">
              <a:buNone/>
            </a:pPr>
            <a:r>
              <a:rPr lang="en-GB" sz="1400"/>
              <a:t>The consultation was sent to 70+ stakeholders and received 11 responses from 9 different organisations. Responses to the questionnaire depict the views of the largest players in the markets (with the exception of Finland). There was also some misinterpretation of the questions, which impacted the quality and comprehensiveness of the collected responses. </a:t>
            </a:r>
          </a:p>
        </p:txBody>
      </p:sp>
      <p:sp>
        <p:nvSpPr>
          <p:cNvPr id="4" name="Date Placeholder 3">
            <a:extLst>
              <a:ext uri="{FF2B5EF4-FFF2-40B4-BE49-F238E27FC236}">
                <a16:creationId xmlns:a16="http://schemas.microsoft.com/office/drawing/2014/main" id="{546547BA-E132-4D40-9E37-9311FD22C69E}"/>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82A54562-649A-4EB6-A8A8-D9CC9C0AEC42}"/>
              </a:ext>
            </a:extLst>
          </p:cNvPr>
          <p:cNvSpPr>
            <a:spLocks noGrp="1"/>
          </p:cNvSpPr>
          <p:nvPr>
            <p:ph type="sldNum" sz="quarter" idx="12"/>
          </p:nvPr>
        </p:nvSpPr>
        <p:spPr/>
        <p:txBody>
          <a:bodyPr/>
          <a:lstStyle/>
          <a:p>
            <a:fld id="{D2311017-6C23-4A48-8D88-5CABF0ADC80E}" type="slidenum">
              <a:rPr lang="en-GB" smtClean="0"/>
              <a:t>4</a:t>
            </a:fld>
            <a:endParaRPr lang="en-GB"/>
          </a:p>
        </p:txBody>
      </p:sp>
      <p:sp>
        <p:nvSpPr>
          <p:cNvPr id="12" name="Rectangle 11">
            <a:extLst>
              <a:ext uri="{FF2B5EF4-FFF2-40B4-BE49-F238E27FC236}">
                <a16:creationId xmlns:a16="http://schemas.microsoft.com/office/drawing/2014/main" id="{F70C90C8-69E6-4820-AAA5-2BA5E4759A4E}"/>
              </a:ext>
            </a:extLst>
          </p:cNvPr>
          <p:cNvSpPr/>
          <p:nvPr/>
        </p:nvSpPr>
        <p:spPr>
          <a:xfrm>
            <a:off x="6364371" y="2852935"/>
            <a:ext cx="2376264" cy="31683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13" name="Rectangle 12">
            <a:extLst>
              <a:ext uri="{FF2B5EF4-FFF2-40B4-BE49-F238E27FC236}">
                <a16:creationId xmlns:a16="http://schemas.microsoft.com/office/drawing/2014/main" id="{E0DC9889-03CB-46FB-883E-32E75CAEDDC4}"/>
              </a:ext>
            </a:extLst>
          </p:cNvPr>
          <p:cNvSpPr/>
          <p:nvPr/>
        </p:nvSpPr>
        <p:spPr>
          <a:xfrm>
            <a:off x="3852816" y="2852935"/>
            <a:ext cx="2376264" cy="31683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14" name="Rectangle 13">
            <a:extLst>
              <a:ext uri="{FF2B5EF4-FFF2-40B4-BE49-F238E27FC236}">
                <a16:creationId xmlns:a16="http://schemas.microsoft.com/office/drawing/2014/main" id="{C2F62863-9F59-44A7-9A30-3760F00DCE3F}"/>
              </a:ext>
            </a:extLst>
          </p:cNvPr>
          <p:cNvSpPr/>
          <p:nvPr/>
        </p:nvSpPr>
        <p:spPr>
          <a:xfrm>
            <a:off x="1297639" y="2852935"/>
            <a:ext cx="2376264" cy="31683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pic>
        <p:nvPicPr>
          <p:cNvPr id="6" name="Estonia">
            <a:extLst>
              <a:ext uri="{FF2B5EF4-FFF2-40B4-BE49-F238E27FC236}">
                <a16:creationId xmlns:a16="http://schemas.microsoft.com/office/drawing/2014/main" id="{57BD42F4-2757-4713-9ABD-D821DAD2C699}"/>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55636" y="2348880"/>
            <a:ext cx="860271" cy="860271"/>
          </a:xfrm>
          <a:prstGeom prst="rect">
            <a:avLst/>
          </a:prstGeom>
        </p:spPr>
      </p:pic>
      <p:pic>
        <p:nvPicPr>
          <p:cNvPr id="7" name="Finland">
            <a:extLst>
              <a:ext uri="{FF2B5EF4-FFF2-40B4-BE49-F238E27FC236}">
                <a16:creationId xmlns:a16="http://schemas.microsoft.com/office/drawing/2014/main" id="{B5F3AB8E-D4B4-4509-A8AC-60D903291F40}"/>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543227" y="2275728"/>
            <a:ext cx="995442" cy="995442"/>
          </a:xfrm>
          <a:prstGeom prst="rect">
            <a:avLst/>
          </a:prstGeom>
        </p:spPr>
      </p:pic>
      <p:pic>
        <p:nvPicPr>
          <p:cNvPr id="8" name="Lithuania">
            <a:extLst>
              <a:ext uri="{FF2B5EF4-FFF2-40B4-BE49-F238E27FC236}">
                <a16:creationId xmlns:a16="http://schemas.microsoft.com/office/drawing/2014/main" id="{C12625BB-D1BC-4486-806A-D27B6EFF26F6}"/>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9679050" y="2379704"/>
            <a:ext cx="826787" cy="826787"/>
          </a:xfrm>
          <a:prstGeom prst="rect">
            <a:avLst/>
          </a:prstGeom>
        </p:spPr>
      </p:pic>
      <p:sp>
        <p:nvSpPr>
          <p:cNvPr id="15" name="Rectangle 14">
            <a:extLst>
              <a:ext uri="{FF2B5EF4-FFF2-40B4-BE49-F238E27FC236}">
                <a16:creationId xmlns:a16="http://schemas.microsoft.com/office/drawing/2014/main" id="{CCFC6CAE-05E4-42F3-9206-AA7C7093735C}"/>
              </a:ext>
            </a:extLst>
          </p:cNvPr>
          <p:cNvSpPr/>
          <p:nvPr/>
        </p:nvSpPr>
        <p:spPr>
          <a:xfrm rot="16200000">
            <a:off x="593295" y="3784586"/>
            <a:ext cx="9144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rgbClr val="000000"/>
                </a:solidFill>
              </a:rPr>
              <a:t>Shipper</a:t>
            </a:r>
          </a:p>
        </p:txBody>
      </p:sp>
      <p:sp>
        <p:nvSpPr>
          <p:cNvPr id="23" name="Rectangle 22">
            <a:extLst>
              <a:ext uri="{FF2B5EF4-FFF2-40B4-BE49-F238E27FC236}">
                <a16:creationId xmlns:a16="http://schemas.microsoft.com/office/drawing/2014/main" id="{26FD4602-61AA-46A0-8888-DF71479BFAE1}"/>
              </a:ext>
            </a:extLst>
          </p:cNvPr>
          <p:cNvSpPr/>
          <p:nvPr/>
        </p:nvSpPr>
        <p:spPr>
          <a:xfrm rot="16200000">
            <a:off x="523760" y="5095118"/>
            <a:ext cx="914400" cy="571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solidFill>
                  <a:srgbClr val="000000"/>
                </a:solidFill>
              </a:rPr>
              <a:t>LNG Terminal</a:t>
            </a:r>
          </a:p>
        </p:txBody>
      </p:sp>
      <p:pic>
        <p:nvPicPr>
          <p:cNvPr id="9" name="Latvia">
            <a:extLst>
              <a:ext uri="{FF2B5EF4-FFF2-40B4-BE49-F238E27FC236}">
                <a16:creationId xmlns:a16="http://schemas.microsoft.com/office/drawing/2014/main" id="{01091F71-D58E-4476-A038-D016EC7668EC}"/>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139109" y="2379703"/>
            <a:ext cx="826788" cy="826788"/>
          </a:xfrm>
          <a:prstGeom prst="rect">
            <a:avLst/>
          </a:prstGeom>
        </p:spPr>
      </p:pic>
      <p:sp>
        <p:nvSpPr>
          <p:cNvPr id="17" name="TextBox 16">
            <a:extLst>
              <a:ext uri="{FF2B5EF4-FFF2-40B4-BE49-F238E27FC236}">
                <a16:creationId xmlns:a16="http://schemas.microsoft.com/office/drawing/2014/main" id="{0A3C9BFD-BDBC-4608-A10C-694CD4212090}"/>
              </a:ext>
            </a:extLst>
          </p:cNvPr>
          <p:cNvSpPr txBox="1"/>
          <p:nvPr/>
        </p:nvSpPr>
        <p:spPr>
          <a:xfrm>
            <a:off x="1626516" y="3662056"/>
            <a:ext cx="1800200" cy="584775"/>
          </a:xfrm>
          <a:prstGeom prst="rect">
            <a:avLst/>
          </a:prstGeom>
          <a:noFill/>
        </p:spPr>
        <p:txBody>
          <a:bodyPr wrap="square" rtlCol="0">
            <a:spAutoFit/>
          </a:bodyPr>
          <a:lstStyle/>
          <a:p>
            <a:r>
              <a:rPr lang="fi-FI" sz="1600" err="1"/>
              <a:t>Four</a:t>
            </a:r>
            <a:r>
              <a:rPr lang="fi-FI" sz="1600"/>
              <a:t> </a:t>
            </a:r>
            <a:r>
              <a:rPr lang="fi-FI" sz="1600" err="1"/>
              <a:t>gas</a:t>
            </a:r>
            <a:r>
              <a:rPr lang="fi-FI" sz="1600"/>
              <a:t> </a:t>
            </a:r>
            <a:r>
              <a:rPr lang="fi-FI" sz="1600" err="1"/>
              <a:t>wholesale</a:t>
            </a:r>
            <a:r>
              <a:rPr lang="fi-FI" sz="1600"/>
              <a:t> </a:t>
            </a:r>
            <a:r>
              <a:rPr lang="fi-FI" sz="1600" err="1"/>
              <a:t>companies</a:t>
            </a:r>
            <a:endParaRPr lang="en-US" sz="1600"/>
          </a:p>
        </p:txBody>
      </p:sp>
      <p:sp>
        <p:nvSpPr>
          <p:cNvPr id="30" name="TextBox 29">
            <a:extLst>
              <a:ext uri="{FF2B5EF4-FFF2-40B4-BE49-F238E27FC236}">
                <a16:creationId xmlns:a16="http://schemas.microsoft.com/office/drawing/2014/main" id="{BE38F48C-67BA-4D17-A05B-C0E44FB606AE}"/>
              </a:ext>
            </a:extLst>
          </p:cNvPr>
          <p:cNvSpPr txBox="1"/>
          <p:nvPr/>
        </p:nvSpPr>
        <p:spPr>
          <a:xfrm>
            <a:off x="4069468" y="3662056"/>
            <a:ext cx="1942960" cy="338554"/>
          </a:xfrm>
          <a:prstGeom prst="rect">
            <a:avLst/>
          </a:prstGeom>
          <a:noFill/>
        </p:spPr>
        <p:txBody>
          <a:bodyPr wrap="square" rtlCol="0">
            <a:spAutoFit/>
          </a:bodyPr>
          <a:lstStyle/>
          <a:p>
            <a:r>
              <a:rPr lang="fi-FI" sz="1600" err="1"/>
              <a:t>Two</a:t>
            </a:r>
            <a:r>
              <a:rPr lang="fi-FI" sz="1600"/>
              <a:t> </a:t>
            </a:r>
            <a:r>
              <a:rPr lang="fi-FI" sz="1600" err="1"/>
              <a:t>gas</a:t>
            </a:r>
            <a:r>
              <a:rPr lang="fi-FI" sz="1600"/>
              <a:t> </a:t>
            </a:r>
            <a:r>
              <a:rPr lang="fi-FI" sz="1600" err="1"/>
              <a:t>end-users</a:t>
            </a:r>
            <a:endParaRPr lang="en-US" sz="1600"/>
          </a:p>
        </p:txBody>
      </p:sp>
      <p:sp>
        <p:nvSpPr>
          <p:cNvPr id="31" name="TextBox 30">
            <a:extLst>
              <a:ext uri="{FF2B5EF4-FFF2-40B4-BE49-F238E27FC236}">
                <a16:creationId xmlns:a16="http://schemas.microsoft.com/office/drawing/2014/main" id="{1E0FFED1-48CB-4782-809B-9DA64A2B2309}"/>
              </a:ext>
            </a:extLst>
          </p:cNvPr>
          <p:cNvSpPr txBox="1"/>
          <p:nvPr/>
        </p:nvSpPr>
        <p:spPr>
          <a:xfrm>
            <a:off x="6796756" y="3615828"/>
            <a:ext cx="1800200" cy="584775"/>
          </a:xfrm>
          <a:prstGeom prst="rect">
            <a:avLst/>
          </a:prstGeom>
          <a:noFill/>
        </p:spPr>
        <p:txBody>
          <a:bodyPr wrap="square" rtlCol="0">
            <a:spAutoFit/>
          </a:bodyPr>
          <a:lstStyle/>
          <a:p>
            <a:r>
              <a:rPr lang="fi-FI" sz="1600"/>
              <a:t>One </a:t>
            </a:r>
            <a:r>
              <a:rPr lang="fi-FI" sz="1600" err="1"/>
              <a:t>gas</a:t>
            </a:r>
            <a:r>
              <a:rPr lang="fi-FI" sz="1600"/>
              <a:t> </a:t>
            </a:r>
            <a:r>
              <a:rPr lang="fi-FI" sz="1600" err="1"/>
              <a:t>wholesale</a:t>
            </a:r>
            <a:r>
              <a:rPr lang="fi-FI" sz="1600"/>
              <a:t> </a:t>
            </a:r>
            <a:r>
              <a:rPr lang="fi-FI" sz="1600" err="1"/>
              <a:t>company</a:t>
            </a:r>
            <a:endParaRPr lang="en-US" sz="1600"/>
          </a:p>
        </p:txBody>
      </p:sp>
      <p:sp>
        <p:nvSpPr>
          <p:cNvPr id="32" name="TextBox 31">
            <a:extLst>
              <a:ext uri="{FF2B5EF4-FFF2-40B4-BE49-F238E27FC236}">
                <a16:creationId xmlns:a16="http://schemas.microsoft.com/office/drawing/2014/main" id="{AE87DEDD-959E-4D1F-99D0-23E2EBC49B34}"/>
              </a:ext>
            </a:extLst>
          </p:cNvPr>
          <p:cNvSpPr txBox="1"/>
          <p:nvPr/>
        </p:nvSpPr>
        <p:spPr>
          <a:xfrm>
            <a:off x="9336360" y="3616897"/>
            <a:ext cx="1800200" cy="584775"/>
          </a:xfrm>
          <a:prstGeom prst="rect">
            <a:avLst/>
          </a:prstGeom>
          <a:noFill/>
        </p:spPr>
        <p:txBody>
          <a:bodyPr wrap="square" rtlCol="0">
            <a:spAutoFit/>
          </a:bodyPr>
          <a:lstStyle/>
          <a:p>
            <a:r>
              <a:rPr lang="fi-FI" sz="1600"/>
              <a:t>One </a:t>
            </a:r>
            <a:r>
              <a:rPr lang="fi-FI" sz="1600" err="1"/>
              <a:t>gas</a:t>
            </a:r>
            <a:r>
              <a:rPr lang="fi-FI" sz="1600"/>
              <a:t> </a:t>
            </a:r>
            <a:r>
              <a:rPr lang="fi-FI" sz="1600" err="1"/>
              <a:t>wholesale</a:t>
            </a:r>
            <a:r>
              <a:rPr lang="fi-FI" sz="1600"/>
              <a:t> </a:t>
            </a:r>
            <a:r>
              <a:rPr lang="fi-FI" sz="1600" err="1"/>
              <a:t>company</a:t>
            </a:r>
            <a:endParaRPr lang="en-US" sz="1600"/>
          </a:p>
        </p:txBody>
      </p:sp>
      <p:sp>
        <p:nvSpPr>
          <p:cNvPr id="33" name="TextBox 32">
            <a:extLst>
              <a:ext uri="{FF2B5EF4-FFF2-40B4-BE49-F238E27FC236}">
                <a16:creationId xmlns:a16="http://schemas.microsoft.com/office/drawing/2014/main" id="{596FF2CB-CD1B-46F6-9D56-9D788FEE4DB1}"/>
              </a:ext>
            </a:extLst>
          </p:cNvPr>
          <p:cNvSpPr txBox="1"/>
          <p:nvPr/>
        </p:nvSpPr>
        <p:spPr>
          <a:xfrm>
            <a:off x="9348882" y="5143943"/>
            <a:ext cx="1800200" cy="338554"/>
          </a:xfrm>
          <a:prstGeom prst="rect">
            <a:avLst/>
          </a:prstGeom>
          <a:noFill/>
        </p:spPr>
        <p:txBody>
          <a:bodyPr wrap="square" rtlCol="0">
            <a:spAutoFit/>
          </a:bodyPr>
          <a:lstStyle/>
          <a:p>
            <a:r>
              <a:rPr lang="fi-FI" sz="1600"/>
              <a:t>Terminal </a:t>
            </a:r>
            <a:r>
              <a:rPr lang="fi-FI" sz="1600" err="1"/>
              <a:t>operator</a:t>
            </a:r>
            <a:endParaRPr lang="en-US" sz="1600"/>
          </a:p>
        </p:txBody>
      </p:sp>
    </p:spTree>
    <p:extLst>
      <p:ext uri="{BB962C8B-B14F-4D97-AF65-F5344CB8AC3E}">
        <p14:creationId xmlns:p14="http://schemas.microsoft.com/office/powerpoint/2010/main" val="3731002314"/>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3B7312C-04C6-4F6B-B315-465C849AA4FC}"/>
              </a:ext>
            </a:extLst>
          </p:cNvPr>
          <p:cNvSpPr/>
          <p:nvPr/>
        </p:nvSpPr>
        <p:spPr>
          <a:xfrm>
            <a:off x="3929853" y="2825821"/>
            <a:ext cx="2880000" cy="2880000"/>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2" name="Title 1">
            <a:extLst>
              <a:ext uri="{FF2B5EF4-FFF2-40B4-BE49-F238E27FC236}">
                <a16:creationId xmlns:a16="http://schemas.microsoft.com/office/drawing/2014/main" id="{CEF8485D-3FD8-447F-BC46-A0D76BBA0940}"/>
              </a:ext>
            </a:extLst>
          </p:cNvPr>
          <p:cNvSpPr>
            <a:spLocks noGrp="1"/>
          </p:cNvSpPr>
          <p:nvPr>
            <p:ph type="title"/>
          </p:nvPr>
        </p:nvSpPr>
        <p:spPr/>
        <p:txBody>
          <a:bodyPr/>
          <a:lstStyle/>
          <a:p>
            <a:r>
              <a:rPr lang="en-GB"/>
              <a:t>Key current challenges</a:t>
            </a:r>
          </a:p>
        </p:txBody>
      </p:sp>
      <p:sp>
        <p:nvSpPr>
          <p:cNvPr id="4" name="Date Placeholder 3">
            <a:extLst>
              <a:ext uri="{FF2B5EF4-FFF2-40B4-BE49-F238E27FC236}">
                <a16:creationId xmlns:a16="http://schemas.microsoft.com/office/drawing/2014/main" id="{546547BA-E132-4D40-9E37-9311FD22C69E}"/>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82A54562-649A-4EB6-A8A8-D9CC9C0AEC42}"/>
              </a:ext>
            </a:extLst>
          </p:cNvPr>
          <p:cNvSpPr>
            <a:spLocks noGrp="1"/>
          </p:cNvSpPr>
          <p:nvPr>
            <p:ph type="sldNum" sz="quarter" idx="12"/>
          </p:nvPr>
        </p:nvSpPr>
        <p:spPr/>
        <p:txBody>
          <a:bodyPr/>
          <a:lstStyle/>
          <a:p>
            <a:fld id="{D2311017-6C23-4A48-8D88-5CABF0ADC80E}" type="slidenum">
              <a:rPr lang="en-GB" smtClean="0"/>
              <a:t>5</a:t>
            </a:fld>
            <a:endParaRPr lang="en-GB"/>
          </a:p>
        </p:txBody>
      </p:sp>
      <p:sp>
        <p:nvSpPr>
          <p:cNvPr id="8" name="Oval 7">
            <a:extLst>
              <a:ext uri="{FF2B5EF4-FFF2-40B4-BE49-F238E27FC236}">
                <a16:creationId xmlns:a16="http://schemas.microsoft.com/office/drawing/2014/main" id="{397114C7-2FCB-4672-9922-0F442BC6207F}"/>
              </a:ext>
            </a:extLst>
          </p:cNvPr>
          <p:cNvSpPr/>
          <p:nvPr/>
        </p:nvSpPr>
        <p:spPr>
          <a:xfrm>
            <a:off x="6006354" y="2214742"/>
            <a:ext cx="2340000" cy="2340000"/>
          </a:xfrm>
          <a:prstGeom prst="ellipse">
            <a:avLst/>
          </a:prstGeom>
          <a:solidFill>
            <a:schemeClr val="accent4">
              <a:alpha val="7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9" name="Oval 8">
            <a:extLst>
              <a:ext uri="{FF2B5EF4-FFF2-40B4-BE49-F238E27FC236}">
                <a16:creationId xmlns:a16="http://schemas.microsoft.com/office/drawing/2014/main" id="{517DC6AC-5B09-4EE9-AC66-03E329CB238E}"/>
              </a:ext>
            </a:extLst>
          </p:cNvPr>
          <p:cNvSpPr/>
          <p:nvPr/>
        </p:nvSpPr>
        <p:spPr>
          <a:xfrm>
            <a:off x="6276354" y="4366010"/>
            <a:ext cx="1800000" cy="1800000"/>
          </a:xfrm>
          <a:prstGeom prst="ellipse">
            <a:avLst/>
          </a:prstGeom>
          <a:solidFill>
            <a:schemeClr val="accent3">
              <a:alpha val="7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6" name="Rectangle 5">
            <a:extLst>
              <a:ext uri="{FF2B5EF4-FFF2-40B4-BE49-F238E27FC236}">
                <a16:creationId xmlns:a16="http://schemas.microsoft.com/office/drawing/2014/main" id="{15F859CF-44DF-40BF-8514-25CAF0039920}"/>
              </a:ext>
            </a:extLst>
          </p:cNvPr>
          <p:cNvSpPr/>
          <p:nvPr/>
        </p:nvSpPr>
        <p:spPr>
          <a:xfrm>
            <a:off x="4318909" y="3183609"/>
            <a:ext cx="3577291" cy="2308324"/>
          </a:xfrm>
          <a:prstGeom prst="rect">
            <a:avLst/>
          </a:prstGeom>
        </p:spPr>
        <p:txBody>
          <a:bodyPr wrap="square">
            <a:spAutoFit/>
          </a:bodyPr>
          <a:lstStyle/>
          <a:p>
            <a:pPr algn="ctr"/>
            <a:r>
              <a:rPr lang="en-GB" sz="1200" i="1">
                <a:solidFill>
                  <a:schemeClr val="bg1"/>
                </a:solidFill>
              </a:rPr>
              <a:t>“Non-harmonized and at some points inefficient capacity allocation mechanisms,…risk of congestions, frequent maintenances (underutilization), short-notice communication from the operators and regulators, imbalances, absence of structured and holistic transmission practices and products i.e. deficiencies in linked capacities, coordinated rules of allocation, transmission processes, along with absence of the well-established common platforms (i.e. IT issues). </a:t>
            </a:r>
          </a:p>
          <a:p>
            <a:pPr algn="ctr"/>
            <a:endParaRPr lang="en-GB" sz="1200" i="1">
              <a:solidFill>
                <a:schemeClr val="bg1"/>
              </a:solidFill>
            </a:endParaRPr>
          </a:p>
          <a:p>
            <a:pPr algn="ctr"/>
            <a:r>
              <a:rPr lang="en-GB" sz="1200" i="1">
                <a:solidFill>
                  <a:schemeClr val="bg1"/>
                </a:solidFill>
              </a:rPr>
              <a:t>All this leads to the lack of trans-border supply security, efficiency and transparency.”</a:t>
            </a:r>
          </a:p>
        </p:txBody>
      </p:sp>
      <p:sp>
        <p:nvSpPr>
          <p:cNvPr id="10" name="Content Placeholder 2">
            <a:extLst>
              <a:ext uri="{FF2B5EF4-FFF2-40B4-BE49-F238E27FC236}">
                <a16:creationId xmlns:a16="http://schemas.microsoft.com/office/drawing/2014/main" id="{D1B9D38A-D0F1-4701-82A4-C3EDF7EB0F7D}"/>
              </a:ext>
            </a:extLst>
          </p:cNvPr>
          <p:cNvSpPr>
            <a:spLocks noGrp="1"/>
          </p:cNvSpPr>
          <p:nvPr>
            <p:ph idx="1"/>
          </p:nvPr>
        </p:nvSpPr>
        <p:spPr>
          <a:xfrm>
            <a:off x="479425" y="1628801"/>
            <a:ext cx="11304588" cy="680834"/>
          </a:xfrm>
        </p:spPr>
        <p:txBody>
          <a:bodyPr/>
          <a:lstStyle/>
          <a:p>
            <a:pPr marL="0" indent="0">
              <a:buNone/>
            </a:pPr>
            <a:r>
              <a:rPr lang="en-GB" sz="1400"/>
              <a:t>Nearly all responders highlighted the </a:t>
            </a:r>
            <a:r>
              <a:rPr lang="en-GB" sz="1400" err="1"/>
              <a:t>Balticconnector</a:t>
            </a:r>
            <a:r>
              <a:rPr lang="en-GB" sz="1400"/>
              <a:t> capacity challenges as a key issue. Respondents emphasized that the market has been driven by significant technical and commercial bottlenecks that need a resolution.</a:t>
            </a:r>
          </a:p>
        </p:txBody>
      </p:sp>
      <p:sp>
        <p:nvSpPr>
          <p:cNvPr id="12" name="Content Placeholder 2">
            <a:extLst>
              <a:ext uri="{FF2B5EF4-FFF2-40B4-BE49-F238E27FC236}">
                <a16:creationId xmlns:a16="http://schemas.microsoft.com/office/drawing/2014/main" id="{A3060CAC-B24B-46DB-B237-3F851725F143}"/>
              </a:ext>
            </a:extLst>
          </p:cNvPr>
          <p:cNvSpPr txBox="1">
            <a:spLocks/>
          </p:cNvSpPr>
          <p:nvPr/>
        </p:nvSpPr>
        <p:spPr>
          <a:xfrm>
            <a:off x="479376" y="2422115"/>
            <a:ext cx="2956771" cy="302671"/>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GB" sz="1400" b="1" err="1">
                <a:solidFill>
                  <a:schemeClr val="accent6"/>
                </a:solidFill>
              </a:rPr>
              <a:t>Balticconnector</a:t>
            </a:r>
            <a:r>
              <a:rPr lang="en-GB" sz="1400" b="1">
                <a:solidFill>
                  <a:schemeClr val="accent6"/>
                </a:solidFill>
              </a:rPr>
              <a:t> capacity congestion</a:t>
            </a:r>
          </a:p>
        </p:txBody>
      </p:sp>
      <p:cxnSp>
        <p:nvCxnSpPr>
          <p:cNvPr id="14" name="Straight Connector 13">
            <a:extLst>
              <a:ext uri="{FF2B5EF4-FFF2-40B4-BE49-F238E27FC236}">
                <a16:creationId xmlns:a16="http://schemas.microsoft.com/office/drawing/2014/main" id="{7DB8B73E-9C06-41E9-9CB1-3FE4A3E8A134}"/>
              </a:ext>
            </a:extLst>
          </p:cNvPr>
          <p:cNvCxnSpPr>
            <a:cxnSpLocks/>
          </p:cNvCxnSpPr>
          <p:nvPr/>
        </p:nvCxnSpPr>
        <p:spPr>
          <a:xfrm>
            <a:off x="479376" y="2680420"/>
            <a:ext cx="3888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1E8E3DF6-8797-495A-8F3C-56FD623DDECA}"/>
              </a:ext>
            </a:extLst>
          </p:cNvPr>
          <p:cNvSpPr txBox="1">
            <a:spLocks/>
          </p:cNvSpPr>
          <p:nvPr/>
        </p:nvSpPr>
        <p:spPr>
          <a:xfrm>
            <a:off x="8688288" y="2204864"/>
            <a:ext cx="3095725" cy="302671"/>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lgn="r">
              <a:buNone/>
            </a:pPr>
            <a:r>
              <a:rPr lang="en-US" sz="1400" b="1">
                <a:solidFill>
                  <a:schemeClr val="accent4"/>
                </a:solidFill>
              </a:rPr>
              <a:t>Lack of transparency and </a:t>
            </a:r>
            <a:r>
              <a:rPr lang="en-US" sz="1400" b="1" err="1">
                <a:solidFill>
                  <a:schemeClr val="accent4"/>
                </a:solidFill>
              </a:rPr>
              <a:t>harmonisation</a:t>
            </a:r>
            <a:endParaRPr lang="en-GB" sz="1400" b="1">
              <a:solidFill>
                <a:schemeClr val="accent4"/>
              </a:solidFill>
            </a:endParaRPr>
          </a:p>
        </p:txBody>
      </p:sp>
      <p:cxnSp>
        <p:nvCxnSpPr>
          <p:cNvPr id="20" name="Straight Connector 19">
            <a:extLst>
              <a:ext uri="{FF2B5EF4-FFF2-40B4-BE49-F238E27FC236}">
                <a16:creationId xmlns:a16="http://schemas.microsoft.com/office/drawing/2014/main" id="{0A61D323-3DB7-4C3D-9DCA-65737B001362}"/>
              </a:ext>
            </a:extLst>
          </p:cNvPr>
          <p:cNvCxnSpPr>
            <a:cxnSpLocks/>
          </p:cNvCxnSpPr>
          <p:nvPr/>
        </p:nvCxnSpPr>
        <p:spPr>
          <a:xfrm>
            <a:off x="7968208" y="2463169"/>
            <a:ext cx="381642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1C4F5D39-0D3A-4142-B05B-6796D778D0A4}"/>
              </a:ext>
            </a:extLst>
          </p:cNvPr>
          <p:cNvSpPr txBox="1">
            <a:spLocks/>
          </p:cNvSpPr>
          <p:nvPr/>
        </p:nvSpPr>
        <p:spPr>
          <a:xfrm>
            <a:off x="7900956" y="4375415"/>
            <a:ext cx="3887813" cy="302671"/>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lgn="r">
              <a:buNone/>
            </a:pPr>
            <a:r>
              <a:rPr lang="en-US" sz="1400" b="1">
                <a:solidFill>
                  <a:schemeClr val="accent3"/>
                </a:solidFill>
              </a:rPr>
              <a:t>Poor communication and unpredictability</a:t>
            </a:r>
          </a:p>
        </p:txBody>
      </p:sp>
      <p:cxnSp>
        <p:nvCxnSpPr>
          <p:cNvPr id="22" name="Straight Connector 21">
            <a:extLst>
              <a:ext uri="{FF2B5EF4-FFF2-40B4-BE49-F238E27FC236}">
                <a16:creationId xmlns:a16="http://schemas.microsoft.com/office/drawing/2014/main" id="{558799FF-7B11-4378-8F73-818C72B58A99}"/>
              </a:ext>
            </a:extLst>
          </p:cNvPr>
          <p:cNvCxnSpPr>
            <a:cxnSpLocks/>
          </p:cNvCxnSpPr>
          <p:nvPr/>
        </p:nvCxnSpPr>
        <p:spPr>
          <a:xfrm>
            <a:off x="7875692" y="4633720"/>
            <a:ext cx="391322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D746D6-F277-45D5-A738-2116013634B3}"/>
              </a:ext>
            </a:extLst>
          </p:cNvPr>
          <p:cNvCxnSpPr>
            <a:cxnSpLocks/>
          </p:cNvCxnSpPr>
          <p:nvPr/>
        </p:nvCxnSpPr>
        <p:spPr>
          <a:xfrm>
            <a:off x="4367376" y="2680420"/>
            <a:ext cx="372477" cy="23693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C4FC0A7A-4B08-4FA2-8C38-E19008533C03}"/>
              </a:ext>
            </a:extLst>
          </p:cNvPr>
          <p:cNvSpPr txBox="1">
            <a:spLocks/>
          </p:cNvSpPr>
          <p:nvPr/>
        </p:nvSpPr>
        <p:spPr>
          <a:xfrm>
            <a:off x="501431" y="2794653"/>
            <a:ext cx="3506338" cy="2089353"/>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r>
              <a:rPr lang="en-US" sz="1400"/>
              <a:t>Unstable market environment due to unpredictable events like decreasing of BC capacity</a:t>
            </a:r>
          </a:p>
          <a:p>
            <a:r>
              <a:rPr lang="en-US" sz="1400"/>
              <a:t>Implicit capacity allocation mechanism has not functioned during periods when the BC congestion situation is constant</a:t>
            </a:r>
          </a:p>
          <a:p>
            <a:r>
              <a:rPr lang="en-US" sz="1400"/>
              <a:t>BC is heavily congested due to failure to  install the </a:t>
            </a:r>
            <a:r>
              <a:rPr lang="en-US" sz="1400" err="1"/>
              <a:t>Puiatu</a:t>
            </a:r>
            <a:r>
              <a:rPr lang="en-US" sz="1400"/>
              <a:t> and </a:t>
            </a:r>
            <a:r>
              <a:rPr lang="en-US" sz="1400" err="1"/>
              <a:t>Paldiski</a:t>
            </a:r>
            <a:r>
              <a:rPr lang="en-US" sz="1400"/>
              <a:t> compressor stations</a:t>
            </a:r>
          </a:p>
          <a:p>
            <a:r>
              <a:rPr lang="en-US" sz="1400"/>
              <a:t>Recommendation to focus on market needs and finish the BC project by any means necessary</a:t>
            </a:r>
            <a:endParaRPr lang="en-GB" sz="1400"/>
          </a:p>
        </p:txBody>
      </p:sp>
      <p:sp>
        <p:nvSpPr>
          <p:cNvPr id="33" name="Content Placeholder 2">
            <a:extLst>
              <a:ext uri="{FF2B5EF4-FFF2-40B4-BE49-F238E27FC236}">
                <a16:creationId xmlns:a16="http://schemas.microsoft.com/office/drawing/2014/main" id="{114FC64A-C3D5-4A41-930C-B230397F0309}"/>
              </a:ext>
            </a:extLst>
          </p:cNvPr>
          <p:cNvSpPr txBox="1">
            <a:spLocks/>
          </p:cNvSpPr>
          <p:nvPr/>
        </p:nvSpPr>
        <p:spPr>
          <a:xfrm>
            <a:off x="8511101" y="2618916"/>
            <a:ext cx="3272911" cy="2619366"/>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r>
              <a:rPr lang="en-US" sz="1400"/>
              <a:t>Non-harmonized TSO to DSO exit tariff rules</a:t>
            </a:r>
          </a:p>
          <a:p>
            <a:r>
              <a:rPr lang="en-US" sz="1400"/>
              <a:t>Lack of transparency on technical capacity calculation</a:t>
            </a:r>
          </a:p>
          <a:p>
            <a:r>
              <a:rPr lang="en-US" sz="1400"/>
              <a:t>Lack of transparency in the distribution of the key market information</a:t>
            </a:r>
          </a:p>
          <a:p>
            <a:endParaRPr lang="en-GB" sz="1400"/>
          </a:p>
        </p:txBody>
      </p:sp>
      <p:sp>
        <p:nvSpPr>
          <p:cNvPr id="34" name="Content Placeholder 2">
            <a:extLst>
              <a:ext uri="{FF2B5EF4-FFF2-40B4-BE49-F238E27FC236}">
                <a16:creationId xmlns:a16="http://schemas.microsoft.com/office/drawing/2014/main" id="{05559123-58C4-4378-A64F-129354116074}"/>
              </a:ext>
            </a:extLst>
          </p:cNvPr>
          <p:cNvSpPr txBox="1">
            <a:spLocks/>
          </p:cNvSpPr>
          <p:nvPr/>
        </p:nvSpPr>
        <p:spPr>
          <a:xfrm>
            <a:off x="8511102" y="4752959"/>
            <a:ext cx="3272911" cy="1413052"/>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r>
              <a:rPr lang="en-US" sz="1400"/>
              <a:t>Poor distribution of information on capacity changes and maintenance</a:t>
            </a:r>
          </a:p>
          <a:p>
            <a:r>
              <a:rPr lang="en-US" sz="1400"/>
              <a:t>Unpredictability of available technical capacity at other interconnection points</a:t>
            </a:r>
          </a:p>
          <a:p>
            <a:r>
              <a:rPr lang="en-US" sz="1400"/>
              <a:t>Changing regulations - difficult to plan long term</a:t>
            </a:r>
            <a:endParaRPr lang="en-GB" sz="1400"/>
          </a:p>
        </p:txBody>
      </p:sp>
    </p:spTree>
    <p:extLst>
      <p:ext uri="{BB962C8B-B14F-4D97-AF65-F5344CB8AC3E}">
        <p14:creationId xmlns:p14="http://schemas.microsoft.com/office/powerpoint/2010/main" val="3979785686"/>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FE6FF7C-FF6E-44BD-8C15-387AF4AA9D03}"/>
              </a:ext>
            </a:extLst>
          </p:cNvPr>
          <p:cNvSpPr/>
          <p:nvPr/>
        </p:nvSpPr>
        <p:spPr>
          <a:xfrm>
            <a:off x="0" y="4475794"/>
            <a:ext cx="12192000" cy="1761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2" name="Title 1">
            <a:extLst>
              <a:ext uri="{FF2B5EF4-FFF2-40B4-BE49-F238E27FC236}">
                <a16:creationId xmlns:a16="http://schemas.microsoft.com/office/drawing/2014/main" id="{73AB225F-CA1C-49AE-BD1F-E8089C8C5C11}"/>
              </a:ext>
            </a:extLst>
          </p:cNvPr>
          <p:cNvSpPr>
            <a:spLocks noGrp="1"/>
          </p:cNvSpPr>
          <p:nvPr>
            <p:ph type="title"/>
          </p:nvPr>
        </p:nvSpPr>
        <p:spPr/>
        <p:txBody>
          <a:bodyPr/>
          <a:lstStyle/>
          <a:p>
            <a:r>
              <a:rPr lang="en-US"/>
              <a:t>What should be the next steps and priorities for regional gas market development?</a:t>
            </a:r>
            <a:endParaRPr lang="en-GB"/>
          </a:p>
        </p:txBody>
      </p:sp>
      <p:sp>
        <p:nvSpPr>
          <p:cNvPr id="3" name="Content Placeholder 2">
            <a:extLst>
              <a:ext uri="{FF2B5EF4-FFF2-40B4-BE49-F238E27FC236}">
                <a16:creationId xmlns:a16="http://schemas.microsoft.com/office/drawing/2014/main" id="{C6C82913-01D6-45B6-B1F2-F8E9D62BC74B}"/>
              </a:ext>
            </a:extLst>
          </p:cNvPr>
          <p:cNvSpPr>
            <a:spLocks noGrp="1"/>
          </p:cNvSpPr>
          <p:nvPr>
            <p:ph idx="1"/>
          </p:nvPr>
        </p:nvSpPr>
        <p:spPr>
          <a:xfrm>
            <a:off x="1727246" y="2132856"/>
            <a:ext cx="6312632" cy="504000"/>
          </a:xfrm>
          <a:solidFill>
            <a:schemeClr val="accent6">
              <a:lumMod val="20000"/>
              <a:lumOff val="80000"/>
            </a:schemeClr>
          </a:solidFill>
        </p:spPr>
        <p:txBody>
          <a:bodyPr lIns="72000" tIns="72000" rIns="72000" bIns="72000" anchor="ctr"/>
          <a:lstStyle/>
          <a:p>
            <a:pPr marL="0" indent="0">
              <a:buNone/>
            </a:pPr>
            <a:r>
              <a:rPr lang="en-GB" sz="1400"/>
              <a:t>Complete the </a:t>
            </a:r>
            <a:r>
              <a:rPr lang="en-GB" sz="1400" err="1"/>
              <a:t>Balticconnector</a:t>
            </a:r>
            <a:r>
              <a:rPr lang="en-GB" sz="1400"/>
              <a:t> project and resolve related capacity congestion issues e.g. increase technical transmission capacity from EST-FIN</a:t>
            </a:r>
          </a:p>
        </p:txBody>
      </p:sp>
      <p:sp>
        <p:nvSpPr>
          <p:cNvPr id="4" name="Date Placeholder 3">
            <a:extLst>
              <a:ext uri="{FF2B5EF4-FFF2-40B4-BE49-F238E27FC236}">
                <a16:creationId xmlns:a16="http://schemas.microsoft.com/office/drawing/2014/main" id="{839627D0-5027-46AC-BE1F-34880CB69812}"/>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711454F1-C2E6-43E6-AA7A-1D4FE0C4E70A}"/>
              </a:ext>
            </a:extLst>
          </p:cNvPr>
          <p:cNvSpPr>
            <a:spLocks noGrp="1"/>
          </p:cNvSpPr>
          <p:nvPr>
            <p:ph type="sldNum" sz="quarter" idx="12"/>
          </p:nvPr>
        </p:nvSpPr>
        <p:spPr/>
        <p:txBody>
          <a:bodyPr/>
          <a:lstStyle/>
          <a:p>
            <a:fld id="{D2311017-6C23-4A48-8D88-5CABF0ADC80E}" type="slidenum">
              <a:rPr lang="en-GB" smtClean="0"/>
              <a:t>6</a:t>
            </a:fld>
            <a:endParaRPr lang="en-GB"/>
          </a:p>
        </p:txBody>
      </p:sp>
      <p:sp>
        <p:nvSpPr>
          <p:cNvPr id="8" name="Content Placeholder 2">
            <a:extLst>
              <a:ext uri="{FF2B5EF4-FFF2-40B4-BE49-F238E27FC236}">
                <a16:creationId xmlns:a16="http://schemas.microsoft.com/office/drawing/2014/main" id="{F2E666BE-3CCB-4CF9-BD91-6F310E215376}"/>
              </a:ext>
            </a:extLst>
          </p:cNvPr>
          <p:cNvSpPr txBox="1">
            <a:spLocks/>
          </p:cNvSpPr>
          <p:nvPr/>
        </p:nvSpPr>
        <p:spPr>
          <a:xfrm>
            <a:off x="1055440" y="4527426"/>
            <a:ext cx="4824056" cy="1800000"/>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a:buClr>
                <a:schemeClr val="accent6"/>
              </a:buClr>
            </a:pPr>
            <a:r>
              <a:rPr lang="en-US" sz="1400"/>
              <a:t>Develop a balancing zone between Finland and Estonia/Latvia</a:t>
            </a:r>
          </a:p>
          <a:p>
            <a:pPr>
              <a:buClr>
                <a:schemeClr val="accent6"/>
              </a:buClr>
            </a:pPr>
            <a:r>
              <a:rPr lang="en-US" sz="1400"/>
              <a:t>Remove or reduce other physical bottlenecks on the borders and in </a:t>
            </a:r>
            <a:r>
              <a:rPr lang="en-US" sz="1400" err="1"/>
              <a:t>Incukalns</a:t>
            </a:r>
            <a:endParaRPr lang="en-US" sz="1400"/>
          </a:p>
          <a:p>
            <a:pPr>
              <a:buClr>
                <a:schemeClr val="accent6"/>
              </a:buClr>
            </a:pPr>
            <a:r>
              <a:rPr lang="en-US" sz="1400"/>
              <a:t>Unified trans-border capacity allocation mechanism</a:t>
            </a:r>
          </a:p>
          <a:p>
            <a:pPr>
              <a:buClr>
                <a:schemeClr val="accent6"/>
              </a:buClr>
            </a:pPr>
            <a:r>
              <a:rPr lang="en-US" sz="1400"/>
              <a:t>Advancement of the development of secondary capacity market</a:t>
            </a:r>
          </a:p>
          <a:p>
            <a:pPr>
              <a:buClr>
                <a:schemeClr val="accent6"/>
              </a:buClr>
            </a:pPr>
            <a:endParaRPr lang="en-GB" sz="1400"/>
          </a:p>
        </p:txBody>
      </p:sp>
      <p:sp>
        <p:nvSpPr>
          <p:cNvPr id="10" name="Content Placeholder 2">
            <a:extLst>
              <a:ext uri="{FF2B5EF4-FFF2-40B4-BE49-F238E27FC236}">
                <a16:creationId xmlns:a16="http://schemas.microsoft.com/office/drawing/2014/main" id="{B7E55FF5-9AB0-4C68-B112-228463534126}"/>
              </a:ext>
            </a:extLst>
          </p:cNvPr>
          <p:cNvSpPr txBox="1">
            <a:spLocks/>
          </p:cNvSpPr>
          <p:nvPr/>
        </p:nvSpPr>
        <p:spPr>
          <a:xfrm>
            <a:off x="1727246" y="2741684"/>
            <a:ext cx="6312632" cy="504000"/>
          </a:xfrm>
          <a:prstGeom prst="rect">
            <a:avLst/>
          </a:prstGeom>
          <a:solidFill>
            <a:schemeClr val="accent6">
              <a:lumMod val="20000"/>
              <a:lumOff val="80000"/>
            </a:schemeClr>
          </a:solidFill>
        </p:spPr>
        <p:txBody>
          <a:bodyPr vert="horz" lIns="72000" tIns="72000" rIns="72000" bIns="72000" rtlCol="0" anchor="ctr" anchorCtr="0">
            <a:noAutofit/>
          </a:bodyPr>
          <a:lstStyle>
            <a:lvl1pPr indent="0">
              <a:lnSpc>
                <a:spcPct val="100000"/>
              </a:lnSpc>
              <a:spcBef>
                <a:spcPts val="800"/>
              </a:spcBef>
              <a:buClr>
                <a:schemeClr val="accent1"/>
              </a:buClr>
              <a:buFont typeface="Arial" panose="020B0604020202020204" pitchFamily="34" charset="0"/>
              <a:buNone/>
              <a:defRPr sz="1400"/>
            </a:lvl1pPr>
            <a:lvl2pPr marL="714375" indent="-357188">
              <a:lnSpc>
                <a:spcPct val="100000"/>
              </a:lnSpc>
              <a:spcBef>
                <a:spcPts val="800"/>
              </a:spcBef>
              <a:buClr>
                <a:schemeClr val="accent1"/>
              </a:buClr>
              <a:buFont typeface="Calibri Light" panose="020F0302020204030204" pitchFamily="34" charset="0"/>
              <a:buChar char="–"/>
            </a:lvl2pPr>
            <a:lvl3pPr marL="1071563" indent="-357188">
              <a:lnSpc>
                <a:spcPct val="100000"/>
              </a:lnSpc>
              <a:spcBef>
                <a:spcPts val="800"/>
              </a:spcBef>
              <a:buClr>
                <a:schemeClr val="accent1"/>
              </a:buClr>
              <a:buFont typeface="Arial" panose="020B0604020202020204" pitchFamily="34" charset="0"/>
              <a:buChar char="•"/>
              <a:defRPr sz="1600"/>
            </a:lvl3pPr>
            <a:lvl4pPr marL="1438275" indent="-366713">
              <a:lnSpc>
                <a:spcPct val="100000"/>
              </a:lnSpc>
              <a:spcBef>
                <a:spcPts val="800"/>
              </a:spcBef>
              <a:buClr>
                <a:schemeClr val="accent1"/>
              </a:buClr>
              <a:buFont typeface="Calibri Light" panose="020F0302020204030204" pitchFamily="34" charset="0"/>
              <a:buChar char="–"/>
              <a:defRPr sz="1400"/>
            </a:lvl4pPr>
            <a:lvl5pPr marL="1795463" indent="-357188">
              <a:lnSpc>
                <a:spcPct val="100000"/>
              </a:lnSpc>
              <a:spcBef>
                <a:spcPts val="800"/>
              </a:spcBef>
              <a:buClr>
                <a:schemeClr val="accent1"/>
              </a:buClr>
              <a:buFont typeface="Arial" panose="020B0604020202020204" pitchFamily="34" charset="0"/>
              <a:buChar char="•"/>
              <a:defRPr sz="1200"/>
            </a:lvl5pPr>
            <a:lvl6pPr marL="2152650" indent="-357188">
              <a:lnSpc>
                <a:spcPct val="100000"/>
              </a:lnSpc>
              <a:spcBef>
                <a:spcPts val="800"/>
              </a:spcBef>
              <a:buClr>
                <a:schemeClr val="accent1"/>
              </a:buClr>
              <a:buFont typeface="Arial" panose="020B0604020202020204" pitchFamily="34" charset="0"/>
              <a:buChar char="•"/>
              <a:defRPr sz="1200"/>
            </a:lvl6pPr>
            <a:lvl7pPr marL="2509838" indent="-357188">
              <a:lnSpc>
                <a:spcPct val="100000"/>
              </a:lnSpc>
              <a:spcBef>
                <a:spcPts val="800"/>
              </a:spcBef>
              <a:buClr>
                <a:schemeClr val="accent1"/>
              </a:buClr>
              <a:buFont typeface="Arial" panose="020B0604020202020204" pitchFamily="34" charset="0"/>
              <a:buChar char="•"/>
              <a:defRPr sz="1200"/>
            </a:lvl7pPr>
            <a:lvl8pPr marL="2868613" indent="-358775">
              <a:lnSpc>
                <a:spcPct val="100000"/>
              </a:lnSpc>
              <a:spcBef>
                <a:spcPts val="800"/>
              </a:spcBef>
              <a:buClr>
                <a:schemeClr val="accent1"/>
              </a:buClr>
              <a:buFont typeface="Arial" panose="020B0604020202020204" pitchFamily="34" charset="0"/>
              <a:buChar char="•"/>
              <a:defRPr sz="1200"/>
            </a:lvl8pPr>
            <a:lvl9pPr marL="3225800" indent="-357188">
              <a:lnSpc>
                <a:spcPct val="100000"/>
              </a:lnSpc>
              <a:spcBef>
                <a:spcPts val="800"/>
              </a:spcBef>
              <a:buClr>
                <a:schemeClr val="accent1"/>
              </a:buClr>
              <a:buFont typeface="Arial" panose="020B0604020202020204" pitchFamily="34" charset="0"/>
              <a:buChar char="•"/>
              <a:defRPr sz="1200"/>
            </a:lvl9pPr>
          </a:lstStyle>
          <a:p>
            <a:r>
              <a:rPr lang="en-US"/>
              <a:t>Develop a common market/tariff zone and system (with Lithuania)</a:t>
            </a:r>
          </a:p>
        </p:txBody>
      </p:sp>
      <p:sp>
        <p:nvSpPr>
          <p:cNvPr id="12" name="Content Placeholder 2">
            <a:extLst>
              <a:ext uri="{FF2B5EF4-FFF2-40B4-BE49-F238E27FC236}">
                <a16:creationId xmlns:a16="http://schemas.microsoft.com/office/drawing/2014/main" id="{C5E5362A-69C7-499C-9A62-80D0D9157184}"/>
              </a:ext>
            </a:extLst>
          </p:cNvPr>
          <p:cNvSpPr txBox="1">
            <a:spLocks/>
          </p:cNvSpPr>
          <p:nvPr/>
        </p:nvSpPr>
        <p:spPr>
          <a:xfrm>
            <a:off x="479425" y="1628801"/>
            <a:ext cx="11304588" cy="680834"/>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GB" sz="1400"/>
              <a:t>Various priorities were highlighted by the respondents, with the below three key themes emerging as a priority: </a:t>
            </a:r>
          </a:p>
        </p:txBody>
      </p:sp>
      <p:sp>
        <p:nvSpPr>
          <p:cNvPr id="15" name="Content Placeholder 2">
            <a:extLst>
              <a:ext uri="{FF2B5EF4-FFF2-40B4-BE49-F238E27FC236}">
                <a16:creationId xmlns:a16="http://schemas.microsoft.com/office/drawing/2014/main" id="{E3F4935B-F6A0-478E-810F-2154B5D5627B}"/>
              </a:ext>
            </a:extLst>
          </p:cNvPr>
          <p:cNvSpPr txBox="1">
            <a:spLocks/>
          </p:cNvSpPr>
          <p:nvPr/>
        </p:nvSpPr>
        <p:spPr>
          <a:xfrm>
            <a:off x="1727246" y="3344234"/>
            <a:ext cx="6312632" cy="504000"/>
          </a:xfrm>
          <a:prstGeom prst="rect">
            <a:avLst/>
          </a:prstGeom>
          <a:solidFill>
            <a:schemeClr val="accent6">
              <a:lumMod val="20000"/>
              <a:lumOff val="80000"/>
            </a:schemeClr>
          </a:solidFill>
        </p:spPr>
        <p:txBody>
          <a:bodyPr vert="horz" lIns="72000" tIns="72000" rIns="72000" bIns="72000" rtlCol="0" anchor="ctr" anchorCtr="0">
            <a:noAutofit/>
          </a:bodyPr>
          <a:lstStyle>
            <a:lvl1pPr indent="0">
              <a:lnSpc>
                <a:spcPct val="100000"/>
              </a:lnSpc>
              <a:spcBef>
                <a:spcPts val="800"/>
              </a:spcBef>
              <a:buClr>
                <a:schemeClr val="accent1"/>
              </a:buClr>
              <a:buFont typeface="Arial" panose="020B0604020202020204" pitchFamily="34" charset="0"/>
              <a:buNone/>
              <a:defRPr sz="1400"/>
            </a:lvl1pPr>
            <a:lvl2pPr marL="714375" indent="-357188">
              <a:lnSpc>
                <a:spcPct val="100000"/>
              </a:lnSpc>
              <a:spcBef>
                <a:spcPts val="800"/>
              </a:spcBef>
              <a:buClr>
                <a:schemeClr val="accent1"/>
              </a:buClr>
              <a:buFont typeface="Calibri Light" panose="020F0302020204030204" pitchFamily="34" charset="0"/>
              <a:buChar char="–"/>
            </a:lvl2pPr>
            <a:lvl3pPr marL="1071563" indent="-357188">
              <a:lnSpc>
                <a:spcPct val="100000"/>
              </a:lnSpc>
              <a:spcBef>
                <a:spcPts val="800"/>
              </a:spcBef>
              <a:buClr>
                <a:schemeClr val="accent1"/>
              </a:buClr>
              <a:buFont typeface="Arial" panose="020B0604020202020204" pitchFamily="34" charset="0"/>
              <a:buChar char="•"/>
              <a:defRPr sz="1600"/>
            </a:lvl3pPr>
            <a:lvl4pPr marL="1438275" indent="-366713">
              <a:lnSpc>
                <a:spcPct val="100000"/>
              </a:lnSpc>
              <a:spcBef>
                <a:spcPts val="800"/>
              </a:spcBef>
              <a:buClr>
                <a:schemeClr val="accent1"/>
              </a:buClr>
              <a:buFont typeface="Calibri Light" panose="020F0302020204030204" pitchFamily="34" charset="0"/>
              <a:buChar char="–"/>
              <a:defRPr sz="1400"/>
            </a:lvl4pPr>
            <a:lvl5pPr marL="1795463" indent="-357188">
              <a:lnSpc>
                <a:spcPct val="100000"/>
              </a:lnSpc>
              <a:spcBef>
                <a:spcPts val="800"/>
              </a:spcBef>
              <a:buClr>
                <a:schemeClr val="accent1"/>
              </a:buClr>
              <a:buFont typeface="Arial" panose="020B0604020202020204" pitchFamily="34" charset="0"/>
              <a:buChar char="•"/>
              <a:defRPr sz="1200"/>
            </a:lvl5pPr>
            <a:lvl6pPr marL="2152650" indent="-357188">
              <a:lnSpc>
                <a:spcPct val="100000"/>
              </a:lnSpc>
              <a:spcBef>
                <a:spcPts val="800"/>
              </a:spcBef>
              <a:buClr>
                <a:schemeClr val="accent1"/>
              </a:buClr>
              <a:buFont typeface="Arial" panose="020B0604020202020204" pitchFamily="34" charset="0"/>
              <a:buChar char="•"/>
              <a:defRPr sz="1200"/>
            </a:lvl6pPr>
            <a:lvl7pPr marL="2509838" indent="-357188">
              <a:lnSpc>
                <a:spcPct val="100000"/>
              </a:lnSpc>
              <a:spcBef>
                <a:spcPts val="800"/>
              </a:spcBef>
              <a:buClr>
                <a:schemeClr val="accent1"/>
              </a:buClr>
              <a:buFont typeface="Arial" panose="020B0604020202020204" pitchFamily="34" charset="0"/>
              <a:buChar char="•"/>
              <a:defRPr sz="1200"/>
            </a:lvl7pPr>
            <a:lvl8pPr marL="2868613" indent="-358775">
              <a:lnSpc>
                <a:spcPct val="100000"/>
              </a:lnSpc>
              <a:spcBef>
                <a:spcPts val="800"/>
              </a:spcBef>
              <a:buClr>
                <a:schemeClr val="accent1"/>
              </a:buClr>
              <a:buFont typeface="Arial" panose="020B0604020202020204" pitchFamily="34" charset="0"/>
              <a:buChar char="•"/>
              <a:defRPr sz="1200"/>
            </a:lvl8pPr>
            <a:lvl9pPr marL="3225800" indent="-357188">
              <a:lnSpc>
                <a:spcPct val="100000"/>
              </a:lnSpc>
              <a:spcBef>
                <a:spcPts val="800"/>
              </a:spcBef>
              <a:buClr>
                <a:schemeClr val="accent1"/>
              </a:buClr>
              <a:buFont typeface="Arial" panose="020B0604020202020204" pitchFamily="34" charset="0"/>
              <a:buChar char="•"/>
              <a:defRPr sz="1200"/>
            </a:lvl9pPr>
          </a:lstStyle>
          <a:p>
            <a:r>
              <a:rPr lang="en-US"/>
              <a:t>Improved transparency, harmonization and communication</a:t>
            </a:r>
          </a:p>
        </p:txBody>
      </p:sp>
      <p:grpSp>
        <p:nvGrpSpPr>
          <p:cNvPr id="19" name="Group 18">
            <a:extLst>
              <a:ext uri="{FF2B5EF4-FFF2-40B4-BE49-F238E27FC236}">
                <a16:creationId xmlns:a16="http://schemas.microsoft.com/office/drawing/2014/main" id="{E14B3144-A99E-4971-9C1F-2FB5A3264DDE}"/>
              </a:ext>
            </a:extLst>
          </p:cNvPr>
          <p:cNvGrpSpPr/>
          <p:nvPr/>
        </p:nvGrpSpPr>
        <p:grpSpPr>
          <a:xfrm>
            <a:off x="1224656" y="2132856"/>
            <a:ext cx="503238" cy="504000"/>
            <a:chOff x="936624" y="2077257"/>
            <a:chExt cx="503238" cy="504000"/>
          </a:xfrm>
        </p:grpSpPr>
        <p:sp>
          <p:nvSpPr>
            <p:cNvPr id="17" name="Rectangle 16">
              <a:extLst>
                <a:ext uri="{FF2B5EF4-FFF2-40B4-BE49-F238E27FC236}">
                  <a16:creationId xmlns:a16="http://schemas.microsoft.com/office/drawing/2014/main" id="{3D62B6BA-BB34-465C-A0C1-0C8A2D2A4036}"/>
                </a:ext>
              </a:extLst>
            </p:cNvPr>
            <p:cNvSpPr/>
            <p:nvPr/>
          </p:nvSpPr>
          <p:spPr>
            <a:xfrm>
              <a:off x="936624" y="2077257"/>
              <a:ext cx="503238"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18" name="Star: 5 Points 17">
              <a:extLst>
                <a:ext uri="{FF2B5EF4-FFF2-40B4-BE49-F238E27FC236}">
                  <a16:creationId xmlns:a16="http://schemas.microsoft.com/office/drawing/2014/main" id="{3A79F4DD-349D-46FB-992E-EF53967E81D4}"/>
                </a:ext>
              </a:extLst>
            </p:cNvPr>
            <p:cNvSpPr/>
            <p:nvPr/>
          </p:nvSpPr>
          <p:spPr>
            <a:xfrm>
              <a:off x="1008223" y="2140360"/>
              <a:ext cx="360040" cy="3575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grpSp>
      <p:grpSp>
        <p:nvGrpSpPr>
          <p:cNvPr id="20" name="Group 19">
            <a:extLst>
              <a:ext uri="{FF2B5EF4-FFF2-40B4-BE49-F238E27FC236}">
                <a16:creationId xmlns:a16="http://schemas.microsoft.com/office/drawing/2014/main" id="{575E480D-B881-413E-A8E1-01F5081B41B8}"/>
              </a:ext>
            </a:extLst>
          </p:cNvPr>
          <p:cNvGrpSpPr/>
          <p:nvPr/>
        </p:nvGrpSpPr>
        <p:grpSpPr>
          <a:xfrm>
            <a:off x="1224656" y="2735406"/>
            <a:ext cx="503238" cy="504000"/>
            <a:chOff x="936624" y="2077257"/>
            <a:chExt cx="503238" cy="504000"/>
          </a:xfrm>
        </p:grpSpPr>
        <p:sp>
          <p:nvSpPr>
            <p:cNvPr id="21" name="Rectangle 20">
              <a:extLst>
                <a:ext uri="{FF2B5EF4-FFF2-40B4-BE49-F238E27FC236}">
                  <a16:creationId xmlns:a16="http://schemas.microsoft.com/office/drawing/2014/main" id="{4E154A5C-48FC-49D6-8772-F810ACCD9FBF}"/>
                </a:ext>
              </a:extLst>
            </p:cNvPr>
            <p:cNvSpPr/>
            <p:nvPr/>
          </p:nvSpPr>
          <p:spPr>
            <a:xfrm>
              <a:off x="936624" y="2077257"/>
              <a:ext cx="503238"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22" name="Star: 5 Points 21">
              <a:extLst>
                <a:ext uri="{FF2B5EF4-FFF2-40B4-BE49-F238E27FC236}">
                  <a16:creationId xmlns:a16="http://schemas.microsoft.com/office/drawing/2014/main" id="{24B83366-BC66-4968-B9EC-224059E1A3E3}"/>
                </a:ext>
              </a:extLst>
            </p:cNvPr>
            <p:cNvSpPr/>
            <p:nvPr/>
          </p:nvSpPr>
          <p:spPr>
            <a:xfrm>
              <a:off x="1008223" y="2140360"/>
              <a:ext cx="360040" cy="3575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grpSp>
      <p:grpSp>
        <p:nvGrpSpPr>
          <p:cNvPr id="23" name="Group 22">
            <a:extLst>
              <a:ext uri="{FF2B5EF4-FFF2-40B4-BE49-F238E27FC236}">
                <a16:creationId xmlns:a16="http://schemas.microsoft.com/office/drawing/2014/main" id="{286F263F-0BD3-462E-A704-084CD0590466}"/>
              </a:ext>
            </a:extLst>
          </p:cNvPr>
          <p:cNvGrpSpPr/>
          <p:nvPr/>
        </p:nvGrpSpPr>
        <p:grpSpPr>
          <a:xfrm>
            <a:off x="1224656" y="3344234"/>
            <a:ext cx="503238" cy="504000"/>
            <a:chOff x="936624" y="2077257"/>
            <a:chExt cx="503238" cy="504000"/>
          </a:xfrm>
        </p:grpSpPr>
        <p:sp>
          <p:nvSpPr>
            <p:cNvPr id="24" name="Rectangle 23">
              <a:extLst>
                <a:ext uri="{FF2B5EF4-FFF2-40B4-BE49-F238E27FC236}">
                  <a16:creationId xmlns:a16="http://schemas.microsoft.com/office/drawing/2014/main" id="{DED2392B-B180-4494-B525-9C9F371FC8F9}"/>
                </a:ext>
              </a:extLst>
            </p:cNvPr>
            <p:cNvSpPr/>
            <p:nvPr/>
          </p:nvSpPr>
          <p:spPr>
            <a:xfrm>
              <a:off x="936624" y="2077257"/>
              <a:ext cx="503238"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25" name="Star: 5 Points 24">
              <a:extLst>
                <a:ext uri="{FF2B5EF4-FFF2-40B4-BE49-F238E27FC236}">
                  <a16:creationId xmlns:a16="http://schemas.microsoft.com/office/drawing/2014/main" id="{06C52C88-BEF7-4B3C-BF2A-0E2959722548}"/>
                </a:ext>
              </a:extLst>
            </p:cNvPr>
            <p:cNvSpPr/>
            <p:nvPr/>
          </p:nvSpPr>
          <p:spPr>
            <a:xfrm>
              <a:off x="1008223" y="2140360"/>
              <a:ext cx="360040" cy="3575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grpSp>
      <p:sp>
        <p:nvSpPr>
          <p:cNvPr id="26" name="Content Placeholder 2">
            <a:extLst>
              <a:ext uri="{FF2B5EF4-FFF2-40B4-BE49-F238E27FC236}">
                <a16:creationId xmlns:a16="http://schemas.microsoft.com/office/drawing/2014/main" id="{2759C6E1-8EBE-437F-B5AA-9A8CDE2F17CF}"/>
              </a:ext>
            </a:extLst>
          </p:cNvPr>
          <p:cNvSpPr txBox="1">
            <a:spLocks/>
          </p:cNvSpPr>
          <p:nvPr/>
        </p:nvSpPr>
        <p:spPr>
          <a:xfrm>
            <a:off x="6091700" y="4527426"/>
            <a:ext cx="4824000" cy="1800000"/>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a:buClr>
                <a:schemeClr val="accent6"/>
              </a:buClr>
            </a:pPr>
            <a:r>
              <a:rPr lang="en-US" sz="1400"/>
              <a:t>Clear regulation with GIPL</a:t>
            </a:r>
          </a:p>
          <a:p>
            <a:pPr>
              <a:buClr>
                <a:schemeClr val="accent6"/>
              </a:buClr>
            </a:pPr>
            <a:r>
              <a:rPr lang="en-US" sz="1400"/>
              <a:t>Transparent technical capacity calculation for border points with third countries</a:t>
            </a:r>
          </a:p>
          <a:p>
            <a:pPr>
              <a:buClr>
                <a:schemeClr val="accent6"/>
              </a:buClr>
            </a:pPr>
            <a:r>
              <a:rPr lang="en-US" sz="1400"/>
              <a:t>Harmonized TSO to DSO exit tariff rules </a:t>
            </a:r>
          </a:p>
          <a:p>
            <a:pPr>
              <a:buClr>
                <a:schemeClr val="accent6"/>
              </a:buClr>
            </a:pPr>
            <a:r>
              <a:rPr lang="en-US" sz="1400"/>
              <a:t>Clearly defined info/data submission processes for the market players from the TSOs</a:t>
            </a:r>
          </a:p>
          <a:p>
            <a:pPr>
              <a:buClr>
                <a:schemeClr val="accent6"/>
              </a:buClr>
            </a:pPr>
            <a:endParaRPr lang="en-GB" sz="1400"/>
          </a:p>
        </p:txBody>
      </p:sp>
      <p:sp>
        <p:nvSpPr>
          <p:cNvPr id="27" name="Content Placeholder 2">
            <a:extLst>
              <a:ext uri="{FF2B5EF4-FFF2-40B4-BE49-F238E27FC236}">
                <a16:creationId xmlns:a16="http://schemas.microsoft.com/office/drawing/2014/main" id="{7BD69029-D627-497E-9B9B-41248D049C8D}"/>
              </a:ext>
            </a:extLst>
          </p:cNvPr>
          <p:cNvSpPr txBox="1">
            <a:spLocks/>
          </p:cNvSpPr>
          <p:nvPr/>
        </p:nvSpPr>
        <p:spPr>
          <a:xfrm>
            <a:off x="479425" y="4221288"/>
            <a:ext cx="11304587" cy="1800000"/>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indent="0" algn="ctr">
              <a:buClr>
                <a:schemeClr val="accent6"/>
              </a:buClr>
              <a:buNone/>
            </a:pPr>
            <a:r>
              <a:rPr lang="en-GB" sz="1400" b="1" spc="600">
                <a:solidFill>
                  <a:schemeClr val="bg1">
                    <a:lumMod val="50000"/>
                  </a:schemeClr>
                </a:solidFill>
              </a:rPr>
              <a:t>OTHER RECOMMENDED NEXT STEPS AND PRIORITY AREAS</a:t>
            </a:r>
          </a:p>
        </p:txBody>
      </p:sp>
      <p:sp>
        <p:nvSpPr>
          <p:cNvPr id="29" name="Rectangle 28">
            <a:extLst>
              <a:ext uri="{FF2B5EF4-FFF2-40B4-BE49-F238E27FC236}">
                <a16:creationId xmlns:a16="http://schemas.microsoft.com/office/drawing/2014/main" id="{FCC057E9-9CE5-4480-AFF8-7F6305044B2E}"/>
              </a:ext>
            </a:extLst>
          </p:cNvPr>
          <p:cNvSpPr/>
          <p:nvPr/>
        </p:nvSpPr>
        <p:spPr>
          <a:xfrm>
            <a:off x="8111477" y="2132857"/>
            <a:ext cx="3457131" cy="504000"/>
          </a:xfrm>
          <a:prstGeom prst="rect">
            <a:avLst/>
          </a:prstGeom>
        </p:spPr>
        <p:txBody>
          <a:bodyPr vert="horz" lIns="0" tIns="0" rIns="0" bIns="0" rtlCol="0" anchor="ctr" anchorCtr="0">
            <a:noAutofit/>
          </a:bodyPr>
          <a:lstStyle/>
          <a:p>
            <a:pPr>
              <a:spcBef>
                <a:spcPts val="800"/>
              </a:spcBef>
              <a:buClr>
                <a:schemeClr val="accent6"/>
              </a:buClr>
            </a:pPr>
            <a:r>
              <a:rPr lang="en-GB" sz="1400">
                <a:solidFill>
                  <a:schemeClr val="bg1">
                    <a:lumMod val="50000"/>
                  </a:schemeClr>
                </a:solidFill>
              </a:rPr>
              <a:t>Over half of respondents emphasized BC issues as a top priority</a:t>
            </a:r>
          </a:p>
        </p:txBody>
      </p:sp>
      <p:sp>
        <p:nvSpPr>
          <p:cNvPr id="30" name="Rectangle 29">
            <a:extLst>
              <a:ext uri="{FF2B5EF4-FFF2-40B4-BE49-F238E27FC236}">
                <a16:creationId xmlns:a16="http://schemas.microsoft.com/office/drawing/2014/main" id="{A7674008-645C-4FAB-927C-1E32FFF1EE28}"/>
              </a:ext>
            </a:extLst>
          </p:cNvPr>
          <p:cNvSpPr/>
          <p:nvPr/>
        </p:nvSpPr>
        <p:spPr>
          <a:xfrm>
            <a:off x="8111477" y="2751549"/>
            <a:ext cx="3672535" cy="504000"/>
          </a:xfrm>
          <a:prstGeom prst="rect">
            <a:avLst/>
          </a:prstGeom>
        </p:spPr>
        <p:txBody>
          <a:bodyPr vert="horz" lIns="0" tIns="0" rIns="0" bIns="0" rtlCol="0" anchor="ctr" anchorCtr="0">
            <a:noAutofit/>
          </a:bodyPr>
          <a:lstStyle/>
          <a:p>
            <a:pPr>
              <a:spcBef>
                <a:spcPts val="800"/>
              </a:spcBef>
              <a:buClr>
                <a:schemeClr val="accent6"/>
              </a:buClr>
            </a:pPr>
            <a:r>
              <a:rPr lang="en-GB" sz="1400">
                <a:solidFill>
                  <a:schemeClr val="bg1">
                    <a:lumMod val="50000"/>
                  </a:schemeClr>
                </a:solidFill>
              </a:rPr>
              <a:t>Three different organisations stated that a common tariff zone should be a priority next step</a:t>
            </a:r>
          </a:p>
        </p:txBody>
      </p:sp>
      <p:sp>
        <p:nvSpPr>
          <p:cNvPr id="33" name="Rectangle 32">
            <a:extLst>
              <a:ext uri="{FF2B5EF4-FFF2-40B4-BE49-F238E27FC236}">
                <a16:creationId xmlns:a16="http://schemas.microsoft.com/office/drawing/2014/main" id="{97FC3251-F439-4B8F-81B1-99A91A7037B3}"/>
              </a:ext>
            </a:extLst>
          </p:cNvPr>
          <p:cNvSpPr/>
          <p:nvPr/>
        </p:nvSpPr>
        <p:spPr>
          <a:xfrm>
            <a:off x="8110829" y="3353015"/>
            <a:ext cx="4177211" cy="504000"/>
          </a:xfrm>
          <a:prstGeom prst="rect">
            <a:avLst/>
          </a:prstGeom>
        </p:spPr>
        <p:txBody>
          <a:bodyPr vert="horz" lIns="0" tIns="0" rIns="0" bIns="0" rtlCol="0" anchor="ctr" anchorCtr="0">
            <a:noAutofit/>
          </a:bodyPr>
          <a:lstStyle/>
          <a:p>
            <a:pPr>
              <a:spcBef>
                <a:spcPts val="800"/>
              </a:spcBef>
              <a:buClr>
                <a:schemeClr val="accent6"/>
              </a:buClr>
            </a:pPr>
            <a:r>
              <a:rPr lang="en-GB" sz="1400">
                <a:solidFill>
                  <a:schemeClr val="bg1">
                    <a:lumMod val="50000"/>
                  </a:schemeClr>
                </a:solidFill>
              </a:rPr>
              <a:t>Common themes across most of the responses</a:t>
            </a:r>
          </a:p>
        </p:txBody>
      </p:sp>
    </p:spTree>
    <p:extLst>
      <p:ext uri="{BB962C8B-B14F-4D97-AF65-F5344CB8AC3E}">
        <p14:creationId xmlns:p14="http://schemas.microsoft.com/office/powerpoint/2010/main" val="545580314"/>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225F-CA1C-49AE-BD1F-E8089C8C5C11}"/>
              </a:ext>
            </a:extLst>
          </p:cNvPr>
          <p:cNvSpPr>
            <a:spLocks noGrp="1"/>
          </p:cNvSpPr>
          <p:nvPr>
            <p:ph type="title"/>
          </p:nvPr>
        </p:nvSpPr>
        <p:spPr/>
        <p:txBody>
          <a:bodyPr/>
          <a:lstStyle/>
          <a:p>
            <a:r>
              <a:rPr lang="en-US"/>
              <a:t>What should be the next steps and priorities in terms of….</a:t>
            </a:r>
            <a:endParaRPr lang="en-GB"/>
          </a:p>
        </p:txBody>
      </p:sp>
      <p:sp>
        <p:nvSpPr>
          <p:cNvPr id="4" name="Date Placeholder 3">
            <a:extLst>
              <a:ext uri="{FF2B5EF4-FFF2-40B4-BE49-F238E27FC236}">
                <a16:creationId xmlns:a16="http://schemas.microsoft.com/office/drawing/2014/main" id="{839627D0-5027-46AC-BE1F-34880CB69812}"/>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711454F1-C2E6-43E6-AA7A-1D4FE0C4E70A}"/>
              </a:ext>
            </a:extLst>
          </p:cNvPr>
          <p:cNvSpPr>
            <a:spLocks noGrp="1"/>
          </p:cNvSpPr>
          <p:nvPr>
            <p:ph type="sldNum" sz="quarter" idx="12"/>
          </p:nvPr>
        </p:nvSpPr>
        <p:spPr/>
        <p:txBody>
          <a:bodyPr/>
          <a:lstStyle/>
          <a:p>
            <a:fld id="{D2311017-6C23-4A48-8D88-5CABF0ADC80E}" type="slidenum">
              <a:rPr lang="en-GB" smtClean="0"/>
              <a:t>7</a:t>
            </a:fld>
            <a:endParaRPr lang="en-GB"/>
          </a:p>
        </p:txBody>
      </p:sp>
      <p:graphicFrame>
        <p:nvGraphicFramePr>
          <p:cNvPr id="6" name="Table 5">
            <a:extLst>
              <a:ext uri="{FF2B5EF4-FFF2-40B4-BE49-F238E27FC236}">
                <a16:creationId xmlns:a16="http://schemas.microsoft.com/office/drawing/2014/main" id="{E9702678-671B-4AC7-92F6-55393F95B1EE}"/>
              </a:ext>
            </a:extLst>
          </p:cNvPr>
          <p:cNvGraphicFramePr>
            <a:graphicFrameLocks noGrp="1"/>
          </p:cNvGraphicFramePr>
          <p:nvPr/>
        </p:nvGraphicFramePr>
        <p:xfrm>
          <a:off x="479376" y="1628775"/>
          <a:ext cx="11311080" cy="3474720"/>
        </p:xfrm>
        <a:graphic>
          <a:graphicData uri="http://schemas.openxmlformats.org/drawingml/2006/table">
            <a:tbl>
              <a:tblPr firstRow="1" bandRow="1">
                <a:tableStyleId>{F2DE63D5-997A-4646-A377-4702673A728D}</a:tableStyleId>
              </a:tblPr>
              <a:tblGrid>
                <a:gridCol w="3770360">
                  <a:extLst>
                    <a:ext uri="{9D8B030D-6E8A-4147-A177-3AD203B41FA5}">
                      <a16:colId xmlns:a16="http://schemas.microsoft.com/office/drawing/2014/main" val="3629412206"/>
                    </a:ext>
                  </a:extLst>
                </a:gridCol>
                <a:gridCol w="3770360">
                  <a:extLst>
                    <a:ext uri="{9D8B030D-6E8A-4147-A177-3AD203B41FA5}">
                      <a16:colId xmlns:a16="http://schemas.microsoft.com/office/drawing/2014/main" val="2739811899"/>
                    </a:ext>
                  </a:extLst>
                </a:gridCol>
                <a:gridCol w="3770360">
                  <a:extLst>
                    <a:ext uri="{9D8B030D-6E8A-4147-A177-3AD203B41FA5}">
                      <a16:colId xmlns:a16="http://schemas.microsoft.com/office/drawing/2014/main" val="3457156728"/>
                    </a:ext>
                  </a:extLst>
                </a:gridCol>
              </a:tblGrid>
              <a:tr h="273413">
                <a:tc>
                  <a:txBody>
                    <a:bodyPr/>
                    <a:lstStyle/>
                    <a:p>
                      <a:r>
                        <a:rPr lang="en-GB" sz="1400"/>
                        <a:t>…further market harmonization?</a:t>
                      </a:r>
                    </a:p>
                  </a:txBody>
                  <a:tcPr/>
                </a:tc>
                <a:tc>
                  <a:txBody>
                    <a:bodyPr/>
                    <a:lstStyle/>
                    <a:p>
                      <a:r>
                        <a:rPr lang="en-GB" sz="1400"/>
                        <a:t>…a common tariff area?</a:t>
                      </a:r>
                    </a:p>
                  </a:txBody>
                  <a:tcPr/>
                </a:tc>
                <a:tc>
                  <a:txBody>
                    <a:bodyPr/>
                    <a:lstStyle/>
                    <a:p>
                      <a:r>
                        <a:rPr lang="en-GB" sz="1400"/>
                        <a:t>…a common balancing area?</a:t>
                      </a:r>
                    </a:p>
                  </a:txBody>
                  <a:tcPr/>
                </a:tc>
                <a:extLst>
                  <a:ext uri="{0D108BD9-81ED-4DB2-BD59-A6C34878D82A}">
                    <a16:rowId xmlns:a16="http://schemas.microsoft.com/office/drawing/2014/main" val="2912387193"/>
                  </a:ext>
                </a:extLst>
              </a:tr>
              <a:tr h="1859456">
                <a:tc>
                  <a:txBody>
                    <a:bodyPr/>
                    <a:lstStyle/>
                    <a:p>
                      <a:pPr marL="285750" indent="-285750">
                        <a:spcBef>
                          <a:spcPts val="800"/>
                        </a:spcBef>
                        <a:buClr>
                          <a:schemeClr val="accent3"/>
                        </a:buClr>
                        <a:buFont typeface="Arial" panose="020B0604020202020204" pitchFamily="34" charset="0"/>
                        <a:buChar char="•"/>
                      </a:pPr>
                      <a:r>
                        <a:rPr lang="en-GB" sz="1400"/>
                        <a:t>Establish effective, efficient and transparent model that does not favour one player over another</a:t>
                      </a:r>
                    </a:p>
                    <a:p>
                      <a:pPr marL="285750" indent="-285750">
                        <a:spcBef>
                          <a:spcPts val="800"/>
                        </a:spcBef>
                        <a:buClr>
                          <a:schemeClr val="accent3"/>
                        </a:buClr>
                        <a:buFont typeface="Arial" panose="020B0604020202020204" pitchFamily="34" charset="0"/>
                        <a:buChar char="•"/>
                      </a:pPr>
                      <a:r>
                        <a:rPr lang="en-GB" sz="1400"/>
                        <a:t>Harmonize market rules between all countries</a:t>
                      </a:r>
                    </a:p>
                    <a:p>
                      <a:pPr marL="285750" indent="-285750">
                        <a:spcBef>
                          <a:spcPts val="800"/>
                        </a:spcBef>
                        <a:buClr>
                          <a:schemeClr val="accent3"/>
                        </a:buClr>
                        <a:buFont typeface="Arial" panose="020B0604020202020204" pitchFamily="34" charset="0"/>
                        <a:buChar char="•"/>
                      </a:pPr>
                      <a:r>
                        <a:rPr lang="en-GB" sz="1400"/>
                        <a:t>Improve TSO cooperation (e.g. coordinate amount of transfer capacities offered to the market)</a:t>
                      </a:r>
                    </a:p>
                  </a:txBody>
                  <a:tcPr/>
                </a:tc>
                <a:tc>
                  <a:txBody>
                    <a:bodyPr/>
                    <a:lstStyle/>
                    <a:p>
                      <a:pPr marL="0" marR="0" lvl="0" indent="0" algn="l" defTabSz="914400" rtl="0" eaLnBrk="1" fontAlgn="auto" latinLnBrk="0" hangingPunct="1">
                        <a:lnSpc>
                          <a:spcPct val="100000"/>
                        </a:lnSpc>
                        <a:spcBef>
                          <a:spcPts val="800"/>
                        </a:spcBef>
                        <a:spcAft>
                          <a:spcPts val="0"/>
                        </a:spcAft>
                        <a:buClr>
                          <a:schemeClr val="accent3"/>
                        </a:buClr>
                        <a:buSzTx/>
                        <a:buFont typeface="Arial" panose="020B0604020202020204" pitchFamily="34" charset="0"/>
                        <a:buNone/>
                        <a:tabLst/>
                        <a:defRPr/>
                      </a:pPr>
                      <a:r>
                        <a:rPr lang="en-GB" sz="1400" b="1" i="1">
                          <a:solidFill>
                            <a:schemeClr val="accent3"/>
                          </a:solidFill>
                          <a:sym typeface="Wingdings" panose="05000000000000000000" pitchFamily="2" charset="2"/>
                        </a:rPr>
                        <a:t>Multiple shippers emphasized that the development of a common tariff area was the key priority next step in terms of market integration.</a:t>
                      </a:r>
                      <a:endParaRPr lang="en-GB" sz="1400" b="1">
                        <a:solidFill>
                          <a:schemeClr val="accent3"/>
                        </a:solidFill>
                      </a:endParaRPr>
                    </a:p>
                    <a:p>
                      <a:pPr marL="0" indent="0">
                        <a:spcBef>
                          <a:spcPts val="800"/>
                        </a:spcBef>
                        <a:buClr>
                          <a:schemeClr val="accent3"/>
                        </a:buClr>
                        <a:buFont typeface="Arial" panose="020B0604020202020204" pitchFamily="34" charset="0"/>
                        <a:buNone/>
                      </a:pPr>
                      <a:endParaRPr lang="en-GB" sz="1400"/>
                    </a:p>
                    <a:p>
                      <a:pPr marL="285750" indent="-285750">
                        <a:spcBef>
                          <a:spcPts val="800"/>
                        </a:spcBef>
                        <a:buClr>
                          <a:schemeClr val="accent3"/>
                        </a:buClr>
                        <a:buFont typeface="Arial" panose="020B0604020202020204" pitchFamily="34" charset="0"/>
                        <a:buChar char="•"/>
                      </a:pPr>
                      <a:r>
                        <a:rPr lang="en-GB" sz="1400"/>
                        <a:t>Develop common / harmonized market rules</a:t>
                      </a:r>
                    </a:p>
                    <a:p>
                      <a:pPr marL="285750" indent="-285750">
                        <a:spcBef>
                          <a:spcPts val="800"/>
                        </a:spcBef>
                        <a:buClr>
                          <a:schemeClr val="accent3"/>
                        </a:buClr>
                        <a:buFont typeface="Arial" panose="020B0604020202020204" pitchFamily="34" charset="0"/>
                        <a:buChar char="•"/>
                      </a:pPr>
                      <a:r>
                        <a:rPr lang="en-GB" sz="1400"/>
                        <a:t>Additional issues that could be resolved:</a:t>
                      </a:r>
                      <a:r>
                        <a:rPr lang="en-US" sz="1400"/>
                        <a:t> </a:t>
                      </a:r>
                      <a:r>
                        <a:rPr lang="en-GB" sz="1400"/>
                        <a:t> subsidized Klaipeda LNG terminal, </a:t>
                      </a:r>
                      <a:r>
                        <a:rPr lang="en-US" sz="1400"/>
                        <a:t>dispute in Lithuania regarding the support that one market player gets for the use of LNG terminal, long term capacity tariffs being much less than short-term in domestic exit point in Lithuania, the current tariff proposal for GIPL</a:t>
                      </a:r>
                      <a:endParaRPr lang="en-GB" sz="1400" i="1"/>
                    </a:p>
                  </a:txBody>
                  <a:tcPr/>
                </a:tc>
                <a:tc>
                  <a:txBody>
                    <a:bodyPr/>
                    <a:lstStyle/>
                    <a:p>
                      <a:pPr marL="285750" indent="-285750">
                        <a:spcBef>
                          <a:spcPts val="800"/>
                        </a:spcBef>
                        <a:buClr>
                          <a:schemeClr val="accent3"/>
                        </a:buClr>
                        <a:buFont typeface="Arial" panose="020B0604020202020204" pitchFamily="34" charset="0"/>
                        <a:buChar char="•"/>
                      </a:pPr>
                      <a:r>
                        <a:rPr lang="en-GB" sz="1400"/>
                        <a:t>Resolve </a:t>
                      </a:r>
                      <a:r>
                        <a:rPr lang="en-GB" sz="1400" err="1"/>
                        <a:t>Balticconnector</a:t>
                      </a:r>
                      <a:r>
                        <a:rPr lang="en-GB" sz="1400"/>
                        <a:t> capacity issues</a:t>
                      </a:r>
                    </a:p>
                    <a:p>
                      <a:pPr marL="285750" indent="-285750">
                        <a:spcBef>
                          <a:spcPts val="800"/>
                        </a:spcBef>
                        <a:buClr>
                          <a:schemeClr val="accent3"/>
                        </a:buClr>
                        <a:buFont typeface="Arial" panose="020B0604020202020204" pitchFamily="34" charset="0"/>
                        <a:buChar char="•"/>
                      </a:pPr>
                      <a:r>
                        <a:rPr lang="en-GB" sz="1400"/>
                        <a:t>Develop common / harmonized balancing rules</a:t>
                      </a:r>
                    </a:p>
                    <a:p>
                      <a:pPr marL="285750" indent="-285750">
                        <a:spcBef>
                          <a:spcPts val="800"/>
                        </a:spcBef>
                        <a:buClr>
                          <a:schemeClr val="accent3"/>
                        </a:buClr>
                        <a:buFont typeface="Arial" panose="020B0604020202020204" pitchFamily="34" charset="0"/>
                        <a:buChar char="•"/>
                      </a:pPr>
                      <a:r>
                        <a:rPr lang="en-GB" sz="1400"/>
                        <a:t>Harmonize existing pricing differences (develop the balancing area gradually). </a:t>
                      </a:r>
                      <a:r>
                        <a:rPr lang="en-US" sz="1400"/>
                        <a:t>CBA should be reached in a moderate manner, going in line with the price convergence process.</a:t>
                      </a:r>
                      <a:endParaRPr lang="en-GB" sz="1400"/>
                    </a:p>
                    <a:p>
                      <a:pPr marL="285750" indent="-285750">
                        <a:spcBef>
                          <a:spcPts val="800"/>
                        </a:spcBef>
                        <a:buClr>
                          <a:schemeClr val="accent3"/>
                        </a:buClr>
                        <a:buFont typeface="Arial" panose="020B0604020202020204" pitchFamily="34" charset="0"/>
                        <a:buChar char="•"/>
                      </a:pPr>
                      <a:endParaRPr lang="en-GB" sz="1400"/>
                    </a:p>
                  </a:txBody>
                  <a:tcPr/>
                </a:tc>
                <a:extLst>
                  <a:ext uri="{0D108BD9-81ED-4DB2-BD59-A6C34878D82A}">
                    <a16:rowId xmlns:a16="http://schemas.microsoft.com/office/drawing/2014/main" val="3061544755"/>
                  </a:ext>
                </a:extLst>
              </a:tr>
            </a:tbl>
          </a:graphicData>
        </a:graphic>
      </p:graphicFrame>
    </p:spTree>
    <p:extLst>
      <p:ext uri="{BB962C8B-B14F-4D97-AF65-F5344CB8AC3E}">
        <p14:creationId xmlns:p14="http://schemas.microsoft.com/office/powerpoint/2010/main" val="513909900"/>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225F-CA1C-49AE-BD1F-E8089C8C5C11}"/>
              </a:ext>
            </a:extLst>
          </p:cNvPr>
          <p:cNvSpPr>
            <a:spLocks noGrp="1"/>
          </p:cNvSpPr>
          <p:nvPr>
            <p:ph type="title"/>
          </p:nvPr>
        </p:nvSpPr>
        <p:spPr/>
        <p:txBody>
          <a:bodyPr/>
          <a:lstStyle/>
          <a:p>
            <a:r>
              <a:rPr lang="en-US"/>
              <a:t>Respondents highlighted some of the benefits and risks in terms of…</a:t>
            </a:r>
            <a:endParaRPr lang="en-GB"/>
          </a:p>
        </p:txBody>
      </p:sp>
      <p:sp>
        <p:nvSpPr>
          <p:cNvPr id="4" name="Date Placeholder 3">
            <a:extLst>
              <a:ext uri="{FF2B5EF4-FFF2-40B4-BE49-F238E27FC236}">
                <a16:creationId xmlns:a16="http://schemas.microsoft.com/office/drawing/2014/main" id="{839627D0-5027-46AC-BE1F-34880CB69812}"/>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711454F1-C2E6-43E6-AA7A-1D4FE0C4E70A}"/>
              </a:ext>
            </a:extLst>
          </p:cNvPr>
          <p:cNvSpPr>
            <a:spLocks noGrp="1"/>
          </p:cNvSpPr>
          <p:nvPr>
            <p:ph type="sldNum" sz="quarter" idx="12"/>
          </p:nvPr>
        </p:nvSpPr>
        <p:spPr/>
        <p:txBody>
          <a:bodyPr/>
          <a:lstStyle/>
          <a:p>
            <a:fld id="{D2311017-6C23-4A48-8D88-5CABF0ADC80E}" type="slidenum">
              <a:rPr lang="en-GB" smtClean="0"/>
              <a:t>8</a:t>
            </a:fld>
            <a:endParaRPr lang="en-GB"/>
          </a:p>
        </p:txBody>
      </p:sp>
      <p:graphicFrame>
        <p:nvGraphicFramePr>
          <p:cNvPr id="6" name="Table 5">
            <a:extLst>
              <a:ext uri="{FF2B5EF4-FFF2-40B4-BE49-F238E27FC236}">
                <a16:creationId xmlns:a16="http://schemas.microsoft.com/office/drawing/2014/main" id="{E9702678-671B-4AC7-92F6-55393F95B1EE}"/>
              </a:ext>
            </a:extLst>
          </p:cNvPr>
          <p:cNvGraphicFramePr>
            <a:graphicFrameLocks noGrp="1"/>
          </p:cNvGraphicFramePr>
          <p:nvPr/>
        </p:nvGraphicFramePr>
        <p:xfrm>
          <a:off x="496353" y="2030040"/>
          <a:ext cx="11311081" cy="3820440"/>
        </p:xfrm>
        <a:graphic>
          <a:graphicData uri="http://schemas.openxmlformats.org/drawingml/2006/table">
            <a:tbl>
              <a:tblPr firstRow="1" bandRow="1">
                <a:tableStyleId>{F2DE63D5-997A-4646-A377-4702673A728D}</a:tableStyleId>
              </a:tblPr>
              <a:tblGrid>
                <a:gridCol w="438490">
                  <a:extLst>
                    <a:ext uri="{9D8B030D-6E8A-4147-A177-3AD203B41FA5}">
                      <a16:colId xmlns:a16="http://schemas.microsoft.com/office/drawing/2014/main" val="2175423567"/>
                    </a:ext>
                  </a:extLst>
                </a:gridCol>
                <a:gridCol w="3624197">
                  <a:extLst>
                    <a:ext uri="{9D8B030D-6E8A-4147-A177-3AD203B41FA5}">
                      <a16:colId xmlns:a16="http://schemas.microsoft.com/office/drawing/2014/main" val="3629412206"/>
                    </a:ext>
                  </a:extLst>
                </a:gridCol>
                <a:gridCol w="3624197">
                  <a:extLst>
                    <a:ext uri="{9D8B030D-6E8A-4147-A177-3AD203B41FA5}">
                      <a16:colId xmlns:a16="http://schemas.microsoft.com/office/drawing/2014/main" val="2739811899"/>
                    </a:ext>
                  </a:extLst>
                </a:gridCol>
                <a:gridCol w="3624197">
                  <a:extLst>
                    <a:ext uri="{9D8B030D-6E8A-4147-A177-3AD203B41FA5}">
                      <a16:colId xmlns:a16="http://schemas.microsoft.com/office/drawing/2014/main" val="3457156728"/>
                    </a:ext>
                  </a:extLst>
                </a:gridCol>
              </a:tblGrid>
              <a:tr h="294569">
                <a:tc>
                  <a:txBody>
                    <a:bodyPr/>
                    <a:lstStyle/>
                    <a:p>
                      <a:endParaRPr lang="en-GB" sz="140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r>
                        <a:rPr lang="en-GB" sz="1400">
                          <a:solidFill>
                            <a:schemeClr val="tx1"/>
                          </a:solidFill>
                        </a:rPr>
                        <a:t>Further market harmonization</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r>
                        <a:rPr lang="en-GB" sz="1400">
                          <a:solidFill>
                            <a:schemeClr val="tx1"/>
                          </a:solidFill>
                        </a:rPr>
                        <a:t>Common tariff area</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r>
                        <a:rPr lang="en-GB" sz="1400">
                          <a:solidFill>
                            <a:schemeClr val="tx1"/>
                          </a:solidFill>
                        </a:rPr>
                        <a:t>Common balancing area</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912387193"/>
                  </a:ext>
                </a:extLst>
              </a:tr>
              <a:tr h="2238727">
                <a:tc>
                  <a:txBody>
                    <a:bodyPr/>
                    <a:lstStyle/>
                    <a:p>
                      <a:pPr marL="0" indent="0" algn="ctr">
                        <a:buClr>
                          <a:schemeClr val="accent3"/>
                        </a:buClr>
                        <a:buFont typeface="Arial" panose="020B0604020202020204" pitchFamily="34" charset="0"/>
                        <a:buNone/>
                      </a:pPr>
                      <a:r>
                        <a:rPr lang="en-GB" sz="1400" b="1">
                          <a:solidFill>
                            <a:schemeClr val="bg1"/>
                          </a:solidFill>
                        </a:rPr>
                        <a:t>Benefits</a:t>
                      </a:r>
                    </a:p>
                  </a:txBody>
                  <a:tcPr vert="vert27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marL="285750" marR="0" lvl="0" indent="-285750" algn="l" defTabSz="914400" rtl="0" eaLnBrk="1" fontAlgn="auto" latinLnBrk="0" hangingPunct="1">
                        <a:lnSpc>
                          <a:spcPct val="100000"/>
                        </a:lnSpc>
                        <a:spcBef>
                          <a:spcPts val="800"/>
                        </a:spcBef>
                        <a:spcAft>
                          <a:spcPts val="0"/>
                        </a:spcAft>
                        <a:buClr>
                          <a:schemeClr val="accent5"/>
                        </a:buClr>
                        <a:buSzTx/>
                        <a:buFont typeface="Arial" panose="020B0604020202020204" pitchFamily="34" charset="0"/>
                        <a:buChar char="•"/>
                        <a:tabLst/>
                        <a:defRPr/>
                      </a:pPr>
                      <a:r>
                        <a:rPr lang="en-GB" sz="1400"/>
                        <a:t>Increased market liquidity</a:t>
                      </a:r>
                    </a:p>
                    <a:p>
                      <a:pPr marL="285750" marR="0" lvl="0" indent="-285750" algn="l" defTabSz="914400" rtl="0" eaLnBrk="1" fontAlgn="auto" latinLnBrk="0" hangingPunct="1">
                        <a:lnSpc>
                          <a:spcPct val="100000"/>
                        </a:lnSpc>
                        <a:spcBef>
                          <a:spcPts val="800"/>
                        </a:spcBef>
                        <a:spcAft>
                          <a:spcPts val="0"/>
                        </a:spcAft>
                        <a:buClr>
                          <a:schemeClr val="accent5"/>
                        </a:buClr>
                        <a:buSzTx/>
                        <a:buFont typeface="Arial" panose="020B0604020202020204" pitchFamily="34" charset="0"/>
                        <a:buChar char="•"/>
                        <a:tabLst/>
                        <a:defRPr/>
                      </a:pPr>
                      <a:r>
                        <a:rPr lang="en-GB" sz="1400" b="0"/>
                        <a:t>Cost savings</a:t>
                      </a:r>
                      <a:endParaRPr lang="en-US" sz="1400" b="0"/>
                    </a:p>
                    <a:p>
                      <a:pPr marL="285750" indent="-285750">
                        <a:spcBef>
                          <a:spcPts val="800"/>
                        </a:spcBef>
                        <a:spcAft>
                          <a:spcPts val="0"/>
                        </a:spcAft>
                        <a:buClr>
                          <a:schemeClr val="accent5"/>
                        </a:buClr>
                        <a:buFont typeface="Arial" panose="020B0604020202020204" pitchFamily="34" charset="0"/>
                        <a:buChar char="•"/>
                      </a:pPr>
                      <a:r>
                        <a:rPr lang="en-US" sz="1400" b="0"/>
                        <a:t>Efficient operations – best practice implemented across all countries</a:t>
                      </a:r>
                    </a:p>
                    <a:p>
                      <a:pPr marL="285750" indent="-285750">
                        <a:spcBef>
                          <a:spcPts val="800"/>
                        </a:spcBef>
                        <a:spcAft>
                          <a:spcPts val="0"/>
                        </a:spcAft>
                        <a:buClr>
                          <a:schemeClr val="accent5"/>
                        </a:buClr>
                        <a:buFont typeface="Arial" panose="020B0604020202020204" pitchFamily="34" charset="0"/>
                        <a:buChar char="•"/>
                      </a:pPr>
                      <a:r>
                        <a:rPr lang="en-US" sz="1400" b="0"/>
                        <a:t>Efficient use of all infrastructure/assets </a:t>
                      </a:r>
                    </a:p>
                    <a:p>
                      <a:pPr marL="285750" indent="-285750">
                        <a:spcBef>
                          <a:spcPts val="800"/>
                        </a:spcBef>
                        <a:spcAft>
                          <a:spcPts val="0"/>
                        </a:spcAft>
                        <a:buClr>
                          <a:schemeClr val="accent5"/>
                        </a:buClr>
                        <a:buFont typeface="Arial" panose="020B0604020202020204" pitchFamily="34" charset="0"/>
                        <a:buChar char="•"/>
                      </a:pPr>
                      <a:r>
                        <a:rPr lang="en-US" sz="1400" b="0"/>
                        <a:t>Ease of business, easier to expand.</a:t>
                      </a:r>
                      <a:endParaRPr lang="en-GB" sz="1400" b="0"/>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algn="l" defTabSz="914400" rtl="0" eaLnBrk="1" latinLnBrk="0" hangingPunct="1">
                        <a:spcBef>
                          <a:spcPts val="800"/>
                        </a:spcBef>
                        <a:spcAft>
                          <a:spcPts val="0"/>
                        </a:spcAft>
                        <a:buClr>
                          <a:schemeClr val="accent5"/>
                        </a:buClr>
                        <a:buFont typeface="Arial" panose="020B0604020202020204" pitchFamily="34" charset="0"/>
                        <a:buChar char="•"/>
                      </a:pPr>
                      <a:r>
                        <a:rPr lang="en-GB" sz="1400" kern="1200">
                          <a:solidFill>
                            <a:schemeClr val="tx1"/>
                          </a:solidFill>
                          <a:latin typeface="+mn-lt"/>
                          <a:ea typeface="+mn-ea"/>
                          <a:cs typeface="+mn-cs"/>
                        </a:rPr>
                        <a:t>Increased competition (wider selection of supply options)</a:t>
                      </a:r>
                    </a:p>
                    <a:p>
                      <a:pPr marL="285750" indent="-285750" algn="l" defTabSz="914400" rtl="0" eaLnBrk="1" latinLnBrk="0" hangingPunct="1">
                        <a:spcBef>
                          <a:spcPts val="800"/>
                        </a:spcBef>
                        <a:spcAft>
                          <a:spcPts val="0"/>
                        </a:spcAft>
                        <a:buClr>
                          <a:schemeClr val="accent5"/>
                        </a:buClr>
                        <a:buFont typeface="Arial" panose="020B0604020202020204" pitchFamily="34" charset="0"/>
                        <a:buChar char="•"/>
                      </a:pPr>
                      <a:r>
                        <a:rPr lang="en-GB" sz="1400" kern="1200">
                          <a:solidFill>
                            <a:schemeClr val="tx1"/>
                          </a:solidFill>
                          <a:latin typeface="+mn-lt"/>
                          <a:ea typeface="+mn-ea"/>
                          <a:cs typeface="+mn-cs"/>
                        </a:rPr>
                        <a:t>Increased market liquidity</a:t>
                      </a:r>
                    </a:p>
                    <a:p>
                      <a:pPr marL="285750" indent="-285750" algn="l" defTabSz="914400" rtl="0" eaLnBrk="1" latinLnBrk="0" hangingPunct="1">
                        <a:spcBef>
                          <a:spcPts val="800"/>
                        </a:spcBef>
                        <a:spcAft>
                          <a:spcPts val="0"/>
                        </a:spcAft>
                        <a:buClr>
                          <a:schemeClr val="accent5"/>
                        </a:buClr>
                        <a:buFont typeface="Arial" panose="020B0604020202020204" pitchFamily="34" charset="0"/>
                        <a:buChar char="•"/>
                      </a:pPr>
                      <a:r>
                        <a:rPr lang="en-GB" sz="1400" kern="1200">
                          <a:solidFill>
                            <a:schemeClr val="tx1"/>
                          </a:solidFill>
                          <a:latin typeface="+mn-lt"/>
                          <a:ea typeface="+mn-ea"/>
                          <a:cs typeface="+mn-cs"/>
                        </a:rPr>
                        <a:t>Direct access to Klaipeda LNG terminal for FIN/EE/LV shippers</a:t>
                      </a:r>
                    </a:p>
                    <a:p>
                      <a:pPr marL="285750" indent="-285750" algn="l" defTabSz="914400" rtl="0" eaLnBrk="1" latinLnBrk="0" hangingPunct="1">
                        <a:spcBef>
                          <a:spcPts val="800"/>
                        </a:spcBef>
                        <a:spcAft>
                          <a:spcPts val="0"/>
                        </a:spcAft>
                        <a:buClr>
                          <a:schemeClr val="accent5"/>
                        </a:buClr>
                        <a:buFont typeface="Arial" panose="020B0604020202020204" pitchFamily="34" charset="0"/>
                        <a:buChar char="•"/>
                      </a:pPr>
                      <a:r>
                        <a:rPr lang="en-GB" sz="1400" kern="1200">
                          <a:solidFill>
                            <a:schemeClr val="tx1"/>
                          </a:solidFill>
                          <a:latin typeface="+mn-lt"/>
                          <a:ea typeface="+mn-ea"/>
                          <a:cs typeface="+mn-cs"/>
                        </a:rPr>
                        <a:t>Better use of assets</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algn="l" defTabSz="914400" rtl="0" eaLnBrk="1" latinLnBrk="0" hangingPunct="1">
                        <a:spcBef>
                          <a:spcPts val="800"/>
                        </a:spcBef>
                        <a:spcAft>
                          <a:spcPts val="0"/>
                        </a:spcAft>
                        <a:buClr>
                          <a:schemeClr val="accent5"/>
                        </a:buClr>
                        <a:buFont typeface="Arial" panose="020B0604020202020204" pitchFamily="34" charset="0"/>
                        <a:buChar char="•"/>
                      </a:pPr>
                      <a:r>
                        <a:rPr lang="en-US" sz="1400" kern="1200">
                          <a:solidFill>
                            <a:schemeClr val="tx1"/>
                          </a:solidFill>
                          <a:latin typeface="+mn-lt"/>
                          <a:ea typeface="+mn-ea"/>
                          <a:cs typeface="+mn-cs"/>
                        </a:rPr>
                        <a:t>Bigger market, more stable system level balance due to increased number of market participants and higher variety in gas consumption profiles </a:t>
                      </a:r>
                    </a:p>
                    <a:p>
                      <a:pPr marL="285750" indent="-285750" algn="l" defTabSz="914400" rtl="0" eaLnBrk="1" latinLnBrk="0" hangingPunct="1">
                        <a:spcBef>
                          <a:spcPts val="800"/>
                        </a:spcBef>
                        <a:spcAft>
                          <a:spcPts val="0"/>
                        </a:spcAft>
                        <a:buClr>
                          <a:schemeClr val="accent5"/>
                        </a:buClr>
                        <a:buFont typeface="Arial" panose="020B0604020202020204" pitchFamily="34" charset="0"/>
                        <a:buChar char="•"/>
                      </a:pPr>
                      <a:r>
                        <a:rPr lang="en-US" sz="1400" kern="1200">
                          <a:solidFill>
                            <a:schemeClr val="tx1"/>
                          </a:solidFill>
                          <a:latin typeface="+mn-lt"/>
                          <a:ea typeface="+mn-ea"/>
                          <a:cs typeface="+mn-cs"/>
                        </a:rPr>
                        <a:t>Lower balancing costs</a:t>
                      </a:r>
                      <a:endParaRPr lang="en-GB" sz="1400" kern="1200">
                        <a:solidFill>
                          <a:schemeClr val="tx1"/>
                        </a:solidFill>
                        <a:latin typeface="+mn-lt"/>
                        <a:ea typeface="+mn-ea"/>
                        <a:cs typeface="+mn-cs"/>
                      </a:endParaRPr>
                    </a:p>
                    <a:p>
                      <a:pPr marL="285750" indent="-285750" algn="l" defTabSz="914400" rtl="0" eaLnBrk="1" latinLnBrk="0" hangingPunct="1">
                        <a:spcBef>
                          <a:spcPts val="800"/>
                        </a:spcBef>
                        <a:spcAft>
                          <a:spcPts val="0"/>
                        </a:spcAft>
                        <a:buClr>
                          <a:schemeClr val="accent5"/>
                        </a:buClr>
                        <a:buFont typeface="Arial" panose="020B0604020202020204" pitchFamily="34" charset="0"/>
                        <a:buChar char="•"/>
                      </a:pPr>
                      <a:r>
                        <a:rPr lang="en-GB" sz="1400" kern="1200">
                          <a:solidFill>
                            <a:schemeClr val="tx1"/>
                          </a:solidFill>
                          <a:latin typeface="+mn-lt"/>
                          <a:ea typeface="+mn-ea"/>
                          <a:cs typeface="+mn-cs"/>
                        </a:rPr>
                        <a:t>More efficient market operations and utilization of assets</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687563804"/>
                  </a:ext>
                </a:extLst>
              </a:tr>
              <a:tr h="1276913">
                <a:tc>
                  <a:txBody>
                    <a:bodyPr/>
                    <a:lstStyle/>
                    <a:p>
                      <a:pPr marL="0" indent="0" algn="ctr">
                        <a:buClr>
                          <a:schemeClr val="accent3"/>
                        </a:buClr>
                        <a:buFont typeface="Arial" panose="020B0604020202020204" pitchFamily="34" charset="0"/>
                        <a:buNone/>
                      </a:pPr>
                      <a:r>
                        <a:rPr lang="en-GB" sz="1400" b="1">
                          <a:solidFill>
                            <a:schemeClr val="bg1"/>
                          </a:solidFill>
                        </a:rPr>
                        <a:t>Risks</a:t>
                      </a:r>
                    </a:p>
                  </a:txBody>
                  <a:tcPr vert="vert27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solidFill>
                  </a:tcPr>
                </a:tc>
                <a:tc>
                  <a:txBody>
                    <a:bodyPr/>
                    <a:lstStyle/>
                    <a:p>
                      <a:pPr marL="285750" indent="-285750">
                        <a:spcBef>
                          <a:spcPts val="800"/>
                        </a:spcBef>
                        <a:spcAft>
                          <a:spcPts val="0"/>
                        </a:spcAft>
                        <a:buClr>
                          <a:schemeClr val="accent4"/>
                        </a:buClr>
                        <a:buFont typeface="Arial" panose="020B0604020202020204" pitchFamily="34" charset="0"/>
                        <a:buChar char="•"/>
                      </a:pPr>
                      <a:r>
                        <a:rPr lang="en-US" sz="1400" b="0"/>
                        <a:t>Less arbitrage</a:t>
                      </a:r>
                    </a:p>
                    <a:p>
                      <a:pPr marL="285750" indent="-285750">
                        <a:spcBef>
                          <a:spcPts val="800"/>
                        </a:spcBef>
                        <a:spcAft>
                          <a:spcPts val="0"/>
                        </a:spcAft>
                        <a:buClr>
                          <a:schemeClr val="accent4"/>
                        </a:buClr>
                        <a:buFont typeface="Arial" panose="020B0604020202020204" pitchFamily="34" charset="0"/>
                        <a:buChar char="•"/>
                      </a:pPr>
                      <a:r>
                        <a:rPr lang="en-US" sz="1400" b="0"/>
                        <a:t>Large sellers will benefit more</a:t>
                      </a:r>
                      <a:endParaRPr lang="en-GB" sz="1400" b="0"/>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a:spcBef>
                          <a:spcPts val="800"/>
                        </a:spcBef>
                        <a:spcAft>
                          <a:spcPts val="0"/>
                        </a:spcAft>
                        <a:buClr>
                          <a:schemeClr val="accent4"/>
                        </a:buClr>
                        <a:buFont typeface="Arial" panose="020B0604020202020204" pitchFamily="34" charset="0"/>
                        <a:buChar char="•"/>
                      </a:pPr>
                      <a:r>
                        <a:rPr lang="en-US" sz="1400" b="0"/>
                        <a:t>Development of common legislation may be challenging</a:t>
                      </a:r>
                    </a:p>
                    <a:p>
                      <a:pPr marL="285750" indent="-285750">
                        <a:spcBef>
                          <a:spcPts val="800"/>
                        </a:spcBef>
                        <a:spcAft>
                          <a:spcPts val="0"/>
                        </a:spcAft>
                        <a:buClr>
                          <a:schemeClr val="accent4"/>
                        </a:buClr>
                        <a:buFont typeface="Arial" panose="020B0604020202020204" pitchFamily="34" charset="0"/>
                        <a:buChar char="•"/>
                      </a:pPr>
                      <a:r>
                        <a:rPr lang="en-US" sz="1400" b="0"/>
                        <a:t>Less arbitrage</a:t>
                      </a:r>
                    </a:p>
                    <a:p>
                      <a:pPr marL="285750" indent="-285750">
                        <a:spcBef>
                          <a:spcPts val="800"/>
                        </a:spcBef>
                        <a:spcAft>
                          <a:spcPts val="0"/>
                        </a:spcAft>
                        <a:buClr>
                          <a:schemeClr val="accent4"/>
                        </a:buClr>
                        <a:buFont typeface="Arial" panose="020B0604020202020204" pitchFamily="34" charset="0"/>
                        <a:buChar char="•"/>
                      </a:pPr>
                      <a:r>
                        <a:rPr lang="en-US" sz="1400" b="0"/>
                        <a:t>Large sellers will benefit more</a:t>
                      </a:r>
                      <a:endParaRPr lang="en-GB" sz="1400" b="0"/>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a:spcBef>
                          <a:spcPts val="800"/>
                        </a:spcBef>
                        <a:spcAft>
                          <a:spcPts val="0"/>
                        </a:spcAft>
                        <a:buClr>
                          <a:schemeClr val="accent4"/>
                        </a:buClr>
                        <a:buFont typeface="Arial" panose="020B0604020202020204" pitchFamily="34" charset="0"/>
                        <a:buChar char="•"/>
                      </a:pPr>
                      <a:r>
                        <a:rPr lang="en-US" sz="1400" b="0"/>
                        <a:t>Allocation of costs between tariff areas</a:t>
                      </a:r>
                    </a:p>
                    <a:p>
                      <a:pPr marL="285750" indent="-285750">
                        <a:spcBef>
                          <a:spcPts val="800"/>
                        </a:spcBef>
                        <a:spcAft>
                          <a:spcPts val="0"/>
                        </a:spcAft>
                        <a:buClr>
                          <a:schemeClr val="accent4"/>
                        </a:buClr>
                        <a:buFont typeface="Arial" panose="020B0604020202020204" pitchFamily="34" charset="0"/>
                        <a:buChar char="•"/>
                      </a:pPr>
                      <a:r>
                        <a:rPr lang="en-US" sz="1400" b="0"/>
                        <a:t>Cost of IT/resources</a:t>
                      </a:r>
                    </a:p>
                    <a:p>
                      <a:pPr marL="285750" indent="-285750">
                        <a:spcBef>
                          <a:spcPts val="800"/>
                        </a:spcBef>
                        <a:spcAft>
                          <a:spcPts val="0"/>
                        </a:spcAft>
                        <a:buClr>
                          <a:schemeClr val="accent4"/>
                        </a:buClr>
                        <a:buFont typeface="Arial" panose="020B0604020202020204" pitchFamily="34" charset="0"/>
                        <a:buChar char="•"/>
                      </a:pPr>
                      <a:r>
                        <a:rPr lang="en-US" sz="1400" b="0"/>
                        <a:t>Less arbitrage</a:t>
                      </a:r>
                    </a:p>
                    <a:p>
                      <a:pPr marL="285750" indent="-285750">
                        <a:spcBef>
                          <a:spcPts val="800"/>
                        </a:spcBef>
                        <a:spcAft>
                          <a:spcPts val="0"/>
                        </a:spcAft>
                        <a:buClr>
                          <a:schemeClr val="accent4"/>
                        </a:buClr>
                        <a:buFont typeface="Arial" panose="020B0604020202020204" pitchFamily="34" charset="0"/>
                        <a:buChar char="•"/>
                      </a:pPr>
                      <a:r>
                        <a:rPr lang="en-US" sz="1400" b="0"/>
                        <a:t>Large sellers will benefit more</a:t>
                      </a:r>
                      <a:endParaRPr lang="en-GB" sz="1400" b="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65676765"/>
                  </a:ext>
                </a:extLst>
              </a:tr>
            </a:tbl>
          </a:graphicData>
        </a:graphic>
      </p:graphicFrame>
      <p:sp>
        <p:nvSpPr>
          <p:cNvPr id="12" name="Speech Bubble: Rectangle 11">
            <a:extLst>
              <a:ext uri="{FF2B5EF4-FFF2-40B4-BE49-F238E27FC236}">
                <a16:creationId xmlns:a16="http://schemas.microsoft.com/office/drawing/2014/main" id="{5C7D1133-F4EC-429E-BDE2-495FD34C06D6}"/>
              </a:ext>
            </a:extLst>
          </p:cNvPr>
          <p:cNvSpPr/>
          <p:nvPr/>
        </p:nvSpPr>
        <p:spPr>
          <a:xfrm>
            <a:off x="8255671" y="1288853"/>
            <a:ext cx="3528342" cy="514287"/>
          </a:xfrm>
          <a:prstGeom prst="wedgeRectCallout">
            <a:avLst>
              <a:gd name="adj1" fmla="val 38390"/>
              <a:gd name="adj2" fmla="val -11226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000">
                <a:solidFill>
                  <a:srgbClr val="000000"/>
                </a:solidFill>
              </a:rPr>
              <a:t>Note that the below benefit statements are more wishful objectives than hard facts since the responses did not address how such outcomes could be guaranteed.</a:t>
            </a:r>
          </a:p>
        </p:txBody>
      </p:sp>
    </p:spTree>
    <p:extLst>
      <p:ext uri="{BB962C8B-B14F-4D97-AF65-F5344CB8AC3E}">
        <p14:creationId xmlns:p14="http://schemas.microsoft.com/office/powerpoint/2010/main" val="3342054266"/>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78D2C37C-6318-4427-BAAA-03ACC3BFC1CC}"/>
              </a:ext>
            </a:extLst>
          </p:cNvPr>
          <p:cNvSpPr/>
          <p:nvPr/>
        </p:nvSpPr>
        <p:spPr>
          <a:xfrm>
            <a:off x="525460" y="2002890"/>
            <a:ext cx="11187113" cy="672345"/>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7" name="Rectangle 6">
            <a:extLst>
              <a:ext uri="{FF2B5EF4-FFF2-40B4-BE49-F238E27FC236}">
                <a16:creationId xmlns:a16="http://schemas.microsoft.com/office/drawing/2014/main" id="{2D376C9B-5222-4E27-93D0-E8A0F8693746}"/>
              </a:ext>
            </a:extLst>
          </p:cNvPr>
          <p:cNvSpPr/>
          <p:nvPr/>
        </p:nvSpPr>
        <p:spPr>
          <a:xfrm>
            <a:off x="525461" y="2675235"/>
            <a:ext cx="11187113" cy="291554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l">
              <a:buFont typeface="Arial" panose="020B0604020202020204" pitchFamily="34" charset="0"/>
              <a:buChar char="•"/>
            </a:pPr>
            <a:endParaRPr lang="en-GB" sz="1600" err="1">
              <a:solidFill>
                <a:srgbClr val="000000"/>
              </a:solidFill>
            </a:endParaRPr>
          </a:p>
        </p:txBody>
      </p:sp>
      <p:sp>
        <p:nvSpPr>
          <p:cNvPr id="2" name="Title 1">
            <a:extLst>
              <a:ext uri="{FF2B5EF4-FFF2-40B4-BE49-F238E27FC236}">
                <a16:creationId xmlns:a16="http://schemas.microsoft.com/office/drawing/2014/main" id="{73AB225F-CA1C-49AE-BD1F-E8089C8C5C11}"/>
              </a:ext>
            </a:extLst>
          </p:cNvPr>
          <p:cNvSpPr>
            <a:spLocks noGrp="1"/>
          </p:cNvSpPr>
          <p:nvPr>
            <p:ph type="title"/>
          </p:nvPr>
        </p:nvSpPr>
        <p:spPr/>
        <p:txBody>
          <a:bodyPr/>
          <a:lstStyle/>
          <a:p>
            <a:r>
              <a:rPr lang="en-US"/>
              <a:t>What development questions would require further analysis?</a:t>
            </a:r>
            <a:endParaRPr lang="en-GB"/>
          </a:p>
        </p:txBody>
      </p:sp>
      <p:sp>
        <p:nvSpPr>
          <p:cNvPr id="3" name="Content Placeholder 2">
            <a:extLst>
              <a:ext uri="{FF2B5EF4-FFF2-40B4-BE49-F238E27FC236}">
                <a16:creationId xmlns:a16="http://schemas.microsoft.com/office/drawing/2014/main" id="{C6C82913-01D6-45B6-B1F2-F8E9D62BC74B}"/>
              </a:ext>
            </a:extLst>
          </p:cNvPr>
          <p:cNvSpPr>
            <a:spLocks noGrp="1"/>
          </p:cNvSpPr>
          <p:nvPr>
            <p:ph idx="1"/>
          </p:nvPr>
        </p:nvSpPr>
        <p:spPr>
          <a:xfrm>
            <a:off x="6379539" y="3024955"/>
            <a:ext cx="4862908" cy="3106664"/>
          </a:xfrm>
        </p:spPr>
        <p:txBody>
          <a:bodyPr/>
          <a:lstStyle/>
          <a:p>
            <a:r>
              <a:rPr lang="en-GB" sz="1400"/>
              <a:t>Harmonisation with Poland</a:t>
            </a:r>
          </a:p>
          <a:p>
            <a:r>
              <a:rPr lang="en-US" sz="1400"/>
              <a:t>How to avoid the creation of an artificial tariff based situation</a:t>
            </a:r>
          </a:p>
          <a:p>
            <a:r>
              <a:rPr lang="en-US" sz="1400"/>
              <a:t>How to use the developed infrastructure and fairly share infrastructure costs</a:t>
            </a:r>
          </a:p>
          <a:p>
            <a:r>
              <a:rPr lang="en-US" sz="1400"/>
              <a:t>Role of gas infrastructure in the context of hydrogen </a:t>
            </a:r>
          </a:p>
          <a:p>
            <a:r>
              <a:rPr lang="en-US" sz="1400"/>
              <a:t>Role of gas infrastructure in the context of the EU Green Deal</a:t>
            </a:r>
          </a:p>
          <a:p>
            <a:endParaRPr lang="en-GB" sz="1400"/>
          </a:p>
        </p:txBody>
      </p:sp>
      <p:sp>
        <p:nvSpPr>
          <p:cNvPr id="4" name="Date Placeholder 3">
            <a:extLst>
              <a:ext uri="{FF2B5EF4-FFF2-40B4-BE49-F238E27FC236}">
                <a16:creationId xmlns:a16="http://schemas.microsoft.com/office/drawing/2014/main" id="{839627D0-5027-46AC-BE1F-34880CB69812}"/>
              </a:ext>
            </a:extLst>
          </p:cNvPr>
          <p:cNvSpPr>
            <a:spLocks noGrp="1"/>
          </p:cNvSpPr>
          <p:nvPr>
            <p:ph type="dt" sz="half" idx="10"/>
          </p:nvPr>
        </p:nvSpPr>
        <p:spPr/>
        <p:txBody>
          <a:bodyPr/>
          <a:lstStyle/>
          <a:p>
            <a:fld id="{C887C4C1-92AE-46B4-ABFC-E220AF2D9F04}" type="datetime1">
              <a:rPr lang="en-US" smtClean="0"/>
              <a:t>2/18/2021</a:t>
            </a:fld>
            <a:endParaRPr lang="en-GB"/>
          </a:p>
        </p:txBody>
      </p:sp>
      <p:sp>
        <p:nvSpPr>
          <p:cNvPr id="5" name="Slide Number Placeholder 4">
            <a:extLst>
              <a:ext uri="{FF2B5EF4-FFF2-40B4-BE49-F238E27FC236}">
                <a16:creationId xmlns:a16="http://schemas.microsoft.com/office/drawing/2014/main" id="{711454F1-C2E6-43E6-AA7A-1D4FE0C4E70A}"/>
              </a:ext>
            </a:extLst>
          </p:cNvPr>
          <p:cNvSpPr>
            <a:spLocks noGrp="1"/>
          </p:cNvSpPr>
          <p:nvPr>
            <p:ph type="sldNum" sz="quarter" idx="12"/>
          </p:nvPr>
        </p:nvSpPr>
        <p:spPr/>
        <p:txBody>
          <a:bodyPr/>
          <a:lstStyle/>
          <a:p>
            <a:fld id="{D2311017-6C23-4A48-8D88-5CABF0ADC80E}" type="slidenum">
              <a:rPr lang="en-GB" smtClean="0"/>
              <a:t>9</a:t>
            </a:fld>
            <a:endParaRPr lang="en-GB"/>
          </a:p>
        </p:txBody>
      </p:sp>
      <p:sp>
        <p:nvSpPr>
          <p:cNvPr id="6" name="Oval 5">
            <a:extLst>
              <a:ext uri="{FF2B5EF4-FFF2-40B4-BE49-F238E27FC236}">
                <a16:creationId xmlns:a16="http://schemas.microsoft.com/office/drawing/2014/main" id="{DBA996F5-A4E6-4A12-9324-619E768F6BA5}"/>
              </a:ext>
            </a:extLst>
          </p:cNvPr>
          <p:cNvSpPr/>
          <p:nvPr/>
        </p:nvSpPr>
        <p:spPr>
          <a:xfrm>
            <a:off x="5826000" y="1735335"/>
            <a:ext cx="540000" cy="540000"/>
          </a:xfrm>
          <a:prstGeom prst="ellipse">
            <a:avLst/>
          </a:prstGeom>
          <a:solidFill>
            <a:schemeClr val="accent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a:t>
            </a:r>
          </a:p>
        </p:txBody>
      </p:sp>
      <p:sp>
        <p:nvSpPr>
          <p:cNvPr id="9" name="Content Placeholder 2">
            <a:extLst>
              <a:ext uri="{FF2B5EF4-FFF2-40B4-BE49-F238E27FC236}">
                <a16:creationId xmlns:a16="http://schemas.microsoft.com/office/drawing/2014/main" id="{1FDB2C86-3FEA-4E0F-9BD4-0A5B789641F9}"/>
              </a:ext>
            </a:extLst>
          </p:cNvPr>
          <p:cNvSpPr txBox="1">
            <a:spLocks/>
          </p:cNvSpPr>
          <p:nvPr/>
        </p:nvSpPr>
        <p:spPr>
          <a:xfrm>
            <a:off x="949555" y="3058640"/>
            <a:ext cx="4862908" cy="3106664"/>
          </a:xfrm>
          <a:prstGeom prst="rect">
            <a:avLst/>
          </a:prstGeom>
        </p:spPr>
        <p:txBody>
          <a:bodyPr vert="horz" lIns="0" tIns="0" rIns="0" bIns="0" rtlCol="0" anchor="t" anchorCtr="0">
            <a:noAutofit/>
          </a:bodyPr>
          <a:lstStyle>
            <a:lvl1pPr marL="357188" indent="-357188" algn="l" defTabSz="914400" rtl="0" eaLnBrk="1" latinLnBrk="0" hangingPunct="1">
              <a:lnSpc>
                <a:spcPct val="10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4375" indent="-357188" algn="l" defTabSz="914400" rtl="0" eaLnBrk="1" latinLnBrk="0" hangingPunct="1">
              <a:lnSpc>
                <a:spcPct val="100000"/>
              </a:lnSpc>
              <a:spcBef>
                <a:spcPts val="800"/>
              </a:spcBef>
              <a:buClr>
                <a:schemeClr val="accent1"/>
              </a:buClr>
              <a:buFont typeface="Calibri Light" panose="020F0302020204030204" pitchFamily="34" charset="0"/>
              <a:buChar char="–"/>
              <a:defRPr sz="1800" kern="1200">
                <a:solidFill>
                  <a:schemeClr val="tx1"/>
                </a:solidFill>
                <a:latin typeface="+mn-lt"/>
                <a:ea typeface="+mn-ea"/>
                <a:cs typeface="+mn-cs"/>
              </a:defRPr>
            </a:lvl2pPr>
            <a:lvl3pPr marL="1071563" indent="-357188" algn="l" defTabSz="914400" rtl="0" eaLnBrk="1" latinLnBrk="0" hangingPunct="1">
              <a:lnSpc>
                <a:spcPct val="10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438275" indent="-366713" algn="l" defTabSz="914400" rtl="0" eaLnBrk="1" latinLnBrk="0" hangingPunct="1">
              <a:lnSpc>
                <a:spcPct val="100000"/>
              </a:lnSpc>
              <a:spcBef>
                <a:spcPts val="800"/>
              </a:spcBef>
              <a:buClr>
                <a:schemeClr val="accent1"/>
              </a:buClr>
              <a:buFont typeface="Calibri Light" panose="020F0302020204030204" pitchFamily="34" charset="0"/>
              <a:buChar char="–"/>
              <a:defRPr sz="1400" kern="1200">
                <a:solidFill>
                  <a:schemeClr val="tx1"/>
                </a:solidFill>
                <a:latin typeface="+mn-lt"/>
                <a:ea typeface="+mn-ea"/>
                <a:cs typeface="+mn-cs"/>
              </a:defRPr>
            </a:lvl4pPr>
            <a:lvl5pPr marL="1795463"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15265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509838"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868613" indent="-358775"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225800" indent="-357188" algn="l" defTabSz="914400" rtl="0" eaLnBrk="1" latinLnBrk="0" hangingPunct="1">
              <a:lnSpc>
                <a:spcPct val="100000"/>
              </a:lnSpc>
              <a:spcBef>
                <a:spcPts val="8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r>
              <a:rPr lang="en-GB" sz="1400"/>
              <a:t>The role of GIPL in the market</a:t>
            </a:r>
          </a:p>
          <a:p>
            <a:r>
              <a:rPr lang="en-GB" sz="1400"/>
              <a:t>Development of a single market operator</a:t>
            </a:r>
          </a:p>
          <a:p>
            <a:r>
              <a:rPr lang="en-GB" sz="1400"/>
              <a:t>Earlier implementation of a single balancing zone</a:t>
            </a:r>
            <a:endParaRPr lang="en-US" sz="1400"/>
          </a:p>
          <a:p>
            <a:r>
              <a:rPr lang="en-US" sz="1400"/>
              <a:t>Best method for booking transfer capacities inside the common market zone</a:t>
            </a:r>
          </a:p>
          <a:p>
            <a:r>
              <a:rPr lang="en-US" sz="1400"/>
              <a:t>Analysis of market area management based on MAM model, particularly in comparison of cost for the end users between TCO and MAM models</a:t>
            </a:r>
            <a:endParaRPr lang="en-GB" sz="1400"/>
          </a:p>
        </p:txBody>
      </p:sp>
    </p:spTree>
    <p:extLst>
      <p:ext uri="{BB962C8B-B14F-4D97-AF65-F5344CB8AC3E}">
        <p14:creationId xmlns:p14="http://schemas.microsoft.com/office/powerpoint/2010/main" val="4100255077"/>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6JlFHfENGZZYNIkv3Grd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5a0mLHWd0IXBavbutqeyg"/>
</p:tagLst>
</file>

<file path=ppt/tags/tag5.xml><?xml version="1.0" encoding="utf-8"?>
<p:tagLst xmlns:a="http://schemas.openxmlformats.org/drawingml/2006/main" xmlns:r="http://schemas.openxmlformats.org/officeDocument/2006/relationships" xmlns:p="http://schemas.openxmlformats.org/presentationml/2006/main">
  <p:tag name="MIO_EKGUID" val="6328b7b5-b521-4195-b3b0-03c8ee3bf34d"/>
  <p:tag name="MIO_GUID" val="146da21c-aa66-4fee-bbae-914278ea9744"/>
  <p:tag name="MIO_UPDATE" val="True"/>
  <p:tag name="MIO_VERSION" val="24.04.2020 04:12:30"/>
  <p:tag name="MIO_DBID" val="E38767BF-9DED-4D86-81E7-C8BC0F700381"/>
  <p:tag name="MIO_LASTDOWNLOADED" val="09.12.2020 11:43:18"/>
  <p:tag name="MIO_OBJECTNAME" val="Estonia"/>
  <p:tag name="MIO_LASTEDITORNAME" val="Paula Marjanen"/>
</p:tagLst>
</file>

<file path=ppt/tags/tag6.xml><?xml version="1.0" encoding="utf-8"?>
<p:tagLst xmlns:a="http://schemas.openxmlformats.org/drawingml/2006/main" xmlns:r="http://schemas.openxmlformats.org/officeDocument/2006/relationships" xmlns:p="http://schemas.openxmlformats.org/presentationml/2006/main">
  <p:tag name="MIO_EKGUID" val="f0241efc-4912-4ad7-ba67-70c5c8cec8ff"/>
  <p:tag name="MIO_GUID" val="61d8da61-30e5-4e02-a00d-7cc85a859615"/>
  <p:tag name="MIO_UPDATE" val="True"/>
  <p:tag name="MIO_VERSION" val="24.04.2020 04:12:34"/>
  <p:tag name="MIO_DBID" val="E38767BF-9DED-4D86-81E7-C8BC0F700381"/>
  <p:tag name="MIO_LASTDOWNLOADED" val="09.12.2020 11:43:18"/>
  <p:tag name="MIO_OBJECTNAME" val="Finland"/>
  <p:tag name="MIO_LASTEDITORNAME" val="Paula Marjanen"/>
</p:tagLst>
</file>

<file path=ppt/tags/tag7.xml><?xml version="1.0" encoding="utf-8"?>
<p:tagLst xmlns:a="http://schemas.openxmlformats.org/drawingml/2006/main" xmlns:r="http://schemas.openxmlformats.org/officeDocument/2006/relationships" xmlns:p="http://schemas.openxmlformats.org/presentationml/2006/main">
  <p:tag name="MIO_EKGUID" val="0a2a27cb-8cc2-4bde-abcc-fc81920a9fce"/>
  <p:tag name="MIO_GUID" val="7c9fc7e5-4e59-497d-beb6-a12c6a7c8ff3"/>
  <p:tag name="MIO_UPDATE" val="True"/>
  <p:tag name="MIO_VERSION" val="24.04.2020 04:18:14"/>
  <p:tag name="MIO_DBID" val="E38767BF-9DED-4D86-81E7-C8BC0F700381"/>
  <p:tag name="MIO_LASTDOWNLOADED" val="09.12.2020 11:43:26"/>
  <p:tag name="MIO_OBJECTNAME" val="Lithuania"/>
  <p:tag name="MIO_LASTEDITORNAME" val="Paula Marjanen"/>
</p:tagLst>
</file>

<file path=ppt/tags/tag8.xml><?xml version="1.0" encoding="utf-8"?>
<p:tagLst xmlns:a="http://schemas.openxmlformats.org/drawingml/2006/main" xmlns:r="http://schemas.openxmlformats.org/officeDocument/2006/relationships" xmlns:p="http://schemas.openxmlformats.org/presentationml/2006/main">
  <p:tag name="MIO_EKGUID" val="e98f0b8f-7a9d-410e-8c23-2525a5ca2226"/>
  <p:tag name="MIO_GUID" val="4b5c06de-622c-4700-a2fb-04939b7b6c16"/>
  <p:tag name="MIO_UPDATE" val="True"/>
  <p:tag name="MIO_VERSION" val="24.04.2020 04:18:11"/>
  <p:tag name="MIO_DBID" val="E38767BF-9DED-4D86-81E7-C8BC0F700381"/>
  <p:tag name="MIO_LASTDOWNLOADED" val="09.12.2020 11:43:29"/>
  <p:tag name="MIO_OBJECTNAME" val="Latvia"/>
  <p:tag name="MIO_LASTEDITORNAME" val="Paula Marjanen"/>
</p:tagLst>
</file>

<file path=ppt/theme/theme1.xml><?xml version="1.0" encoding="utf-8"?>
<a:theme xmlns:a="http://schemas.openxmlformats.org/drawingml/2006/main" name="GASGRID">
  <a:themeElements>
    <a:clrScheme name="Custom 6">
      <a:dk1>
        <a:sysClr val="windowText" lastClr="000000"/>
      </a:dk1>
      <a:lt1>
        <a:sysClr val="window" lastClr="FFFFFF"/>
      </a:lt1>
      <a:dk2>
        <a:srgbClr val="454551"/>
      </a:dk2>
      <a:lt2>
        <a:srgbClr val="D8D9DC"/>
      </a:lt2>
      <a:accent1>
        <a:srgbClr val="454551"/>
      </a:accent1>
      <a:accent2>
        <a:srgbClr val="777777"/>
      </a:accent2>
      <a:accent3>
        <a:srgbClr val="007272"/>
      </a:accent3>
      <a:accent4>
        <a:srgbClr val="E57200"/>
      </a:accent4>
      <a:accent5>
        <a:srgbClr val="92D050"/>
      </a:accent5>
      <a:accent6>
        <a:srgbClr val="FF3399"/>
      </a:accent6>
      <a:hlink>
        <a:srgbClr val="6B9F25"/>
      </a:hlink>
      <a:folHlink>
        <a:srgbClr val="8C8C8C"/>
      </a:folHlink>
    </a:clrScheme>
    <a:fontScheme name="GASgrid PP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lstStyle>
        <a:defPPr marL="179388" indent="-179388" algn="l">
          <a:buFont typeface="Arial" panose="020B0604020202020204" pitchFamily="34" charset="0"/>
          <a:buChar char="•"/>
          <a:defRPr sz="16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asgrid_sample.potx" id="{9DD26C3E-E765-41F1-BC4D-B4E299216E5A}" vid="{F6123B35-0288-494F-A866-A03AF1BA9F67}"/>
    </a:ext>
  </a:extLst>
</a:theme>
</file>

<file path=ppt/theme/theme2.xml><?xml version="1.0" encoding="utf-8"?>
<a:theme xmlns:a="http://schemas.openxmlformats.org/drawingml/2006/main" name="Office Theme">
  <a:themeElements>
    <a:clrScheme name="GASgrid">
      <a:dk1>
        <a:srgbClr val="434548"/>
      </a:dk1>
      <a:lt1>
        <a:sysClr val="window" lastClr="FFFFFF"/>
      </a:lt1>
      <a:dk2>
        <a:srgbClr val="000000"/>
      </a:dk2>
      <a:lt2>
        <a:srgbClr val="D1D3D4"/>
      </a:lt2>
      <a:accent1>
        <a:srgbClr val="E6008C"/>
      </a:accent1>
      <a:accent2>
        <a:srgbClr val="939598"/>
      </a:accent2>
      <a:accent3>
        <a:srgbClr val="3483AA"/>
      </a:accent3>
      <a:accent4>
        <a:srgbClr val="8E5BA6"/>
      </a:accent4>
      <a:accent5>
        <a:srgbClr val="F49AC1"/>
      </a:accent5>
      <a:accent6>
        <a:srgbClr val="99B5CD"/>
      </a:accent6>
      <a:hlink>
        <a:srgbClr val="8E5BA6"/>
      </a:hlink>
      <a:folHlink>
        <a:srgbClr val="8E5BA6"/>
      </a:folHlink>
    </a:clrScheme>
    <a:fontScheme name="GASgrid FINAL">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ASgrid">
      <a:dk1>
        <a:srgbClr val="434548"/>
      </a:dk1>
      <a:lt1>
        <a:sysClr val="window" lastClr="FFFFFF"/>
      </a:lt1>
      <a:dk2>
        <a:srgbClr val="000000"/>
      </a:dk2>
      <a:lt2>
        <a:srgbClr val="D1D3D4"/>
      </a:lt2>
      <a:accent1>
        <a:srgbClr val="E6008C"/>
      </a:accent1>
      <a:accent2>
        <a:srgbClr val="939598"/>
      </a:accent2>
      <a:accent3>
        <a:srgbClr val="3483AA"/>
      </a:accent3>
      <a:accent4>
        <a:srgbClr val="8E5BA6"/>
      </a:accent4>
      <a:accent5>
        <a:srgbClr val="F49AC1"/>
      </a:accent5>
      <a:accent6>
        <a:srgbClr val="99B5CD"/>
      </a:accent6>
      <a:hlink>
        <a:srgbClr val="8E5BA6"/>
      </a:hlink>
      <a:folHlink>
        <a:srgbClr val="8E5BA6"/>
      </a:folHlink>
    </a:clrScheme>
    <a:fontScheme name="GASgrid FINAL">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6C498F3481F740B3A9C27D78A1D6CD" ma:contentTypeVersion="12" ma:contentTypeDescription="Create a new document." ma:contentTypeScope="" ma:versionID="ad484b4616285f5b5c4602be40a03c30">
  <xsd:schema xmlns:xsd="http://www.w3.org/2001/XMLSchema" xmlns:xs="http://www.w3.org/2001/XMLSchema" xmlns:p="http://schemas.microsoft.com/office/2006/metadata/properties" xmlns:ns3="2c3961e6-ef2b-4ea3-ba03-7d2037ca4607" xmlns:ns4="dc67e260-9834-4108-b621-c7c5d4d280b9" targetNamespace="http://schemas.microsoft.com/office/2006/metadata/properties" ma:root="true" ma:fieldsID="9d6dfb827f7f2932432f1cfe275843df" ns3:_="" ns4:_="">
    <xsd:import namespace="2c3961e6-ef2b-4ea3-ba03-7d2037ca4607"/>
    <xsd:import namespace="dc67e260-9834-4108-b621-c7c5d4d280b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961e6-ef2b-4ea3-ba03-7d2037ca4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67e260-9834-4108-b621-c7c5d4d280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B6E6AF-E0D2-481B-A3C7-B38837DA1E7D}">
  <ds:schemaRefs>
    <ds:schemaRef ds:uri="http://schemas.microsoft.com/sharepoint/v3/contenttype/forms"/>
  </ds:schemaRefs>
</ds:datastoreItem>
</file>

<file path=customXml/itemProps2.xml><?xml version="1.0" encoding="utf-8"?>
<ds:datastoreItem xmlns:ds="http://schemas.openxmlformats.org/officeDocument/2006/customXml" ds:itemID="{E0C53FF4-911E-4A05-863B-6D32FD54F605}">
  <ds:schemaRefs>
    <ds:schemaRef ds:uri="http://purl.org/dc/elements/1.1/"/>
    <ds:schemaRef ds:uri="http://schemas.openxmlformats.org/package/2006/metadata/core-properties"/>
    <ds:schemaRef ds:uri="http://schemas.microsoft.com/office/2006/documentManagement/types"/>
    <ds:schemaRef ds:uri="http://www.w3.org/XML/1998/namespace"/>
    <ds:schemaRef ds:uri="dc67e260-9834-4108-b621-c7c5d4d280b9"/>
    <ds:schemaRef ds:uri="http://purl.org/dc/dcmitype/"/>
    <ds:schemaRef ds:uri="http://schemas.microsoft.com/office/infopath/2007/PartnerControls"/>
    <ds:schemaRef ds:uri="2c3961e6-ef2b-4ea3-ba03-7d2037ca460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A32E8A4-5EE4-4E38-88AF-FE49F4069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961e6-ef2b-4ea3-ba03-7d2037ca4607"/>
    <ds:schemaRef ds:uri="dc67e260-9834-4108-b621-c7c5d4d28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2360</Words>
  <Application>Microsoft Office PowerPoint</Application>
  <PresentationFormat>Widescreen</PresentationFormat>
  <Paragraphs>378</Paragraphs>
  <Slides>28</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6" baseType="lpstr">
      <vt:lpstr>Arial</vt:lpstr>
      <vt:lpstr>Calibri</vt:lpstr>
      <vt:lpstr>Calibri Light</vt:lpstr>
      <vt:lpstr>Verdana</vt:lpstr>
      <vt:lpstr>Wingdings</vt:lpstr>
      <vt:lpstr>GASGRID</vt:lpstr>
      <vt:lpstr>think-cell Folie</vt:lpstr>
      <vt:lpstr>think-cell Slide</vt:lpstr>
      <vt:lpstr>Regional Gas Market Council #1</vt:lpstr>
      <vt:lpstr>Program</vt:lpstr>
      <vt:lpstr>Presentation on results of Regional Gas Market Development consultation questionnaire </vt:lpstr>
      <vt:lpstr>Overview</vt:lpstr>
      <vt:lpstr>Key current challenges</vt:lpstr>
      <vt:lpstr>What should be the next steps and priorities for regional gas market development?</vt:lpstr>
      <vt:lpstr>What should be the next steps and priorities in terms of….</vt:lpstr>
      <vt:lpstr>Respondents highlighted some of the benefits and risks in terms of…</vt:lpstr>
      <vt:lpstr>What development questions would require further analysis?</vt:lpstr>
      <vt:lpstr>Which areas would you like for the TSO's to harmonize or organize jointly?</vt:lpstr>
      <vt:lpstr>Which contact option would you prefer in balancing and transmission services? </vt:lpstr>
      <vt:lpstr>How important would it be to have the balancing and transmission services in your national language?</vt:lpstr>
      <vt:lpstr>Some closing remarks</vt:lpstr>
      <vt:lpstr> Regional Market Development Roadmap 2021-2022</vt:lpstr>
      <vt:lpstr>Status of development</vt:lpstr>
      <vt:lpstr>Decisions on improved communication towards the market in 2021</vt:lpstr>
      <vt:lpstr>Development on Market Integration and Harmonization</vt:lpstr>
      <vt:lpstr>Development on Technical and Operational co-operation</vt:lpstr>
      <vt:lpstr>Development on Green Gases</vt:lpstr>
      <vt:lpstr>Gasgrid Finland Gas Market Development Activities 2021</vt:lpstr>
      <vt:lpstr>Key Development Activities Finland 2021</vt:lpstr>
      <vt:lpstr>Elering Gas Market Development Activities 2021</vt:lpstr>
      <vt:lpstr>Key Market Development Activities Estonia 2021</vt:lpstr>
      <vt:lpstr>Conexus Gas Market Development Activities 2021</vt:lpstr>
      <vt:lpstr>Key Development Activities Latvia 2021</vt:lpstr>
      <vt:lpstr>Amber Grid Gas Market Development Activities 2021</vt:lpstr>
      <vt:lpstr>Key Development Activities in Lithuania 2021</vt:lpstr>
      <vt:lpstr>Thank you for your interest!</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Sivill, Leena</dc:creator>
  <cp:lastModifiedBy>Myötyri Mika</cp:lastModifiedBy>
  <cp:revision>1</cp:revision>
  <cp:lastPrinted>2020-10-26T12:51:41Z</cp:lastPrinted>
  <dcterms:created xsi:type="dcterms:W3CDTF">2020-02-26T12:17:40Z</dcterms:created>
  <dcterms:modified xsi:type="dcterms:W3CDTF">2021-02-18T18:18:31Z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0x010100926C498F3481F740B3A9C27D78A1D6CD</vt:lpwstr>
  </property>
</Properties>
</file>